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0993819-3C32-4A15-B640-68E16473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DA1B-A106-4F2E-98C4-8BDD02A207C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78C80B0-B7EA-4864-9CC4-693DD58E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6A0E33C-BFAC-4040-9550-91F0B1D6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CF927-1058-44AD-A8CD-E1065C2F29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80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BEF99E2-DB5E-4670-A553-95B2133E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CCEA-3FD5-4C77-8306-3805A819628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1C73E19-43F0-4F29-8671-967CC96A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F927759-F4A7-4AC7-B2B1-FB1D71A3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468CF-A34F-4A6A-8991-53FFD9312F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114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DBF0845-27E5-43CF-9532-DF210171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2239-7AF1-4E81-80CF-CBB9BDA8E85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8A9EEC2-9A2E-4BC3-9BDC-4FF17BDE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36CDFB3-B579-44C6-B06E-4FE41D88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3D5E8-2F46-4C57-BDBB-3B58571E9E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056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4A75869-F046-45F9-8E4C-388B2F39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4BD0-3715-4DB1-BE2C-59CD9C2059A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BE2D947-C2C8-4419-A7EA-23E605E8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8AE81FD-BC8B-4CF0-AA4E-C842A6A8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576C2-73D4-4D28-8A0A-7EA9FD6CBC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745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8C6DF58-B9F0-4CC3-8C4C-E142B598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EC2C-A690-4D50-AF65-923FC42BBCA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F14C2BC-D789-4DFA-8792-55FD38BF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347FBBB-6175-48D3-8A6C-6A6B09F7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09148-1B23-48A1-8D0D-ED369C31EF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418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8B4FA8E-67A1-4ECB-9F93-DEE1A913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AB0E-3FF6-43A5-8918-B994A5B9109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A56C51B-5810-43E0-871F-80952FE8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1C5E1E4-2ED2-41AF-92C0-25CDE271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16153-C832-48AC-8364-AEC34C9398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486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B36F2AEE-C64C-40A5-9D2E-E947A685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D62D-1F63-4A94-9999-6870219C778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79BCEA77-C1F2-4653-B03C-E601CD56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578509A4-8C4D-4BF8-A867-0AB279FC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E6FCA-2EAA-4AA6-BBC9-D366B9BF8B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972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18A8DAB0-6019-496F-9925-52082090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5942-79B7-4D91-9C49-8CB01691F9A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C42BD97C-20B5-49CB-9808-2FCC1F28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49902DAB-0287-4819-BC8A-104260C4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B5BC-E327-4839-B83D-4C8B2EFE7A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560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5E799267-7357-4565-8553-3B2CBF97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499F-B43E-4AE2-9A33-65A043EEDF3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E7FFB25-D8B7-4E78-AA5A-54D00595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42FCA0CB-FCF6-4C12-8661-01F7DC3C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D8990-C0A9-44BC-96B9-6DE046DECE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325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64A9980-3062-42B7-9E6C-F0C64AA0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5B8F-0657-4579-9D1E-1EF517F627A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738F589-596F-4C22-B194-D669CD06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DC127990-5731-4707-83E0-74A325D6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093F-02BD-45E3-A4DC-489C987E94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398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639358D1-4435-4604-BA4F-F18C2CB10632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B191442-E104-47BF-B80D-432CC8701079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741FE808-EC5C-4084-95BA-0CDAD23811F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3B241E28-6EE4-49E1-B6CF-5823F94C206A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AB9087A-B17F-4368-87E9-782E8561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C5F7-1823-421A-8500-800392C94BA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7CC45A1-E40D-4469-9677-B9AC399C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2E97BFA-6294-4285-91A3-A21991C4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F264E01-D3A1-478E-A7E2-78C3206F69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388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2971824-B825-4F4A-8093-3D2FA8F46582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9263A99-C106-484B-8DCA-B6F3C4B9B98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977BEF8-7E34-44F0-8C32-C02257761A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B2953780-2B1E-4130-B118-E02D43E36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B957639-77E7-43D9-9C48-9F2A512E2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4D1431-184A-4E49-810F-B73823CBFC0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89F7B51-7AEA-4ED2-9FC7-2A3FB678C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8BF670B-2A3D-4AB2-8A9C-581BEBB0C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244EB610-77F0-4151-A095-69827B509189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8E89923F-BE06-4676-9C5B-434FCCD46246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E5DB62A-D87F-4420-8340-D237E55CEE2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B38B97-6636-4940-B5FF-03B8DFA41CE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uvod.jpg">
            <a:extLst>
              <a:ext uri="{FF2B5EF4-FFF2-40B4-BE49-F238E27FC236}">
                <a16:creationId xmlns:a16="http://schemas.microsoft.com/office/drawing/2014/main" id="{90B810DB-27F8-4E4A-BA20-B0EDE163A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4559F2-5581-42BC-ADCA-D0C9C9E78AB6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Izkoriščanje: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Pridobivanje lesa, plantaže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Izsuševanje prsti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Uničevanje domačega prostora</a:t>
            </a:r>
          </a:p>
        </p:txBody>
      </p:sp>
      <p:pic>
        <p:nvPicPr>
          <p:cNvPr id="12291" name="Picture 2" descr="File:800px-tropical wet forests.png">
            <a:extLst>
              <a:ext uri="{FF2B5EF4-FFF2-40B4-BE49-F238E27FC236}">
                <a16:creationId xmlns:a16="http://schemas.microsoft.com/office/drawing/2014/main" id="{99230286-27A8-46AD-A5C7-1B9DEFC5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00500"/>
            <a:ext cx="54054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ecolibrary.org/images/full_image/Kau_Desert_Big_Island_Hawaii_DP60.jpg">
            <a:extLst>
              <a:ext uri="{FF2B5EF4-FFF2-40B4-BE49-F238E27FC236}">
                <a16:creationId xmlns:a16="http://schemas.microsoft.com/office/drawing/2014/main" id="{28C149FF-ECE6-4980-B00C-034A3A0E1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786188"/>
            <a:ext cx="315753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BC231D-57C7-45DA-8DA7-312F5881BEE0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Izginjanje: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Ogrožanje živali, nevarnost požarov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V 100 letih uničeni vsi gozdovi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Občutljivost na dvig temperature</a:t>
            </a:r>
          </a:p>
        </p:txBody>
      </p:sp>
      <p:pic>
        <p:nvPicPr>
          <p:cNvPr id="13315" name="Picture 2" descr="http://ecolibrary.org/images/full_image/Kau_Desert_Big_Island_Hawaii_DP60.jpg">
            <a:extLst>
              <a:ext uri="{FF2B5EF4-FFF2-40B4-BE49-F238E27FC236}">
                <a16:creationId xmlns:a16="http://schemas.microsoft.com/office/drawing/2014/main" id="{C5217600-1F1D-4D87-BDEB-088653F5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786188"/>
            <a:ext cx="315753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inhabitat.com/wp-content/uploads/treebarcodes.jpg">
            <a:extLst>
              <a:ext uri="{FF2B5EF4-FFF2-40B4-BE49-F238E27FC236}">
                <a16:creationId xmlns:a16="http://schemas.microsoft.com/office/drawing/2014/main" id="{5F6160FD-01E7-40E5-AFB0-E890B78C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4422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215011-5671-4EAE-902B-5587F734AF68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Izkoriščanje: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Polovica lesa v Evropi ilegalna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Zlato  rekah, živo srebro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Zastrupitev s težkimi kovinami</a:t>
            </a:r>
          </a:p>
        </p:txBody>
      </p:sp>
      <p:pic>
        <p:nvPicPr>
          <p:cNvPr id="14339" name="Picture 2" descr="http://www.inhabitat.com/wp-content/uploads/treebarcodes.jpg">
            <a:extLst>
              <a:ext uri="{FF2B5EF4-FFF2-40B4-BE49-F238E27FC236}">
                <a16:creationId xmlns:a16="http://schemas.microsoft.com/office/drawing/2014/main" id="{B860A8C6-5F8B-4862-8E6E-961C777B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4422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www.nature-escapes-kuala-lumpur.com/image-files/rainforest-river-lg.jpg">
            <a:extLst>
              <a:ext uri="{FF2B5EF4-FFF2-40B4-BE49-F238E27FC236}">
                <a16:creationId xmlns:a16="http://schemas.microsoft.com/office/drawing/2014/main" id="{5D6254C3-8F47-4D7C-925A-97AFBA24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143375"/>
            <a:ext cx="40084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tuffintheair.com/images/Solution.jpg">
            <a:extLst>
              <a:ext uri="{FF2B5EF4-FFF2-40B4-BE49-F238E27FC236}">
                <a16:creationId xmlns:a16="http://schemas.microsoft.com/office/drawing/2014/main" id="{BA159740-71CD-46DC-AD89-626E0567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14750"/>
            <a:ext cx="44370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0F019D-6A84-456B-9A93-E47BF57E7392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Pojmi: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Izsekavanje ali deforestacija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Požiganje in izsekavanje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Kjer zavlada puščava - Dezertacija</a:t>
            </a:r>
          </a:p>
        </p:txBody>
      </p:sp>
      <p:pic>
        <p:nvPicPr>
          <p:cNvPr id="15364" name="Picture 2" descr="http://www.nature-escapes-kuala-lumpur.com/image-files/rainforest-river-lg.jpg">
            <a:extLst>
              <a:ext uri="{FF2B5EF4-FFF2-40B4-BE49-F238E27FC236}">
                <a16:creationId xmlns:a16="http://schemas.microsoft.com/office/drawing/2014/main" id="{724E8C27-8F94-41FC-8811-5ADE58C4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143375"/>
            <a:ext cx="40084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ile:Amazonie deforestation.jpg">
            <a:extLst>
              <a:ext uri="{FF2B5EF4-FFF2-40B4-BE49-F238E27FC236}">
                <a16:creationId xmlns:a16="http://schemas.microsoft.com/office/drawing/2014/main" id="{FE9F3BE6-CD7F-4B55-B9BC-750B79717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4313"/>
            <a:ext cx="30559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File:DEFORASTATION RAIN FOREST RIO DE JANEIRO BRAZIL.JPG">
            <a:extLst>
              <a:ext uri="{FF2B5EF4-FFF2-40B4-BE49-F238E27FC236}">
                <a16:creationId xmlns:a16="http://schemas.microsoft.com/office/drawing/2014/main" id="{D8C96707-35CE-40D5-966C-8D520E10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86250"/>
            <a:ext cx="37147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F3CC96-BFAB-4067-8EE7-F2A3E0269727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Tropski deževni gozd: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Vroči pas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Temperatura okoli 30°C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Stalna vlaga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2000mm letnih padavin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40% uničenega</a:t>
            </a:r>
            <a:endParaRPr lang="sl-SI" sz="26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DEFORASTATION RAIN FOREST RIO DE JANEIRO BRAZIL.JPG">
            <a:extLst>
              <a:ext uri="{FF2B5EF4-FFF2-40B4-BE49-F238E27FC236}">
                <a16:creationId xmlns:a16="http://schemas.microsoft.com/office/drawing/2014/main" id="{FFDEE7C0-24E7-4E51-8B56-DE733D1C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86250"/>
            <a:ext cx="37147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A7CD2C-11C1-4D79-A0D9-F9A3DD196AF3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Izginjanje: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200.000 km</a:t>
            </a:r>
            <a:r>
              <a:rPr lang="sl-SI" sz="4000" baseline="30000" dirty="0">
                <a:latin typeface="+mj-lt"/>
              </a:rPr>
              <a:t>2</a:t>
            </a:r>
            <a:r>
              <a:rPr lang="sl-SI" sz="4000" dirty="0">
                <a:latin typeface="+mj-lt"/>
              </a:rPr>
              <a:t> letno</a:t>
            </a:r>
            <a:endParaRPr lang="sl-SI" sz="4000" baseline="30000" dirty="0">
              <a:latin typeface="+mj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1 nogometno igrišče na sekundo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20 površin naše države</a:t>
            </a:r>
            <a:endParaRPr lang="sl-SI" sz="2600" dirty="0">
              <a:latin typeface="+mn-lt"/>
            </a:endParaRPr>
          </a:p>
        </p:txBody>
      </p:sp>
      <p:pic>
        <p:nvPicPr>
          <p:cNvPr id="5124" name="Picture 2" descr="File:Lacanja burn.JPG">
            <a:extLst>
              <a:ext uri="{FF2B5EF4-FFF2-40B4-BE49-F238E27FC236}">
                <a16:creationId xmlns:a16="http://schemas.microsoft.com/office/drawing/2014/main" id="{DFD9D327-2809-4A92-9B5E-63614E62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71938"/>
            <a:ext cx="32861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4B576C-2116-453E-838E-1C10B4AB8AA3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Uničevanje: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Požiganje</a:t>
            </a:r>
            <a:endParaRPr lang="sl-SI" sz="4000" baseline="30000" dirty="0">
              <a:latin typeface="+mj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Sekanje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Prostor za plantaže in prebivalce</a:t>
            </a:r>
            <a:endParaRPr lang="sl-SI" sz="2600" dirty="0">
              <a:latin typeface="+mn-lt"/>
            </a:endParaRPr>
          </a:p>
        </p:txBody>
      </p:sp>
      <p:pic>
        <p:nvPicPr>
          <p:cNvPr id="6147" name="Picture 2" descr="File:Lacanja burn.JPG">
            <a:extLst>
              <a:ext uri="{FF2B5EF4-FFF2-40B4-BE49-F238E27FC236}">
                <a16:creationId xmlns:a16="http://schemas.microsoft.com/office/drawing/2014/main" id="{D9895D92-DAE5-4C69-98F7-73784AD9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71938"/>
            <a:ext cx="32861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ebpub.allegheny.edu/employee/e/epallant/images/deforestation.jpg">
            <a:extLst>
              <a:ext uri="{FF2B5EF4-FFF2-40B4-BE49-F238E27FC236}">
                <a16:creationId xmlns:a16="http://schemas.microsoft.com/office/drawing/2014/main" id="{13662D57-F961-49B5-95B1-9917E5D4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"/>
            <a:ext cx="40957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rtinfrost.ws/htmlfiles/april2008/deforestation1.jpg">
            <a:extLst>
              <a:ext uri="{FF2B5EF4-FFF2-40B4-BE49-F238E27FC236}">
                <a16:creationId xmlns:a16="http://schemas.microsoft.com/office/drawing/2014/main" id="{4D513852-CD2A-46EA-AC32-4C658402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714750"/>
            <a:ext cx="3736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AF0B02-FA95-4E1A-B790-12CC7A4911DA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Uničevanje: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Izsekavanje razdeljeno na 40 območij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Kršenje zakona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Premalo inšpektorjev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sl-SI" sz="4000" dirty="0">
              <a:latin typeface="+mj-lt"/>
            </a:endParaRPr>
          </a:p>
        </p:txBody>
      </p:sp>
      <p:pic>
        <p:nvPicPr>
          <p:cNvPr id="7172" name="Picture 2" descr="http://webpub.allegheny.edu/employee/e/epallant/images/deforestation.jpg">
            <a:extLst>
              <a:ext uri="{FF2B5EF4-FFF2-40B4-BE49-F238E27FC236}">
                <a16:creationId xmlns:a16="http://schemas.microsoft.com/office/drawing/2014/main" id="{FCF1F838-ACCC-4167-9E70-5CBB3797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57625"/>
            <a:ext cx="40957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rtinfrost.ws/htmlfiles/april2008/deforestation1.jpg">
            <a:extLst>
              <a:ext uri="{FF2B5EF4-FFF2-40B4-BE49-F238E27FC236}">
                <a16:creationId xmlns:a16="http://schemas.microsoft.com/office/drawing/2014/main" id="{C55BF652-1AEB-4069-BAE4-2D46E55A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714750"/>
            <a:ext cx="3736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73A3EB-F0EB-42F0-8E2F-91AA21927853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Ekologija: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Izumiranje živalskih vrst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Gozd nastajal 60 do 100 milijonov let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12% površja, danes le še 6%</a:t>
            </a:r>
          </a:p>
        </p:txBody>
      </p:sp>
      <p:pic>
        <p:nvPicPr>
          <p:cNvPr id="8196" name="Picture 2" descr="http://www.adpartners.org/images/pic_about_v2.jpg">
            <a:extLst>
              <a:ext uri="{FF2B5EF4-FFF2-40B4-BE49-F238E27FC236}">
                <a16:creationId xmlns:a16="http://schemas.microsoft.com/office/drawing/2014/main" id="{AA8749AD-7629-4F72-98F6-D4BC6C244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929063"/>
            <a:ext cx="2857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69DB1E-8296-4E3E-927F-210B4CCFFF0F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Ekologija: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30 milijonov vrst, 80% organizmov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V 30 letih bo zmanjkalo gozdov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Pomembno za medicino</a:t>
            </a:r>
          </a:p>
        </p:txBody>
      </p:sp>
      <p:pic>
        <p:nvPicPr>
          <p:cNvPr id="9219" name="Picture 2" descr="http://www.adpartners.org/images/pic_about_v2.jpg">
            <a:extLst>
              <a:ext uri="{FF2B5EF4-FFF2-40B4-BE49-F238E27FC236}">
                <a16:creationId xmlns:a16="http://schemas.microsoft.com/office/drawing/2014/main" id="{24F11B21-0938-47EF-8CEF-88BFC0FD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929063"/>
            <a:ext cx="2857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earthcool.com/picts/deforestation-tree-removal.JPG">
            <a:extLst>
              <a:ext uri="{FF2B5EF4-FFF2-40B4-BE49-F238E27FC236}">
                <a16:creationId xmlns:a16="http://schemas.microsoft.com/office/drawing/2014/main" id="{286169DE-E2E3-4AE1-ADB5-56DF010E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0050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B2C060-BCD7-496C-8701-7424A01F0B30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Tropski deževni gozd: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Reciklažni sistem, pljuča planeta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Proizvajanje kisika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Preprečujejo erozijo prsti</a:t>
            </a:r>
          </a:p>
        </p:txBody>
      </p:sp>
      <p:pic>
        <p:nvPicPr>
          <p:cNvPr id="10243" name="Picture 2" descr="http://earthcool.com/picts/deforestation-tree-removal.JPG">
            <a:extLst>
              <a:ext uri="{FF2B5EF4-FFF2-40B4-BE49-F238E27FC236}">
                <a16:creationId xmlns:a16="http://schemas.microsoft.com/office/drawing/2014/main" id="{B2A65479-BB4E-4FDB-B0F7-9B686D4C9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29063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www.dehong.gov.cn/files/allimg/090531/1115342444-0.gif">
            <a:extLst>
              <a:ext uri="{FF2B5EF4-FFF2-40B4-BE49-F238E27FC236}">
                <a16:creationId xmlns:a16="http://schemas.microsoft.com/office/drawing/2014/main" id="{17C06DA6-558E-46A2-9176-520EAD79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643188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ehong.gov.cn/files/allimg/090531/1115342444-0.gif">
            <a:extLst>
              <a:ext uri="{FF2B5EF4-FFF2-40B4-BE49-F238E27FC236}">
                <a16:creationId xmlns:a16="http://schemas.microsoft.com/office/drawing/2014/main" id="{69F1A1B8-51CB-494B-9317-706233E4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643188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5AD614-754D-4B7E-BAAD-BBA76807A2C0}"/>
              </a:ext>
            </a:extLst>
          </p:cNvPr>
          <p:cNvSpPr txBox="1">
            <a:spLocks/>
          </p:cNvSpPr>
          <p:nvPr/>
        </p:nvSpPr>
        <p:spPr>
          <a:xfrm>
            <a:off x="457200" y="714375"/>
            <a:ext cx="8229600" cy="561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4000" dirty="0">
                <a:latin typeface="+mj-lt"/>
              </a:rPr>
              <a:t>Izkoriščanje: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Požganih 40 m</a:t>
            </a:r>
            <a:r>
              <a:rPr lang="sl-SI" sz="4000" baseline="30000" dirty="0">
                <a:latin typeface="+mj-lt"/>
              </a:rPr>
              <a:t>2</a:t>
            </a:r>
            <a:r>
              <a:rPr lang="sl-SI" sz="4000" dirty="0">
                <a:latin typeface="+mj-lt"/>
              </a:rPr>
              <a:t> za kilogram mesa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Izguba dragocenega kisika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Globalno segrevanje</a:t>
            </a:r>
          </a:p>
        </p:txBody>
      </p:sp>
      <p:pic>
        <p:nvPicPr>
          <p:cNvPr id="11268" name="Picture 2" descr="File:800px-tropical wet forests.png">
            <a:extLst>
              <a:ext uri="{FF2B5EF4-FFF2-40B4-BE49-F238E27FC236}">
                <a16:creationId xmlns:a16="http://schemas.microsoft.com/office/drawing/2014/main" id="{BC1EC333-4384-4E34-B412-5125FF89F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00500"/>
            <a:ext cx="54054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176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2019-05-31T08:41:22Z</dcterms:created>
  <dcterms:modified xsi:type="dcterms:W3CDTF">2019-05-31T08:41:22Z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