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90" r:id="rId4"/>
    <p:sldId id="291" r:id="rId5"/>
    <p:sldId id="258" r:id="rId6"/>
    <p:sldId id="26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59" r:id="rId19"/>
    <p:sldId id="260" r:id="rId20"/>
    <p:sldId id="288" r:id="rId21"/>
    <p:sldId id="266" r:id="rId22"/>
    <p:sldId id="262" r:id="rId23"/>
    <p:sldId id="264" r:id="rId24"/>
    <p:sldId id="269" r:id="rId25"/>
    <p:sldId id="271" r:id="rId26"/>
    <p:sldId id="268" r:id="rId27"/>
    <p:sldId id="273" r:id="rId2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315"/>
    <a:srgbClr val="344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713" autoAdjust="0"/>
  </p:normalViewPr>
  <p:slideViewPr>
    <p:cSldViewPr>
      <p:cViewPr varScale="1">
        <p:scale>
          <a:sx n="154" d="100"/>
          <a:sy n="154" d="100"/>
        </p:scale>
        <p:origin x="135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C8FB217-9BE9-4A4B-BD10-FB71BC8A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5527-DDE2-4549-AFD3-E5B253FC9A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BB33091-3521-4133-BF3E-736E2CC0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147664-615F-4DB0-9A87-E8EB28B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FF4A1-E3D6-4543-8F4E-D8BB6CC3AA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2907146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FF857E4-3145-4E2F-B23A-7D000588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B5A3-72BD-4785-A1B2-E0EE269290B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E0F5B81-289F-4C47-B35C-E3F125CB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44BC63D-A3BE-4229-B54D-B0C4FF1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0D4B-DFEF-4BEE-A591-FAE91D31EA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3200018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3AE1D91-A37C-4C40-A947-A71C62F0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2808-FF2D-412E-90AE-15F489A12CE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70360A3-77DD-422C-BD3F-C7DB5C91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ECCBBC6-DA93-41F2-9FD2-939AF2E4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57170-AD87-4188-B21C-E7EADE2073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0711255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C675BF9-4E1F-48D1-A1CC-CF596BA2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EE4F-74AC-435D-8F3E-6D0D10DBDD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24C4160-3C58-4BA9-B3E4-09A345B5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AD6A26A-B646-43FB-BEF9-A9CC1F62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0BA15-06B3-4794-8EBD-CE0C489871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4642151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0B5A1BE-A1F7-4A64-8F25-7D68387C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A25D-64F3-4252-A31D-36A57719C8E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5BEE8CC-1E7A-4852-B9D1-4DC65337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CD5045C-058B-41F8-99E2-BD0DBF24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4EB1-2E4E-4B5C-8904-4F25DEE2D2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3899608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6F20007-2C75-416B-B160-FB42FC8E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C761-D811-4F82-B0E5-FA4EC10194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B962CAC-3E21-4D09-BD67-5A867D38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1A81C3A-216B-4240-81BF-8106607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37A3-5C37-4F4D-B2DB-B93F97F156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8304414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CF17F03D-0E84-4728-A8BF-806F9C91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0FD1-0301-4CAE-9CEB-38FF943C07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66D3695-EC53-479A-9238-5F84CF95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ADC4354-29B3-473A-8124-A11A89B1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83181-3709-42D7-8FFF-E29D1CB0A4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7297654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3A741E2-C317-44F1-944F-6FE409FE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BC75-FCD5-46CF-B703-83EA99DDF13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8BF1C5DC-09DC-4AEC-A8B8-A6E8EBBB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1AD5EC3-775E-4505-801C-DAE05EBE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E86D-4416-43E1-B792-165475E828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3216354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5AB722A-B937-4958-B3CD-CA6784AA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E823-BE10-4BC2-861F-563EE0E266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9159710-B0B3-4501-89ED-1A516492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DA4F648D-802F-43B7-8730-8EF3216B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D1C9D-498F-4C39-B7E6-EEC25DD310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0595431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95D1201-EA1F-478B-B862-73B0530C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AC19-666F-446C-9665-6C9E4E42D1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5ED2E00-C369-4DB3-9F15-20CD0A35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7CB36A1-F845-406C-88DD-6F909334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8EA20-9BE5-4252-BF77-82629EFB90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6635263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2B36127-36A8-4D17-B978-67BC2366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F418-0150-4094-B4A7-171055A619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0B30C2D-93E7-4357-9DE5-F12FE0A1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00CBBA7-9DEE-47D9-88D3-1B61C22D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1537C-3671-4560-948D-B991CA3283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2472160"/>
      </p:ext>
    </p:extLst>
  </p:cSld>
  <p:clrMapOvr>
    <a:masterClrMapping/>
  </p:clrMapOvr>
  <p:transition spd="med"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EBA7C85A-5C1D-494D-B931-6B65A0158D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732B99C-24C3-4454-8685-3E7505963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783ECD0-5848-475D-B418-EEBFB95C3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B01A2B-FB0A-411B-A120-CA0B259A18B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6764FFF-9ADF-48B4-B9EE-4969B7CB6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19B995F-11B8-48E2-B30F-31090E7A5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F44683-CA10-4011-999B-D1204B4700C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stSnd>
        <p:snd r:embed="rId13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-sY0AsTdZs" TargetMode="External"/><Relationship Id="rId2" Type="http://schemas.openxmlformats.org/officeDocument/2006/relationships/hyperlink" Target="http://www.youtube.com/watch?v=G-GUv4zRHRc&amp;feature=relate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5543FFD9-CC06-421C-87F3-A73A29EA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818CAC6-6BCF-4757-A98F-7C6C88BA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3" y="221456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Tropski deževni gozd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4EE83-E3E4-41C3-80BD-2B5036E65D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677A86D9-8E22-48DD-A677-486DED1E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PODRAST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C3BE9A9-5B0E-4CE7-B82D-4E090DDD7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Listnato grmovje oblikuje temno,vročo plast z imenom podrast,kjer se skriva veliko majhnih živali.</a:t>
            </a:r>
          </a:p>
        </p:txBody>
      </p:sp>
      <p:pic>
        <p:nvPicPr>
          <p:cNvPr id="11268" name="Picture 2" descr="C:\Users\Uporabnik\Desktop\imgres.jpg">
            <a:extLst>
              <a:ext uri="{FF2B5EF4-FFF2-40B4-BE49-F238E27FC236}">
                <a16:creationId xmlns:a16="http://schemas.microsoft.com/office/drawing/2014/main" id="{C1EE3736-A5B0-4CFF-AE79-254746A9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286125"/>
            <a:ext cx="45005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BA863F2D-1E82-4923-943D-848CF1F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GOZDNA TLA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832BEBCD-1668-46D1-A9C8-5E419443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Gozdna tla so temna in pokrita z odmrlim listjem.To je odlično za plazeče in gomazeče živalice.</a:t>
            </a:r>
          </a:p>
        </p:txBody>
      </p:sp>
      <p:pic>
        <p:nvPicPr>
          <p:cNvPr id="12292" name="Picture 3" descr="C:\Users\Uporabnik\Desktop\imgres.jpg">
            <a:extLst>
              <a:ext uri="{FF2B5EF4-FFF2-40B4-BE49-F238E27FC236}">
                <a16:creationId xmlns:a16="http://schemas.microsoft.com/office/drawing/2014/main" id="{0A62BCC2-4EFF-4976-985D-4048741F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00375"/>
            <a:ext cx="42148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oji dokumenti\Patrik šola\dezevni-gozd-300x239.jpg">
            <a:extLst>
              <a:ext uri="{FF2B5EF4-FFF2-40B4-BE49-F238E27FC236}">
                <a16:creationId xmlns:a16="http://schemas.microsoft.com/office/drawing/2014/main" id="{A5913892-207F-4535-8134-8CB437A6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slov 4">
            <a:extLst>
              <a:ext uri="{FF2B5EF4-FFF2-40B4-BE49-F238E27FC236}">
                <a16:creationId xmlns:a16="http://schemas.microsoft.com/office/drawing/2014/main" id="{FBC62796-53B6-4D7B-884E-735F5A8B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ŽIVALI</a:t>
            </a:r>
          </a:p>
        </p:txBody>
      </p:sp>
      <p:sp>
        <p:nvSpPr>
          <p:cNvPr id="13316" name="Ograda vsebine 5">
            <a:extLst>
              <a:ext uri="{FF2B5EF4-FFF2-40B4-BE49-F238E27FC236}">
                <a16:creationId xmlns:a16="http://schemas.microsoft.com/office/drawing/2014/main" id="{3D3DC3ED-37B5-42DD-9622-4634E56E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:\Moji dokumenti\Patrik šola\DSC_0116pop.jpg">
            <a:extLst>
              <a:ext uri="{FF2B5EF4-FFF2-40B4-BE49-F238E27FC236}">
                <a16:creationId xmlns:a16="http://schemas.microsoft.com/office/drawing/2014/main" id="{A4EF1D7D-A34F-44B1-933F-E4678AEA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oji dokumenti\Patrik šola\DSC_0138pop.jpg">
            <a:extLst>
              <a:ext uri="{FF2B5EF4-FFF2-40B4-BE49-F238E27FC236}">
                <a16:creationId xmlns:a16="http://schemas.microsoft.com/office/drawing/2014/main" id="{E2DB5268-E32A-424E-8A9A-B55FCE23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oji dokumenti\Patrik šola\DSC_0112pop.jpg">
            <a:extLst>
              <a:ext uri="{FF2B5EF4-FFF2-40B4-BE49-F238E27FC236}">
                <a16:creationId xmlns:a16="http://schemas.microsoft.com/office/drawing/2014/main" id="{8A126FFE-EB80-44CA-BC8A-81C5606E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porabnik\Desktop\imgres.jpg">
            <a:extLst>
              <a:ext uri="{FF2B5EF4-FFF2-40B4-BE49-F238E27FC236}">
                <a16:creationId xmlns:a16="http://schemas.microsoft.com/office/drawing/2014/main" id="{88130253-72FB-49BE-9595-D8DC5BB3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porabnik\Desktop\kemurji.jpg">
            <a:extLst>
              <a:ext uri="{FF2B5EF4-FFF2-40B4-BE49-F238E27FC236}">
                <a16:creationId xmlns:a16="http://schemas.microsoft.com/office/drawing/2014/main" id="{D0CD5AEB-7646-4736-9CB7-B18EBDE2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EE50C079-9B14-472A-BB7D-733D0C2C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POMEN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D17AB6FA-2072-494F-96FE-AE4B463B6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Tropski deževni gozd so pljuča sveta.</a:t>
            </a:r>
          </a:p>
          <a:p>
            <a:pPr eaLnBrk="1" hangingPunct="1"/>
            <a:r>
              <a:rPr lang="sl-SI" altLang="sl-SI" sz="2400"/>
              <a:t>Ohranja veliko rastlinskih in živalskih vrst.</a:t>
            </a:r>
          </a:p>
        </p:txBody>
      </p:sp>
      <p:pic>
        <p:nvPicPr>
          <p:cNvPr id="19460" name="Picture 4" descr="D:\Moji dokumenti\Patrik šola\DSC_0216pop.jpg">
            <a:extLst>
              <a:ext uri="{FF2B5EF4-FFF2-40B4-BE49-F238E27FC236}">
                <a16:creationId xmlns:a16="http://schemas.microsoft.com/office/drawing/2014/main" id="{0D0E5CA9-BFEE-4669-9E70-AD859B9E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7175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D:\Moji dokumenti\Patrik šola\DSC_0116pop.jpg">
            <a:extLst>
              <a:ext uri="{FF2B5EF4-FFF2-40B4-BE49-F238E27FC236}">
                <a16:creationId xmlns:a16="http://schemas.microsoft.com/office/drawing/2014/main" id="{651A5279-DC0E-47B5-AC9E-0A3D1FB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C6E48F73-DF25-4CEA-BCF9-4B03FA80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OGROŽENOST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384A9671-A584-458E-9CA7-B872E1B7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V zadnjih 40 letih je bilo izsekanega in požganega 20% gozda</a:t>
            </a:r>
          </a:p>
          <a:p>
            <a:pPr eaLnBrk="1" hangingPunct="1"/>
            <a:r>
              <a:rPr lang="sl-SI" altLang="sl-SI" sz="2400"/>
              <a:t>Površine izkoriščajo za kmetijstvo</a:t>
            </a:r>
          </a:p>
          <a:p>
            <a:pPr eaLnBrk="1" hangingPunct="1"/>
            <a:endParaRPr lang="sl-SI" altLang="sl-SI" sz="240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89208CB9-9874-49B0-A56B-5AEB9CC0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E1F0F9DE-F2D6-4E96-9C2A-667B9B08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OBMOČJE TROPSKEGA DEŽEVNEGA GOZDA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2C382E62-3CC4-49BC-A38B-FF310442C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Južna Amerika</a:t>
            </a:r>
          </a:p>
          <a:p>
            <a:pPr eaLnBrk="1" hangingPunct="1"/>
            <a:r>
              <a:rPr lang="sl-SI" altLang="sl-SI" sz="2400"/>
              <a:t>Srednja Amerika</a:t>
            </a:r>
          </a:p>
          <a:p>
            <a:pPr eaLnBrk="1" hangingPunct="1"/>
            <a:r>
              <a:rPr lang="sl-SI" altLang="sl-SI" sz="2400"/>
              <a:t>Afrika</a:t>
            </a:r>
          </a:p>
          <a:p>
            <a:pPr eaLnBrk="1" hangingPunct="1"/>
            <a:r>
              <a:rPr lang="sl-SI" altLang="sl-SI" sz="2400"/>
              <a:t>Indija</a:t>
            </a:r>
          </a:p>
          <a:p>
            <a:pPr eaLnBrk="1" hangingPunct="1"/>
            <a:r>
              <a:rPr lang="sl-SI" altLang="sl-SI" sz="2400"/>
              <a:t>Avstralija </a:t>
            </a:r>
          </a:p>
          <a:p>
            <a:pPr eaLnBrk="1" hangingPunct="1"/>
            <a:r>
              <a:rPr lang="sl-SI" altLang="sl-SI" sz="2400"/>
              <a:t>Indonezija</a:t>
            </a: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F59C3103-842F-4699-B46B-D8CAD6AB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4071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CB2EA46A-604D-4B5A-A1E5-2B9B3E9B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"/>
            <a:ext cx="43576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73DD0A9-24E0-4A63-A7E8-C99CDB06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41783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E1D7A1C8-F1C9-491D-9ED9-D6BFA5E3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14750"/>
            <a:ext cx="4071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21864EA7-2D89-4B30-BC8C-6490F6FF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ZANIMIVOSTI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44FDBD79-FCBF-46E9-8F85-1927D112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Tropski deževni gozd se obnovi v prvotno obliko po 100-ih letih</a:t>
            </a:r>
          </a:p>
          <a:p>
            <a:pPr eaLnBrk="1" hangingPunct="1"/>
            <a:r>
              <a:rPr lang="sl-SI" altLang="sl-SI" sz="2400"/>
              <a:t>25% vseh zdravil, ki jih uporabljamo danes prihaja iz tropskega deževnega gozda</a:t>
            </a:r>
          </a:p>
          <a:p>
            <a:pPr eaLnBrk="1" hangingPunct="1"/>
            <a:r>
              <a:rPr lang="sl-SI" altLang="sl-SI" sz="2400"/>
              <a:t>Amazonski deževni gozd je 12,8-krat večji od francije</a:t>
            </a:r>
          </a:p>
          <a:p>
            <a:pPr eaLnBrk="1" hangingPunct="1"/>
            <a:r>
              <a:rPr lang="sl-SI" altLang="sl-SI" sz="2400"/>
              <a:t>Vsako leto se zaradi požiganja gozdov sprosti v ozračje okoli dve milijardi ton ogljikovega dioksida</a:t>
            </a:r>
          </a:p>
          <a:p>
            <a:pPr eaLnBrk="1" hangingPunct="1"/>
            <a:endParaRPr lang="sl-SI" altLang="sl-SI" sz="2400"/>
          </a:p>
        </p:txBody>
      </p:sp>
    </p:spTree>
  </p:cSld>
  <p:clrMapOvr>
    <a:masterClrMapping/>
  </p:clrMapOvr>
  <p:transition spd="med"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C984EDF7-3708-49BD-8EA8-D5274B51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43188"/>
            <a:ext cx="41783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5316AF1F-0811-439C-BB53-CBBF4BC3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50"/>
            <a:ext cx="42513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8">
            <a:extLst>
              <a:ext uri="{FF2B5EF4-FFF2-40B4-BE49-F238E27FC236}">
                <a16:creationId xmlns:a16="http://schemas.microsoft.com/office/drawing/2014/main" id="{86112E52-C495-44C9-AC99-17B079DA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KOLUMBIJA</a:t>
            </a:r>
            <a:endParaRPr lang="en-US" altLang="sl-SI"/>
          </a:p>
        </p:txBody>
      </p:sp>
    </p:spTree>
  </p:cSld>
  <p:clrMapOvr>
    <a:masterClrMapping/>
  </p:clrMapOvr>
  <p:transition spd="med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E8D337F-2974-42CD-8BD0-55EBC9F52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9290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3B7F4DBA-9DAB-4631-A0EB-027B5B6C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071563"/>
            <a:ext cx="3286125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F84F439A-F30C-4CBB-AAB6-F16FE7D0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25"/>
            <a:ext cx="41798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7">
            <a:extLst>
              <a:ext uri="{FF2B5EF4-FFF2-40B4-BE49-F238E27FC236}">
                <a16:creationId xmlns:a16="http://schemas.microsoft.com/office/drawing/2014/main" id="{63057D41-0B73-4544-A2E4-B0E0691E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PERU</a:t>
            </a:r>
            <a:endParaRPr lang="en-US" altLang="sl-SI"/>
          </a:p>
        </p:txBody>
      </p:sp>
    </p:spTree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CDF4131-F5E1-4C7C-8827-DFCD6B65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4438"/>
            <a:ext cx="39243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2">
            <a:extLst>
              <a:ext uri="{FF2B5EF4-FFF2-40B4-BE49-F238E27FC236}">
                <a16:creationId xmlns:a16="http://schemas.microsoft.com/office/drawing/2014/main" id="{62D6843F-A7BD-4EFE-B372-A68A8380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MADAGASKAR</a:t>
            </a:r>
            <a:endParaRPr lang="en-US" altLang="sl-SI"/>
          </a:p>
        </p:txBody>
      </p:sp>
    </p:spTree>
  </p:cSld>
  <p:clrMapOvr>
    <a:masterClrMapping/>
  </p:clrMapOvr>
  <p:transition spd="med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3">
            <a:extLst>
              <a:ext uri="{FF2B5EF4-FFF2-40B4-BE49-F238E27FC236}">
                <a16:creationId xmlns:a16="http://schemas.microsoft.com/office/drawing/2014/main" id="{22852E29-3E4B-4F14-AA13-EF8379F5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PONOVITEV</a:t>
            </a:r>
          </a:p>
        </p:txBody>
      </p:sp>
      <p:sp>
        <p:nvSpPr>
          <p:cNvPr id="26627" name="AutoShape 5" descr="data:image/jpeg;base64,/9j/4AAQSkZJRgABAQAAAQABAAD/2wCEAAkGBhQSEBQUEhQWFBUVFxUUFBYYFBUUFxcYFBUVFhQYFBQXHCYeFxkkHBcVHy8gIycpLCwsFR4xNTAqNSYrLCkBCQoKDgwOGg8PGiwkHyQuLCopLiwsLCksLC8sLCwsLCwsLCwpLCwsKiwpLCwsLSwsLCksLCwpLCwsKSwpLCwsKf/AABEIAMIBAwMBIgACEQEDEQH/xAAcAAABBQEBAQAAAAAAAAAAAAAEAAECAwUGBwj/xABBEAABAwEFBAgDBgQFBQEAAAABAAIRAwQSITFBBVFhcQYTIoGRocHRMrHwFCNCUnLhBzNi8RWSorLCJDVDY4Il/8QAGwEAAQUBAQAAAAAAAAAAAAAAAwABAgQFBgf/xAA3EQABAwIDBQUHAwQDAAAAAAABAAIDBBESITEFE0FRcSJhgdHwMkJykaGxwRQVMyNDUmIG4fH/2gAMAwEAAhEDEQA/AMe6kGqQCkGrr1mKuE4CnCUJJKN1K6pwkGprpKF1KFOE91K6SrhK6rLqa6mSUbqUKyE0JJ1CE8KUJQkkowlCkkkkoQo1xrwx7lZCe6s7aNNv4TbUZhODZYluwqtqb4J+R+uKKaIedx9QntFmvAt1zb7eiqa6WNO7snuy8lxhJKKOSI2k0C64fiaP8zYB8oPeomiNDhv81fXpdZREaSe45+/cq7HRin2jibxM5CIGfcoA5ImAuGQULRZ3Xg0f1f6h+xRttceuu6MY0HwwHen2a4OqU5xkEb8Wx6JrT/MfqS8+OXgBHfKiLvkDeKdzHNicHZXIUmN/Ee7gFQXmo7DLT3UrTUnsjvTvNwQPiPiBvPFXWsjBLtWtyH+x8uPRUw0g34/ZTr1IFxveUqNC9yGfHgoWezk4eJ3fupV6v4G5ZTv3q1nStxu/ldp/qOfXlyT65BK01p7IyGe7kOCHdwV9Vgb2R3n60SgMbff3DeVp0cDKOL9RN7R9fMpX5IybMxt97KoOPZDm8YiQTu+sFRZqNGtU6wsrXccC9oA+GIMfqw4jdjXZdluqHrK8hv4WannuHmi7XbA0QBAHwtGACx5NoPkfitflyHmnJACFNjpjeeMx5JLNfbzOvjHlKdR/WVJ/uFDxdy0wxK6tZlAQgrTTg4Ltw66lZDhmfD3ATQrOqJw34eyg0yJUA/tlp5XH59d6IW9gOHQpXUoUk7WoiGoQkAr3WYwqISunShJKFK6ldJRhPCcMT3U10lBJOUwCV06ZJShJK6VkycNUgN/NDvtWGH1z3/JZVXtSKn7IzdyH5K3tnbCqKztHst5nj0CtqWYGHXgCDlMnjhomYaQBhuJN43heE45DAAY8UKA57gGiXEwABmTwXe7K6CtpUDUrNFatB+6nsMMEhroOLshJwHGJPHvLpXF4yXUu2fs/ZjAZBicdL5n5aWXD1rU5xhkAAg3WtA8hmgtvNqMH3zXNvi8LwIkbxK9gsexm9VTd1TKbibxYGtzEYYDEYETI3jVcj/EiyioaAc+4wvLXPIOJecw2cYIeYGQkmBCQjspRbYjc7dsYGtsblcPsU1XP6yk1xawiXYXccxJwJjQc1r1GloG8gxzdiT8gvWNidHqdBjKbACxjQ0AgYnVx3k5niuL6W7BFC1EjBjxfbuaBg5o5HHkQnc22YXL7YqjUkOtp9b+S5RtO66c7uHNx091KhRLjJxJxPvyU6rb7sBAyaPrfqinEMbGp8/2CuxHdMEzx8A7+Z7gufKHtNa6LrM9T9aquzU7uJ0VlGlJJOfurTQlwaO9Hgpy6UOmOftO6KJyyCVjspeZOXzRLqTQ686HOHwj8LePE/XFV2jaAb2KfKfZCOqQCXf3UamZ9c8nRg9fMpibIm22+BniViue55gYymcTUfH9+Q4resWyroF7s8s+Q3c1UswGwyCHmSskbLpj439rVOt/rGNwDWwOAPmkib6n5O+Y8lPAVQ60lUOqzmq7ydduApoim+FVcEkAAa7pnU8VG8pTqNFk7Ta9rWzx6tP0KPCbgt5qTKKKs1AShWv8A7cvb2U22kq1S1QqY8Q14jkhubhK1K7RdWQ5uKuNolUuVluSiVFykqwJTwpJBSvKBckE8JJwqyVIBWCmmkDUZwefGEGepjgbiebKzTUktU/BELn7dVAhRqPukfPTuRFoHZEHWcDMoaq3DzxK5ar2vJL2Y+yPqu52bsGCCz5u076Dw4+PyVJqePOVd9gLzJJA81UABESSN3orevG/0WKundcewtDY9JtOtTLQXOkQL0Z4Z969FcHiBdN4uiRLYgOLgKrRddjjGB3tdBnyzZwqVKzG0iS8uEY7jMzoAvZLDsdrGdq7eg3iwObeywc4kveJnMwZy3XKcEgrktvWY9hcbm3j/AOIIVHHACXYTmQDmDUBEgiMpvYjdeHl/8UNoXLXSoPlrGU2OpHASXOdfJGUkUwJGAgDBen9IekNGw2d1WpAY0XWsbALnnFrGDec+AEnJfPXSfbVXaL3VakBwxpATDWiT1bdTOcnEkcVbjaSb8FzzTlcBfQvQ3aQtFiovmTca136mAB3mPNZP8RrMerpOn8ZaeRaT/wAVxP8ABbpW5x+zHCA6odxGAvtP5pgEcQd8dl08r3jRpE6mo7g1ogeN4+CHum48LtNfAZoMp7BK49lINF455BUCjPaOuXJXWiuCZOWTQoMtGpyCuwMEpNVNkweyOnD1qVlaJUmQeWJ9EDa7eADdy1dqf2Vz5rTBu0xmd/us2tRD33BgxuLvbmVnPmfI5xdkDmVG3FPYAXds5HBo4b1K0S9wY0SZ8+CMo0r2WDRh/ZG1K4aJyAwnU8BuUA58rgxg6BD1N1GwWNtEaF+p0b7lQtdv48yhau0CcsAqqdkdUPqVqM2UGDeVL7BTyaFA2r6hJEGxUxgajZ1zKSsCGj4Rv+TlHF3FPKQKrvKV5dIpKZcp0Hw4Tlke9UEpEqMkYkYWHQ5J2uLTcK6oLriD9ce7LkU1KrmDmMD7qFofLQ6Muyeceo+SD+0XXg6HBcZDI+jnN+GR7/WoRndoLQ6xI1VS93hpyUb67JjmvaHN0KBdEdYm61UX03WKVkroi8nvodtRECzuOQkxJywGkqtUVMdO3E8q9R0UtW/DEOp4DqVbSrwRKGtTgB2O/co1KpAi7jqTv1yUX1CRnA8FxVXVOqZMZ8F6ds7Z8dFGGt8TzKez1W74I4eChWr4pvsd0TABOU4E8YCmyymYIicjJjyVQrRaRqhXuUHVEaNnEGHG7u1BWZbWXTBTjNG3jbZK2z7Qcx15ji1wOBBgr1ax/wARLO9jC+oGPIF5pkEOOccJnHcvG2PRuzGX3ycmiT8vVFbcGwWHtSGCWLezG2EE37kd/F7aNWva2BrXmgym00yGlzS5+L3SMJwDeTeK4+xbJqvEljwDrERxxI3L1LZI7Lmg5docj9eaptNFzw5pP4i4cGluP+qVZbUkdm2i88FZfQLB6L7ANmrUa5dADntqXbxDmhrS8xwkZRN0811G0bUapdUeT2ozzDfwN56niUPYbH2CBBvYZ4wc+Sor1DUqim3IGXHedfBM1zpbg6DNx7uXiqdROMgePBD2vGNAMfHLyQVWXGMh+X5T7LT21WaxsnnzKG2DZi+ar8G5j0UmTGVrcfst4euJ+iC/VWV23GXR380HRs3hMuK0LSJd5+ynRbdF4tknCmzeRqeAQZHF7s9SoPI0VL3hgEj9DRmVmPe6o7LLwCLqMc95xknNw/2t3BWOhghoBPkPcrapBuOxE3E86nl15dNVVdVMa250VbKDKYl5k6fsEJa9qOdg3sjdqeZT1LM5xkmTxTfYVqRUoDt5KcTu/QdAqn7g2+izzV4JI7/D0lcxBT/chyUnOUOsV/Vp+rCJdUzXyIa+UrxRXVJxSSxKBrpOaqs1TEg5Ow79CqbbZhBGubfUIzqkrRQvCZg6cxkud2tT5iYdD+FpbPrC9xY49EDYq19l38TVO4UC55Y+R9bwtumQ4AhLZdXhO5d4eXkn2gHsG8ZpxQfVFIUCjriUAYnuG86BbskojaXu0Czabf1UzYY83ONgq7MwNxOJGPKN6g+1viQC1riT/UY36qplUlxj4W4mcbx48M1GmHVHOcTJzk5ADONy4ueYzvL3+HcF7XRUzaKFkcWjdSfePE+XkFeyykgEnOMNcVbVsgAEnn7DeqK+0IMNwJIF7OBwCa3Wi/jTOAddkyAI3zyVEgq6dpw48OL13JWi19pjBAk9+WXNX2az1ILpxxicoH0PFZFNzG1QcXuBw0nluWnTtboIGOsbhpzU3AAIsb3Sm7dPoFGpbHXu1mMIhQtVpNRt1wEb/rJRfaL3xSZ8uW5RaYz4xxCgtINHEIWnsh5cBBLPzjIc+K2LJZG0xA1z3qiz1yMW94BjyVrbTLgCIkYHeRoRyWtQPgN2SDM6FcH/AMuotoSQmSB/9Nou5oyJtnfvtyy8VqbOq3XNjeW+KLrUerqOqGTLRTA3S68T5BA2B0OB3OafNaFqa4ua3PPvkwJWfOHRyuB8VxtJhfCCFmbTe6ndFIEmpBbG4mCfn4oqyUOraS7skjHg0Z95WptFl20hjG5Na2fytDR5lZ1vtIJc2cCO0eMn2TxzHc4G+9a6UkQM13e7cBczaA+2WkNaCGA48gV1lqYKdMBsQ0QB6ngqth2G4wkDP5BDW+reN3SZJ3gJOcdG6BSeQAOaGdWAF52qlTJdJOAIx4N0CjRokkvqABo+EeyHtNcuywboPfirVDSvldiGQ5+Xes+qmaxtjmURUtAAhuA1Op9gqDVCGLSoOBXURMZC3CwLGcx0hu4oo1woOtQQTgVUWlT3iI2lB1KP+1jeks3qiko40X9Izmtq4pBqlCUKzdZN1EBKFK6kQldK6aFIBRUgEOVjZGFjtCpseY3B7dQszaFkwJ1Gf7KjZtqLTGhWtaacj5rBrtLHkb1xsjHRPLTqF2Eb2zxBw4rohvRFSzDqrzsM3TwAxP1vWbsq0h0AyRImM44cYWzbAalnOF3IcAC5zo7gPkrNXXunhbENb9rw81LY9N+infU8hZvjr5eK5iy7aY0ltQQ05OgnucBjlrxTVdtsLnNYCRAkxvxAA5Y94QtrsBfg0AwdTA0PaO5Tp0mUGQ3tvMuc8gYuOd0aDTHHDRVsDbYl0T9pSBmC9yfspVLQRBeLjdw+Mj08k1bapq9kNAaMm7sN4yWe6XmZV1Jt3EHv3/spN00VE/5E5q91QsAgCdwG/eTitHZdeajv6WnzifQIF1cOJu4a45gKk3mmKZIOp90BzQclt0O1HQAh2Y5I5zgc8DruTNrEEjMT58ll1LT2nXu0GnlJgD5yr2WiQIOJxx5mfrioGMjJdnFWxyAOB10R4tOQOuuXmqnWiHA+E75EHxQterg3HJ2PEYespWWoalZjN1QA5YtaQ70PgpMjJcAEGpq4ty918rErt9k2ATLnGQe16Qj6jSXtI3gDxhLY9CX8CD5YounSisxu58echVqk4ZiHeK8rpiTC1wAzKxem22HWdz7nx1HNY07pAlA0LE6s5rcgI6w7gAJHMkovpvYjVtIaMxWZ5NCs2pbRZ6L6bPiILnu1xlEguY2tbqU0xG8Jtpf7q59tD5p0fhZgSNSMIHDjwQIpxhnGJO8+yB6PWV7GYzeqRA3N3niVpVWxhoPMq5FCJnBpya3UrOqJN1e2ZOiotNWTyy4IctCLFmJxOG7CSkLJ388fLLyXQMl7IELcueg9eCxXREOJkOfzKCDJy71EtR5spO9R+xI7S73rJuzwWe6mFC4FpGxJCwJ7qYIWaaQ3JLRNkSSup3VIalCuDFIUlYuscAlUAJQiRSS6pPiRAxDBikGIjqVIUVHGn3aG6uVj7Us95vFuI5aroxRWZtmkGC+TA1O7+6xtow4rSN10K2tly4Dujx0WV0crgWine+G82RvxwHeYHeul23b2sbckYlxIGQnACdYAb5rj7FtBoeXNaQZ7JOnEDQqy0VJOd4nEzOHuVTZQv9q2q2ZHG+DRV7R2iT8OmQ0ned6oYHOxcRG4DPvKkKWpVtOuAYP1zV40pDMBNzysnDwMwExaAMO9DOBdMZb1p0aDXnA+B8lZWsgA3RoNVSdSyDgiCqaFnUKJGWnmrX1rrZ1+ZOWPNGdVh9YLNtEOeNwy571Uc0tOaNG/eZnRRtdna2BM5EjUuI91bTs8NbO6I/SZx7z5J6VPGT3Si2WYE44x7+adkDnjJaP7qYwWnlZZlWiSMRiTLfCPULf6I7LDHuqu7UAsbzOLz6cioMspe9oiffAQOZw7l1dk2eKdNrdw01Op7yrMNPd+fsj6lZtZtGTc7tp1FvD191obKpgPvA4QVZRINpEH/wAgnwVezqUuIiMDruyULMwttlM5te6Cdzh6FZ9ZGBK9rj7tx4aeSBTOO6ZYe8pbacKdoqOiXE9ngS0SfALiQ11ZzmzJdek8JEldx0kINd4/LE97R7rlejNmipXqOyBLWzxMn0VamdhbfuRJs3uHetWnRbSZeeYJgAZYZDkrW0px/ssaqTXtAacg4Ad2JK6oWNa+z4WvBc/P7LNqiRYN1WaaSVxaRsigbItvEs7dFAXUrq0BZFY2xpYkt0szq0/VLWFjTmxJsSnulimiktY2JMmxqW5KwW0VYKKKbQUxZ0fEqIgAQYpJ+qRosyf7MmLkURIMU1IUkWLOpiio4lLdIQUFgdJbMahbTHwjtO3T+H1XXNpLl9tsLbQ6ciAeeCdmZRoWBj8S582MMGXJUuaAJOS0rXUYJLjPDIDmVkwaxnJg7r3LgiRtdbvKvB1zc6KovL8Rg3f7KTaG/AeZ5bhxV9So1vE+Q90OahOJyVhsQjzRN4XZNV1KqW4NwGQhWUNoAON4zOvELNqWguN1nj+6oNYNcWYyMCe7QKnM8vNmozYRq7Vbb7YamWA+aVKx+CFsNI9WXtcLuIwIOOoWrTt1Ng7V5zsMI8JnALLkYwH+oUeOmnk7MDSeiVKxEnLkim0g3P8AugLd0mDB8IY0mJxc4k8AF0fRLZ9Ouzri6/Bi6REEQRe34EHv7keHdEXaVSrKWrp34Zm2RGw9lH+Y4ROLRz/FGmGAW26j7IsU0/VIvHJVLE6qqx04d3H5Kum0i0UiMi4A8wjrPRg9x+Sey0O00xkQfNYtWwPmkB/w+y1ILtiZ8SA6SiKtSBBLQSd+noubs9a7Z2wIwLjzmF1/SSn95O8QuTqWeb1NuJF1o5uKyYM2ADuRp85Cp9Ftn9p1U8h35rpwFfZNj9WxrRoES2wrqoI92wNWa5pcboNtKU5sp3I5lGEZTphFJUmxXWMyyHci6ezyVrNptCYVBOCgXo7acIAbNTu2ejjaOCg6qnxXTmEBAf4ektAPSSun3YXGm0Uh+Nn+YJha6ejgeQJ+QQp2W8fDc8LqrfZK35Z5OaVnuq6of2/uVSEDeaP+1s4+B9Qkbazj4LMNGqM6b/CfkqXWqDjI5gj5qs7aFSNWj5FEFMxax2izefBQO1qWpI/+T6LLNaf2xTh4+sPmofuM3cluGBbVK2U3fC5vjHzT2jZ7anxtDuYnzWKaYOnl7K+xUyHi65wGonCIVun2iXvDHN1NkN8Ia0uC5C32KkKlS8Jh7oEktaJwAHJZ1otk4DALO6ZbQcy11LrjF4gtnDA4nxPko7GdUtJilSJOUkwwc3Lpmzsvh4ogp3Oa155IirVa0XnmB5nko7Ls1S2Ous7LR9S46Lpm9FqdNs1SKtXUkdhvBrfUrQ6NtvVaoA7LQCNBIVeSRz5Qw6K6yIMgdINQsm3bCp2ahfe4lwIxyGYmAuCoUTVqucSQwuLjpIn2Xe9M7eRcByF50b3CA0ea5ulT7OGZgZRqMghyRDfBoR6btQ43LoLBsbLqwLrL1QsyvuDSGSeZWa2k78Ul8ycCJJ1AMYE3tNF1vRpguPceET5o21gOcTAmAJzOsCY4nx0zXPbXqAyqdHbIWXTbBBjhEnO/yz/KyLB0bpOpEV4LnDD+jSAfzcUV/C8XX2micx1bwJOIl7SYOIzaFdUo5RJJz1zw0GErf6KdHm07UKzWm7Vsx7UGA9tVrHNcZi9ABynA7kHZsji85oe3AHx3OpW62gp/Z1qNs4Um0wt4uXHCErNdZ4E81ZYqP3bTy+aurmGlu7EcRp4ZKuxv+5HMD/Usmdw3z/gKvxR/0wP9lldJP5g70J0R2bfq1KhE3XmOYGCM6QD70cj80Z0UAbQJ/M5x81n7PALm36/RNI273LdbSBVVazqX2oJn2sQuixoYhQosymLPCc2gKJtKbeBEEKd1NJlMSq3V1X1iGX5oojRbwFU5wVBeq3OS3hUt2FeaoSQhKdNvCnwBZpoqwU0V1KmKCvXCwsDiq6ZhWtI1AKcWdSbZkxeERsblm2rZNF5+AA7x2fkgK/Rf8ju4+66ZlnCuDAq0kMT9QjNjeuCtGx6tPEsMfmbj8lGyvh0nHA+YIXoIWbtuzUxRqVLovNY50gQcATjvVNtEGSNew6EHNSfCXNLea+adt2gV7e6ZumpdMZxegxxzXrmzadOjRa2mA0AYAR58V5V0dswq24k4AF1SORkDzXplmbA+tV0VOcnO4kp5mDIcgobQqdniVPZ7erpktwJ15ySqBUD6rm/kA7iURb6gZTLiYABJ7gishGLEoyzEMwLkukzusr0253QXHvOHyVLW9trRpj4DDzIUKby8uqHN0RwAEAfW9GbFsfWVmj8xA7gcT8/BNE0YnSnT8BWZXbuIR8h9Su92Fsr7hpOoJ8Yj3V/+GAH9vmtm2WTqR2cWQI4CIgrFtVtJHA/XuvOK6R76h7ncT9OH0XX0IIha1mgCupWcACd4GPExkus2fDaNMDRjf9oXDbPqTUZvvDiRB4+C7WwOmkz9Lfkr2yjhLvBU9qs9kFGdYm6xVJLaLysTAFC2AuAIzBw4g5g93oh7K/sAf1geaLfksyzPglv/ALAR44j171lVbrSEni0orBYeIUNs41x9arRsVINYAOaztsNmvhnHqtWm2ABwQtni5B7lH/LqpkJk8qBWwmSSCaUySSkowlKYlJJIhQIUryg56SdQJSTEpJJ0SGKQYl1iXWI+NqrCJTDU8Kq+nL028ClgVkpg9VXk8oZeUQMCtL0BttwNnqtJi80t7yIARRK5XbW0OstQotPZpNLncXuwaO4T4okPbka08Sme20bnDgCV470PspbbnsdgRfBHIr0SmM9wxK5mzbOH+Il5wznTELW27tEMplg+J2fALWDhBG5x4FVo43VUrY2cRn3c0BsHaAda6wn+bJbzbl5IjptaLtJtNpxeQCP6Ri72XI1H3TemCMozUqD3PN95LjlJMoFHUulBjt49dVobQoGwvbLfTh00RUk4LsehWzYBqkYfC31Poua2Rs11eq1jdcz+Uakr1qls1jKTRSwDAA5u8fmHzVfbda2nhEDdXfQf9rIDTK6/JH2CoKlMsdiW4Y7jl7LOdsBhd8ZYHHIiYI+IT9ZqdkrXXg6TB4haloZM/wCYd3xDwk9y5Ka0sQfxGR/C3aCoc0FoNllUdjU6TwWuL8d0a4rV2cfugN0jwJ/ZDu38ktnVu09moN7xwPmEtnSWktzVuqxPZcm9vX5WlKV5VylK31lWUnHArHY7F29tRjh9cRIWqsegfv3D+qmVm1uRB7nfZFYLgjoi6wvWlpGolaBcgGsItLhoASOROXcZ8UZKWzvZJ6IfPqnlIlNKYlaSZIlMExKSSdOmSKZJJMVAlTITFqSSrlJIsSSSRACkAkE4UlFIBOmSSSSKSZJMnshtqW4UaL6h/CCe/QLy/Zm07lR1WoTL3YnmZJ9F0n8QtpzcotP9T/8AiPVcNaqmQ0Aj3Qd8Y3428Fv0tCJKfA/39fhHmUV0j2lTbXa+ibxOeGAKzLa84lxknElToNBJJ0QlstHiTAHFKapkqHAFaFLs6GgjJbx4nWyBqUS+YBLWxeOgnKUdYrK55aym0uccABiV6t0P6JMpWO7VYHOqiagI35Ba+yOjNns0mlTAJ1zPIErTpqhtO0gDNcpXPNTJe+SF6I9GG2Wj2gDUeJefQcAtOpZS03meHzhFykCs6pYKm5k1KAGAaLLtNEQHNynEbidEXZK2AOrD4hWvogzI+IQUNZmFryw6jDisQQuhk3R0Oh+3iCiMAa4O+anWpQXAZacsx5IRrorMdoRcPfl5jzRtYktBGJEsPdiPI+SErUjBGogju/sqbHGOQOWu0Ym2PRaUpkzHyAd4B8VJdSM81kEWUViUnf8AXAbw0+BK3gFgFv8A+lS/S7yKzto5MB6/ZFjWtWBFcncMeUwffuV91RqNmq/dEHvJUbI43YObSWnjGR7xB70+z8owhHUqcJQpEJoWikowkFK6lCdJMmhSup4SsmuowlClCUJJ7qKSdJJK6ZqdJJJMkkUkk6YJJgkkoqS8r6Vu/wCrqfq9FhVNUySoO/K7um0b8LUmfCe5U7EaDb6AOIvDA4hJJFg9tV9p/wAC96UtEyStLiwmUkySSdJDWr+ZS5n5JJLPrtGfEFJuhVuj/wBTfk5VHMd6dJYs38nifuVos09cglYP5bfrUogpJLpYf429FQk9s9Ulhn/uNL9L/mEklT2j/H65FKPVbR/mv5eqrpfzanKn/wAvYeCSSeh/hb64ITtVemKSS0UipBJJJOmTpkkkkyRUSkknTqKSSSZMv//Z">
            <a:extLst>
              <a:ext uri="{FF2B5EF4-FFF2-40B4-BE49-F238E27FC236}">
                <a16:creationId xmlns:a16="http://schemas.microsoft.com/office/drawing/2014/main" id="{6A544D23-D30E-4917-88AF-B25ADEE238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28" name="Ograda vsebine 4">
            <a:extLst>
              <a:ext uri="{FF2B5EF4-FFF2-40B4-BE49-F238E27FC236}">
                <a16:creationId xmlns:a16="http://schemas.microsoft.com/office/drawing/2014/main" id="{514E2B7B-DDC5-40F8-A453-1EB7962F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 kolikih letih se tropski deževni gozd obnovi v prvotno obliko?</a:t>
            </a:r>
          </a:p>
          <a:p>
            <a:r>
              <a:rPr lang="sl-SI" altLang="sl-SI"/>
              <a:t>Iz kje izhaja večina zdravil?</a:t>
            </a:r>
          </a:p>
          <a:p>
            <a:r>
              <a:rPr lang="sl-SI" altLang="sl-SI"/>
              <a:t>Koliko ogljikovega dioksida se v ozračje sprosti zaradi požiganja tropskega deževnega gozda?</a:t>
            </a:r>
          </a:p>
          <a:p>
            <a:r>
              <a:rPr lang="sl-SI" altLang="sl-SI"/>
              <a:t>Kolikokrat je amazonski deževni gozd večji od francije?</a:t>
            </a:r>
          </a:p>
          <a:p>
            <a:endParaRPr lang="sl-SI" altLang="sl-SI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id="{355C0B56-A7E0-4FEC-A88F-331F0A16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VIRI</a:t>
            </a:r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A90160D8-2152-430F-AF4A-C86D9FAC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Kruger A. Faktopedija, velika ilustrirana enciklopedija. Ljubljana: Mladinska knjiga, 1999 (str: 63)</a:t>
            </a:r>
          </a:p>
          <a:p>
            <a:pPr eaLnBrk="1" hangingPunct="1"/>
            <a:r>
              <a:rPr lang="sl-SI" altLang="sl-SI" sz="2400"/>
              <a:t>http://sl.wikipedia.org/wiki/De%C5%BEevni_gozd</a:t>
            </a:r>
          </a:p>
          <a:p>
            <a:pPr eaLnBrk="1" hangingPunct="1"/>
            <a:r>
              <a:rPr lang="sl-SI" altLang="sl-SI" sz="2400"/>
              <a:t>http://images.google.si/imghp?hl=sl&amp;tab=wi</a:t>
            </a:r>
          </a:p>
          <a:p>
            <a:pPr eaLnBrk="1" hangingPunct="1"/>
            <a:r>
              <a:rPr lang="sl-SI" altLang="sl-SI" sz="2400"/>
              <a:t>http://www.mongabay.com/brazil.html</a:t>
            </a:r>
          </a:p>
          <a:p>
            <a:pPr eaLnBrk="1" hangingPunct="1"/>
            <a:r>
              <a:rPr lang="sl-SI" altLang="sl-SI" sz="2400">
                <a:hlinkClick r:id="rId2"/>
              </a:rPr>
              <a:t>http://www.youtube.com/watch?v=G-GUv4zRHRc&amp;feature=related</a:t>
            </a:r>
            <a:endParaRPr lang="sl-SI" altLang="sl-SI" sz="2400"/>
          </a:p>
          <a:p>
            <a:pPr eaLnBrk="1" hangingPunct="1"/>
            <a:r>
              <a:rPr lang="sl-SI" altLang="sl-SI" sz="2400">
                <a:hlinkClick r:id="rId3"/>
              </a:rPr>
              <a:t>http://www.youtube.com/watch?v=S-sY0AsTdZs</a:t>
            </a:r>
            <a:endParaRPr lang="sl-SI" altLang="sl-SI" sz="2400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/>
          </a:p>
          <a:p>
            <a:pPr eaLnBrk="1" hangingPunct="1"/>
            <a:endParaRPr lang="sl-SI" altLang="sl-SI" sz="2400"/>
          </a:p>
          <a:p>
            <a:pPr eaLnBrk="1" hangingPunct="1"/>
            <a:endParaRPr lang="sl-SI" altLang="sl-SI" sz="2400"/>
          </a:p>
        </p:txBody>
      </p:sp>
    </p:spTree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vsebine 2">
            <a:extLst>
              <a:ext uri="{FF2B5EF4-FFF2-40B4-BE49-F238E27FC236}">
                <a16:creationId xmlns:a16="http://schemas.microsoft.com/office/drawing/2014/main" id="{0F0FD0E9-D1C6-4F47-AB2D-51AD04D13E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188" y="1000125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HVALA ZA POZORNOST</a:t>
            </a:r>
          </a:p>
        </p:txBody>
      </p:sp>
      <p:sp>
        <p:nvSpPr>
          <p:cNvPr id="4" name="Smeško 3">
            <a:extLst>
              <a:ext uri="{FF2B5EF4-FFF2-40B4-BE49-F238E27FC236}">
                <a16:creationId xmlns:a16="http://schemas.microsoft.com/office/drawing/2014/main" id="{8124F898-BBC3-4538-A1FD-A3DEDC0A594E}"/>
              </a:ext>
            </a:extLst>
          </p:cNvPr>
          <p:cNvSpPr/>
          <p:nvPr/>
        </p:nvSpPr>
        <p:spPr>
          <a:xfrm>
            <a:off x="2571750" y="2071688"/>
            <a:ext cx="3786188" cy="3429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2BE6FE11-9C02-4F95-A3F8-7205DF11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Lega tropskega deževnega gozda</a:t>
            </a:r>
          </a:p>
        </p:txBody>
      </p:sp>
      <p:sp>
        <p:nvSpPr>
          <p:cNvPr id="4099" name="Ograda vsebine 5">
            <a:extLst>
              <a:ext uri="{FF2B5EF4-FFF2-40B4-BE49-F238E27FC236}">
                <a16:creationId xmlns:a16="http://schemas.microsoft.com/office/drawing/2014/main" id="{F1776E3B-36FE-42F5-9844-AC27AA175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4100" name="Picture 5" descr="C:\Users\Uporabnik\Desktop\images.jpg">
            <a:extLst>
              <a:ext uri="{FF2B5EF4-FFF2-40B4-BE49-F238E27FC236}">
                <a16:creationId xmlns:a16="http://schemas.microsoft.com/office/drawing/2014/main" id="{BB5C97B5-DD9B-4247-9684-234A42445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14563"/>
            <a:ext cx="607218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drijan.si/slv/layout/set/print/content/download/4978/57769/version/1/file/Geografska-lega-in-obseg-Amerike.jpg">
            <a:extLst>
              <a:ext uri="{FF2B5EF4-FFF2-40B4-BE49-F238E27FC236}">
                <a16:creationId xmlns:a16="http://schemas.microsoft.com/office/drawing/2014/main" id="{26A14D17-1200-4DD9-BE44-A1124FB7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28813"/>
            <a:ext cx="47720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slov 2">
            <a:extLst>
              <a:ext uri="{FF2B5EF4-FFF2-40B4-BE49-F238E27FC236}">
                <a16:creationId xmlns:a16="http://schemas.microsoft.com/office/drawing/2014/main" id="{C97B2C09-DAFC-4CD5-B81B-E6B49F3C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Lega tropskega deževnega gozda</a:t>
            </a:r>
          </a:p>
        </p:txBody>
      </p:sp>
      <p:sp>
        <p:nvSpPr>
          <p:cNvPr id="5124" name="Ograda vsebine 3">
            <a:extLst>
              <a:ext uri="{FF2B5EF4-FFF2-40B4-BE49-F238E27FC236}">
                <a16:creationId xmlns:a16="http://schemas.microsoft.com/office/drawing/2014/main" id="{4994F4BE-F6D6-4D51-8D31-F97CB865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33733713-AB79-4E22-96B4-B45E80DB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OPIS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9975DD8F-B6C9-4F01-9694-8D29B513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Tropski gozd je področje z vročo in vlažno klimo.</a:t>
            </a:r>
          </a:p>
          <a:p>
            <a:pPr eaLnBrk="1" hangingPunct="1"/>
            <a:r>
              <a:rPr lang="sl-SI" altLang="sl-SI" sz="2400"/>
              <a:t>Ležijo blizu ekvatorja, kjer ni izrazitih letnih časov.</a:t>
            </a:r>
          </a:p>
          <a:p>
            <a:pPr eaLnBrk="1" hangingPunct="1"/>
            <a:r>
              <a:rPr lang="sl-SI" altLang="sl-SI" sz="2400"/>
              <a:t>Pokrivajo 7% zemljinega površja.</a:t>
            </a:r>
          </a:p>
          <a:p>
            <a:pPr eaLnBrk="1" hangingPunct="1"/>
            <a:r>
              <a:rPr lang="sl-SI" altLang="sl-SI" sz="2400"/>
              <a:t>Letnih časov ni.</a:t>
            </a:r>
          </a:p>
          <a:p>
            <a:pPr eaLnBrk="1" hangingPunct="1"/>
            <a:r>
              <a:rPr lang="sl-SI" altLang="sl-SI" sz="2400"/>
              <a:t>V njem naj bi živelo 90% vseh živalskih vrst</a:t>
            </a:r>
          </a:p>
        </p:txBody>
      </p:sp>
      <p:pic>
        <p:nvPicPr>
          <p:cNvPr id="6148" name="Picture 4" descr="D:\Moji dokumenti\Patrik šola\DSC_0112pop.jpg">
            <a:extLst>
              <a:ext uri="{FF2B5EF4-FFF2-40B4-BE49-F238E27FC236}">
                <a16:creationId xmlns:a16="http://schemas.microsoft.com/office/drawing/2014/main" id="{A833E58A-2BAC-4002-BC98-45AFAF94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43188"/>
            <a:ext cx="253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383E257-863D-429E-B7D2-D8041051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PODNEBJE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0F6A9ECA-A957-4F2E-94C9-FF2BD965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000625"/>
          </a:xfrm>
        </p:spPr>
        <p:txBody>
          <a:bodyPr/>
          <a:lstStyle/>
          <a:p>
            <a:pPr eaLnBrk="1" hangingPunct="1"/>
            <a:r>
              <a:rPr lang="sl-SI" altLang="sl-SI" sz="2400"/>
              <a:t>Temperature so čez celo leto enakomerne. Od 24°C do 30°C.</a:t>
            </a:r>
          </a:p>
          <a:p>
            <a:pPr eaLnBrk="1" hangingPunct="1"/>
            <a:r>
              <a:rPr lang="sl-SI" altLang="sl-SI" sz="2400"/>
              <a:t>Letno pade okoli 2000mm, nikoli manj kot 1500mm dežja. </a:t>
            </a:r>
          </a:p>
          <a:p>
            <a:pPr eaLnBrk="1" hangingPunct="1"/>
            <a:r>
              <a:rPr lang="sl-SI" altLang="sl-SI" sz="2400"/>
              <a:t>Vsak dan pada dež.</a:t>
            </a:r>
          </a:p>
          <a:p>
            <a:pPr eaLnBrk="1" hangingPunct="1"/>
            <a:r>
              <a:rPr lang="sl-SI" altLang="sl-SI" sz="2400"/>
              <a:t>Dnevni razpored v tropskem deževnem gozdu:</a:t>
            </a:r>
          </a:p>
          <a:p>
            <a:pPr eaLnBrk="1" hangingPunct="1"/>
            <a:r>
              <a:rPr lang="sl-SI" altLang="sl-SI" sz="2400"/>
              <a:t>6:00 sonce zelo hitro vzide-gozd je v megli(20°C)</a:t>
            </a:r>
          </a:p>
          <a:p>
            <a:pPr eaLnBrk="1" hangingPunct="1"/>
            <a:r>
              <a:rPr lang="sl-SI" altLang="sl-SI" sz="2400"/>
              <a:t>Do 10:00 izpareva veliko vode(20°C-25°C)</a:t>
            </a:r>
          </a:p>
          <a:p>
            <a:pPr eaLnBrk="1" hangingPunct="1"/>
            <a:r>
              <a:rPr lang="sl-SI" altLang="sl-SI" sz="2400"/>
              <a:t>Do 13:30 nastanejo veliki oblaki(28°C)</a:t>
            </a:r>
          </a:p>
          <a:p>
            <a:pPr eaLnBrk="1" hangingPunct="1"/>
            <a:r>
              <a:rPr lang="sl-SI" altLang="sl-SI" sz="2400"/>
              <a:t>Med 14:00-17:00 huda neurja v deževnem gozdu</a:t>
            </a:r>
          </a:p>
          <a:p>
            <a:pPr eaLnBrk="1" hangingPunct="1"/>
            <a:r>
              <a:rPr lang="sl-SI" altLang="sl-SI" sz="2400"/>
              <a:t>Po 17:00 sonce ponovno sije(28°C)</a:t>
            </a:r>
          </a:p>
          <a:p>
            <a:pPr eaLnBrk="1" hangingPunct="1"/>
            <a:r>
              <a:rPr lang="sl-SI" altLang="sl-SI" sz="2400"/>
              <a:t>18:00 sonce hitro zaide(25°C)</a:t>
            </a:r>
          </a:p>
          <a:p>
            <a:pPr eaLnBrk="1" hangingPunct="1"/>
            <a:r>
              <a:rPr lang="sl-SI" altLang="sl-SI" sz="2400"/>
              <a:t>Po 18:00 je že mrak(ponoči so temperature med 20°C in23°C)</a:t>
            </a:r>
          </a:p>
        </p:txBody>
      </p:sp>
      <p:pic>
        <p:nvPicPr>
          <p:cNvPr id="5127" name="Picture 7" descr="C:\Users\Uporabnik\Desktop\images.jpg">
            <a:extLst>
              <a:ext uri="{FF2B5EF4-FFF2-40B4-BE49-F238E27FC236}">
                <a16:creationId xmlns:a16="http://schemas.microsoft.com/office/drawing/2014/main" id="{F8398CB5-1CBB-4AA7-A279-7287B696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14620"/>
            <a:ext cx="271461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39591880-9B1C-45FB-9442-3A6EF01E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ŽIVLJENJE V PLASTEH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86D2CB92-960A-4308-9A24-1B78FCF5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Tropski deževni gozdovi so od vrhov dreves do gozdnih tal polni življenja</a:t>
            </a:r>
          </a:p>
          <a:p>
            <a:r>
              <a:rPr lang="sl-SI" altLang="sl-SI"/>
              <a:t>Vsaka gozdna plast je dom različnih vrst živali</a:t>
            </a:r>
          </a:p>
          <a:p>
            <a:r>
              <a:rPr lang="sl-SI" altLang="sl-SI"/>
              <a:t>Zato plasti delimo v :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EA4CD3E8-1E27-4E7E-A957-B211B62E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ZUNANJA PLAST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8BF0FA6-DAD8-44E8-9E46-FCE1CE9D5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Vrhovi dreves so zunanja </a:t>
            </a:r>
            <a:r>
              <a:rPr lang="sl-S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plast.Živobarvni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papagaji švigajo okrog vej.</a:t>
            </a:r>
          </a:p>
        </p:txBody>
      </p:sp>
      <p:pic>
        <p:nvPicPr>
          <p:cNvPr id="9220" name="Picture 2" descr="C:\Users\Uporabnik\Desktop\imgres.jpg">
            <a:extLst>
              <a:ext uri="{FF2B5EF4-FFF2-40B4-BE49-F238E27FC236}">
                <a16:creationId xmlns:a16="http://schemas.microsoft.com/office/drawing/2014/main" id="{4CD2B15C-40A3-4C21-86B0-91911566E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28938"/>
            <a:ext cx="36782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33EDD12F-EBB9-402C-A2D8-FE0AAE4A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KROŠNJE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E9CFD663-63BF-473C-B95B-60A9B21A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Debelo listje in veje oblikujejo krošnje,ki so polne živalskega življenja,kot je ta opica.</a:t>
            </a:r>
          </a:p>
        </p:txBody>
      </p:sp>
      <p:pic>
        <p:nvPicPr>
          <p:cNvPr id="10244" name="Picture 2" descr="C:\Users\Uporabnik\Desktop\imgres.jpg">
            <a:extLst>
              <a:ext uri="{FF2B5EF4-FFF2-40B4-BE49-F238E27FC236}">
                <a16:creationId xmlns:a16="http://schemas.microsoft.com/office/drawing/2014/main" id="{6506E648-833D-4A16-A160-3878A5E3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64318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On-screen Show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Officeova tema</vt:lpstr>
      <vt:lpstr>Tropski deževni gozd</vt:lpstr>
      <vt:lpstr>OBMOČJE TROPSKEGA DEŽEVNEGA GOZDA</vt:lpstr>
      <vt:lpstr>Lega tropskega deževnega gozda</vt:lpstr>
      <vt:lpstr>Lega tropskega deževnega gozda</vt:lpstr>
      <vt:lpstr>OPIS</vt:lpstr>
      <vt:lpstr>PODNEBJE</vt:lpstr>
      <vt:lpstr>ŽIVLJENJE V PLASTEH</vt:lpstr>
      <vt:lpstr>ZUNANJA PLAST</vt:lpstr>
      <vt:lpstr>KROŠNJE</vt:lpstr>
      <vt:lpstr>PODRAST</vt:lpstr>
      <vt:lpstr>GOZDNA TLA</vt:lpstr>
      <vt:lpstr>ŽIVALI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POMEN</vt:lpstr>
      <vt:lpstr>OGROŽENOST</vt:lpstr>
      <vt:lpstr>PowerPoint Presentation</vt:lpstr>
      <vt:lpstr>ZANIMIVOSTI</vt:lpstr>
      <vt:lpstr>KOLUMBIJA</vt:lpstr>
      <vt:lpstr>PERU</vt:lpstr>
      <vt:lpstr>MADAGASKAR</vt:lpstr>
      <vt:lpstr>PONOVITEV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2019-05-31T08:41:23Z</dcterms:created>
  <dcterms:modified xsi:type="dcterms:W3CDTF">2019-05-31T08:41:23Z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