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7" r:id="rId5"/>
    <p:sldId id="259" r:id="rId6"/>
    <p:sldId id="261" r:id="rId7"/>
    <p:sldId id="270" r:id="rId8"/>
    <p:sldId id="265" r:id="rId9"/>
    <p:sldId id="266" r:id="rId10"/>
    <p:sldId id="260" r:id="rId11"/>
    <p:sldId id="262" r:id="rId12"/>
    <p:sldId id="268" r:id="rId13"/>
    <p:sldId id="263" r:id="rId14"/>
    <p:sldId id="269" r:id="rId15"/>
    <p:sldId id="271" r:id="rId16"/>
    <p:sldId id="273" r:id="rId17"/>
    <p:sldId id="272" r:id="rId18"/>
    <p:sldId id="264" r:id="rId19"/>
    <p:sldId id="274" r:id="rId20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1B6F2F"/>
    <a:srgbClr val="14724E"/>
    <a:srgbClr val="BBE0E3"/>
    <a:srgbClr val="339933"/>
    <a:srgbClr val="006600"/>
    <a:srgbClr val="333300"/>
    <a:srgbClr val="FDE9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1296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B385E61-5ED8-42DA-B7D2-940D709E8DC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 altLang="sl-SI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711D0902-E351-4497-8A08-40C1F672C4D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l-SI" altLang="sl-SI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5305DD5D-59FF-4B4C-9D11-A650BA293B6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33A1A17F-161F-466B-A9EC-CFFE8AA3D15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75A9F103-71DA-45FE-A0C9-4A36B3F761B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 altLang="sl-SI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52736CA4-C332-4C36-A034-AC984051FB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745A607-602B-43F5-86B7-F1D0BA24DCC1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A315B85-48E7-4E52-8DA4-99DD6E81B7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1CC3AB-C413-49C6-90CF-E93B6C9E8BB3}" type="slidenum">
              <a:rPr lang="sl-SI" altLang="sl-SI"/>
              <a:pPr/>
              <a:t>1</a:t>
            </a:fld>
            <a:endParaRPr lang="sl-SI" altLang="sl-SI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57F9C908-7C48-4F35-B11F-AB9D4C4F02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875EC72-B5EF-4DB0-8BDE-B2236E8F43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6F699E7-AB9D-48ED-9A10-2CD75582E3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A19039-7955-4CB8-B998-164A85E71706}" type="slidenum">
              <a:rPr lang="sl-SI" altLang="sl-SI"/>
              <a:pPr/>
              <a:t>10</a:t>
            </a:fld>
            <a:endParaRPr lang="sl-SI" altLang="sl-SI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E91F5588-19E6-4E02-9A8E-1FC121CD87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DD3F6F9-B73C-496F-BEA8-7B641AA328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245D916-4532-4402-98BF-12CFF34DB2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A3FB42-6599-48EC-A9D6-DE5822EA4B5E}" type="slidenum">
              <a:rPr lang="sl-SI" altLang="sl-SI"/>
              <a:pPr/>
              <a:t>11</a:t>
            </a:fld>
            <a:endParaRPr lang="sl-SI" altLang="sl-SI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D61BA3B8-0304-4606-9B23-28FCA306A2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1BB9FDE4-920D-4CEF-A4B5-DBB3A75CDE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1CBE5EC-66E4-481A-A004-14A98C81DD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CA67A0-72C7-477C-AA9D-1D61C5E653E0}" type="slidenum">
              <a:rPr lang="sl-SI" altLang="sl-SI"/>
              <a:pPr/>
              <a:t>12</a:t>
            </a:fld>
            <a:endParaRPr lang="sl-SI" altLang="sl-SI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A96061B1-DC55-47F7-B511-4876E95A9A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BA7A4047-753D-41F2-908D-11B49DB438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37653EF-E6C6-4573-AF9C-6138BC856A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2DC286-62A7-48DB-8F98-B5744B02AA1B}" type="slidenum">
              <a:rPr lang="sl-SI" altLang="sl-SI"/>
              <a:pPr/>
              <a:t>13</a:t>
            </a:fld>
            <a:endParaRPr lang="sl-SI" altLang="sl-SI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F7434801-7DE9-404F-862D-9A03D1E015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1D880D77-DF1E-424B-94D6-76D64C903D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C9A2CDA-509E-4B2D-A7CD-92190EC6D0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1FFF6E-9980-4AC7-BDCC-2E4D8AFD26BB}" type="slidenum">
              <a:rPr lang="sl-SI" altLang="sl-SI"/>
              <a:pPr/>
              <a:t>14</a:t>
            </a:fld>
            <a:endParaRPr lang="sl-SI" altLang="sl-SI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01E14D94-31F6-4147-9A9B-82D3EFF1D6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5FDF3529-4D13-491B-A71E-4D73B87295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4BD68AF-A0CE-4AB0-A633-FA1402625B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85C753-53A1-4DB5-BCFB-20201C7793C2}" type="slidenum">
              <a:rPr lang="sl-SI" altLang="sl-SI"/>
              <a:pPr/>
              <a:t>15</a:t>
            </a:fld>
            <a:endParaRPr lang="sl-SI" altLang="sl-SI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D5359B72-632F-4C54-8A80-5CF5022D2A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936535BC-6315-4204-852D-E0590399D8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68B6969-FBEE-49BB-B633-D3CDD92EC1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2B020B-01F4-4976-80FE-75355387EAD5}" type="slidenum">
              <a:rPr lang="sl-SI" altLang="sl-SI"/>
              <a:pPr/>
              <a:t>16</a:t>
            </a:fld>
            <a:endParaRPr lang="sl-SI" altLang="sl-SI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E9FA62E2-89E6-427F-A19E-728E2C1D39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B90AAA15-5332-4B08-AFEA-4F683D6416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431C6E1-F722-4B63-9EFF-11D1F36CAD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538A87-31AF-4BD0-A845-D0FBE6CBB769}" type="slidenum">
              <a:rPr lang="sl-SI" altLang="sl-SI"/>
              <a:pPr/>
              <a:t>17</a:t>
            </a:fld>
            <a:endParaRPr lang="sl-SI" altLang="sl-SI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F461F91F-8F65-4644-A26C-725511EBC6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6BADF00B-DC8B-4DD1-BA26-86659472F7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2CB6C68-0DAF-4288-92BF-0C2E2ACF8F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B024FF-6A2F-4260-80FB-2B5948C2144F}" type="slidenum">
              <a:rPr lang="sl-SI" altLang="sl-SI"/>
              <a:pPr/>
              <a:t>18</a:t>
            </a:fld>
            <a:endParaRPr lang="sl-SI" altLang="sl-SI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9F34CE4C-A775-4DF4-97CB-E6E3818357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89373E64-5B72-4047-80D6-E49CA47B4F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C1E2937-9054-4207-BE5E-738FFB380D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2A282E-8F34-48EE-9579-BCC59F091E0C}" type="slidenum">
              <a:rPr lang="sl-SI" altLang="sl-SI"/>
              <a:pPr/>
              <a:t>19</a:t>
            </a:fld>
            <a:endParaRPr lang="sl-SI" altLang="sl-SI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888ACF92-2FE9-49A2-A52E-2C604F1636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11CC8CD2-5772-4E34-AB7A-519D90852D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4B42E9B-B5F3-44CE-AAB4-E07C198095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B8CB69-9BDC-4398-8463-3F66CD500F86}" type="slidenum">
              <a:rPr lang="sl-SI" altLang="sl-SI"/>
              <a:pPr/>
              <a:t>2</a:t>
            </a:fld>
            <a:endParaRPr lang="sl-SI" altLang="sl-SI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5B045536-1C4B-4C55-B8FB-3B8D40DD5F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C56476E-9CA4-4BC5-931E-5F4FF0EA14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F44FECC-BB76-42A7-9E7E-9804D0A2B1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DE5DAE-179A-4674-BB75-CE33EEB797FE}" type="slidenum">
              <a:rPr lang="sl-SI" altLang="sl-SI"/>
              <a:pPr/>
              <a:t>3</a:t>
            </a:fld>
            <a:endParaRPr lang="sl-SI" altLang="sl-SI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66B976D9-0BC6-49C0-86AB-07A7B5C013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7977172-F46D-4A14-977E-DDE63A05CC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BB36C02-2BA1-42EE-8043-6F633BBC44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2BEA49-731E-41B8-99BC-5C79ECFB8C61}" type="slidenum">
              <a:rPr lang="sl-SI" altLang="sl-SI"/>
              <a:pPr/>
              <a:t>4</a:t>
            </a:fld>
            <a:endParaRPr lang="sl-SI" altLang="sl-SI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7FE1ACB0-0951-40C5-9FF5-DA5E769D87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A9A9F391-B39A-4BB7-B6E1-5BAC5BB961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0C21AF5-0F29-4C38-B58E-C710660607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D3B9D3-99F2-48D1-8F1F-C88FF0C26413}" type="slidenum">
              <a:rPr lang="sl-SI" altLang="sl-SI"/>
              <a:pPr/>
              <a:t>5</a:t>
            </a:fld>
            <a:endParaRPr lang="sl-SI" altLang="sl-SI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D46CC45C-9CD8-4DD9-9AD7-E05AAB0086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15422244-8EA6-412F-BF09-AD0959F8B1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B0AB0F0-92CA-4A99-8DE6-DAB9E139B4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CD70B3-E270-40FC-9C03-4CF1E00653A9}" type="slidenum">
              <a:rPr lang="sl-SI" altLang="sl-SI"/>
              <a:pPr/>
              <a:t>6</a:t>
            </a:fld>
            <a:endParaRPr lang="sl-SI" altLang="sl-SI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91CE7269-33DB-4060-8904-CD08A1E689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3747F58D-EAFA-4BAA-ABD9-9F41BC88B5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38F9529-713E-4120-837B-BB27423F98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2C9410-D498-4033-9916-6FF020D89577}" type="slidenum">
              <a:rPr lang="sl-SI" altLang="sl-SI"/>
              <a:pPr/>
              <a:t>7</a:t>
            </a:fld>
            <a:endParaRPr lang="sl-SI" altLang="sl-SI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8D23E9FD-66B5-4FD5-951A-F18FA1E767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3670B8CF-66DD-4B20-AA95-99C3183127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434ABB2-6EED-4F7C-BC39-B4C47B75C1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DB905E-4E5E-4A10-9020-34837C4214ED}" type="slidenum">
              <a:rPr lang="sl-SI" altLang="sl-SI"/>
              <a:pPr/>
              <a:t>8</a:t>
            </a:fld>
            <a:endParaRPr lang="sl-SI" altLang="sl-SI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6EB762F6-4DAC-4D9E-B420-7E6A207D8D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3ED90FFF-018D-4CFA-B040-EFB3DEC108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D47CBC3-D583-4E4A-B8B3-63AD358C1E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8A3EEB-442A-4DAC-A5AB-C585892A48B2}" type="slidenum">
              <a:rPr lang="sl-SI" altLang="sl-SI"/>
              <a:pPr/>
              <a:t>9</a:t>
            </a:fld>
            <a:endParaRPr lang="sl-SI" altLang="sl-SI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7671BB0B-3669-4131-A3F9-1A2081F989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F7092E61-4880-466C-8BDE-8BBCF5197D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E0575-FACC-475B-9901-64E307CE0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E14567-ABB9-4CCC-8EF7-E42CA6535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8C6A7-DF5E-4403-A1BB-2583FA928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D745B-413B-40E7-814E-C4230CB92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477CB-193C-4909-9D20-B6E8241CE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AD683-BC46-4C7E-9381-52BB137DF2D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43935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C7EF9-A462-4E52-BBCA-8BDBE24B2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CB4C1E-1E11-447D-9C9E-A34281B957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D505B-5FC1-403C-B5AB-7C67EA4D6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23819-B000-40AF-B673-2AC013283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F0AA2-D700-4E99-983C-B45D2D688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1093D-4C53-44C0-87C2-35AF4FE2FE7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56129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867C89-1308-4DEC-BD4D-D91DC5869B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79471A-1226-4D95-BF5C-C45B621410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C595D-6094-499F-A620-D42287EA8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CF657-CDD0-49B0-881F-4FC68826B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051FE-EFB9-4CB0-A7D9-A98A294EA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F2FCE6-036E-4F5F-AA8E-836BF92A776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94979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1DFC8-61D0-42E0-9920-72BC4CA5A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D0F83-5D24-482A-8A1D-13165C352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808AE-F085-4165-B8F7-4E77AD18E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135A9-1FD1-405F-86C7-AE0898753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0E289-1E0A-47F4-AD18-F173DEAD3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78F7C-06BB-43FC-97FD-55CA323BAD2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80661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1626A-F509-4E64-AFC5-5F37FC31E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D6402D-796A-4BD4-9BAD-6C89009EF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77498-1510-436C-8AC3-940259024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8D2D4-0C6F-4FAC-B32A-01430FA45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11EDA-012F-45F4-961C-BBC423C73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2A6BD-A3DB-4035-A9BB-E9FB9C7E83E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10607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5D811-A406-4888-B29E-65300200A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BAE07-27D2-458D-B11C-BB49D217AD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7CC7B5-BB6C-4918-8A02-1146CDB04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84A653-570F-4810-BB94-B1EF71856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C717FD-F891-47B1-B30C-C3C05F68E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64BEA4-BA26-44D8-8AB6-28C4C10AC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FB87B-E232-48E1-99F8-026DBC7CEA2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07425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BEA58-27AF-469C-BD44-DCDF014BF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726797-E83A-4AF4-98E3-9F4F6307C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C5C658-D250-4D77-9881-32E38F953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BFFFA2-A26C-4EA9-913B-5F52FF103A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E3FC9-EB08-4A9F-AB9C-E237C902A0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838E04-B759-4A88-B47D-4692D668F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964B8E-2055-4515-BABB-D598721EF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E97200-C4B9-41CB-818D-F5CE93CD3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5D450-F710-46E5-8073-F4C92EB0C1E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39045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28915-FEC8-4F69-973B-5E5DCE7B9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1FA8E-C8E4-4920-9D3A-8FAF6E731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003C9F-DBC9-4061-BAA9-185BA24C5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45DD82-1F7C-41FE-8F5B-7499CC0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E113C-CFEC-4F66-A9AD-70D93786FC7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20963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422C9B-F33E-4498-AA3F-B5FF951D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E5AA26-99DA-488F-98A2-C812C0A9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3C4A5-F164-4AC9-9D3F-3F8C64CB3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45857-DE36-4CA4-A575-8C56B508BD8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87279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73955-2E1C-487C-825C-9F3111103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DAAC9-880F-4321-86C6-0DE6EE2C6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73C541-75CA-4368-8496-D559C5527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3DE67-3AA1-460A-8597-973F4F246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30EFA-8020-41E3-B955-227569927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A0B956-FA9E-4D05-9E39-D3CFD4794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1FDF0-F93D-4C6B-9E0F-8C6CB845FB4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5258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47350-2E64-4549-9019-15EE315E2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06C3D2-A27E-4A3A-BAE4-C0C315C04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8932EC-857A-43BF-B861-6D53B19810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CE08C-0513-4D0C-B77F-D2149F26D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E7867E-F4DD-4496-A904-6E4EAA6FC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7B2954-3152-4B1E-BCEE-5A0BBE815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C7117-0233-4371-944F-560A5CCB975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16869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60DBAF2-1E40-40FE-9EB7-E7118445CF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153D3AF-1BBB-4922-8C58-B3E2618583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28DCE4E-10BD-4D6D-B352-109B0394939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2FE454C-638E-449D-B6C9-8B077830767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l-SI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5FDE306-CB93-4AAA-9CC6-7B64919F50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55AFC89-18B1-466A-A7DE-C92A58736F41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17" Type="http://schemas.openxmlformats.org/officeDocument/2006/relationships/image" Target="../media/image42.jpe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png"/><Relationship Id="rId5" Type="http://schemas.openxmlformats.org/officeDocument/2006/relationships/image" Target="../media/image30.jpeg"/><Relationship Id="rId15" Type="http://schemas.openxmlformats.org/officeDocument/2006/relationships/image" Target="../media/image4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29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>
            <a:extLst>
              <a:ext uri="{FF2B5EF4-FFF2-40B4-BE49-F238E27FC236}">
                <a16:creationId xmlns:a16="http://schemas.microsoft.com/office/drawing/2014/main" id="{437CB35D-FAC9-4810-9CBA-45D0D9317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209800"/>
            <a:ext cx="266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altLang="sl-SI" sz="4400" b="1" i="1"/>
              <a:t>TUNDRA</a:t>
            </a:r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E47082D2-B33B-4442-AB4F-738C89D6E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334000"/>
            <a:ext cx="5181600" cy="10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altLang="sl-SI" sz="1600" dirty="0"/>
              <a:t>III. Gimnazija Maribor</a:t>
            </a:r>
          </a:p>
          <a:p>
            <a:pPr algn="ctr">
              <a:spcBef>
                <a:spcPct val="50000"/>
              </a:spcBef>
            </a:pPr>
            <a:r>
              <a:rPr lang="sl-SI" altLang="sl-SI" sz="1600" dirty="0"/>
              <a:t>Oktober 2006</a:t>
            </a:r>
          </a:p>
          <a:p>
            <a:pPr algn="ctr">
              <a:spcBef>
                <a:spcPct val="50000"/>
              </a:spcBef>
            </a:pPr>
            <a:r>
              <a:rPr lang="sl-SI" altLang="sl-SI" sz="1400"/>
              <a:t> </a:t>
            </a:r>
            <a:endParaRPr lang="sl-SI" altLang="sl-SI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08F83CF-870B-49FB-AFD3-7DE519591B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152400"/>
            <a:ext cx="4953000" cy="762000"/>
          </a:xfrm>
        </p:spPr>
        <p:txBody>
          <a:bodyPr/>
          <a:lstStyle/>
          <a:p>
            <a:r>
              <a:rPr lang="sl-SI" altLang="sl-SI" sz="3600"/>
              <a:t>Območja tundre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31958B1C-BC43-431F-8B0A-D7C133E9E0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762000"/>
            <a:ext cx="7010400" cy="2362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000" u="sng"/>
              <a:t>S polobla: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000"/>
              <a:t>Severna Sibirija, Kanada, Aljaska, Grenlandija, Rusija, Islandija, Skandinavija in subantarktični otoki.</a:t>
            </a:r>
          </a:p>
          <a:p>
            <a:pPr>
              <a:lnSpc>
                <a:spcPct val="80000"/>
              </a:lnSpc>
            </a:pPr>
            <a:r>
              <a:rPr lang="sl-SI" altLang="sl-SI" sz="2000" u="sng"/>
              <a:t>J polobla: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000"/>
              <a:t>Antarktični polotok, skrajni južni del Afrike in posamezni otoki daleč na jugu posameznih oceanov.</a:t>
            </a:r>
          </a:p>
        </p:txBody>
      </p:sp>
      <p:pic>
        <p:nvPicPr>
          <p:cNvPr id="14342" name="Picture 6" descr="tundra_nahajalisce">
            <a:extLst>
              <a:ext uri="{FF2B5EF4-FFF2-40B4-BE49-F238E27FC236}">
                <a16:creationId xmlns:a16="http://schemas.microsoft.com/office/drawing/2014/main" id="{2E97FA68-F897-48FB-BC1D-DD61D65A8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38400"/>
            <a:ext cx="5486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>
            <a:extLst>
              <a:ext uri="{FF2B5EF4-FFF2-40B4-BE49-F238E27FC236}">
                <a16:creationId xmlns:a16="http://schemas.microsoft.com/office/drawing/2014/main" id="{C5014FD8-BAEA-4DC5-848F-766EDFEA5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3429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C000C68C-D85F-474E-B127-3C53AFA103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Značilne rastline</a:t>
            </a:r>
          </a:p>
        </p:txBody>
      </p:sp>
      <p:sp>
        <p:nvSpPr>
          <p:cNvPr id="19460" name="Rectangle 4" descr="tundra_rastlinstvo">
            <a:extLst>
              <a:ext uri="{FF2B5EF4-FFF2-40B4-BE49-F238E27FC236}">
                <a16:creationId xmlns:a16="http://schemas.microsoft.com/office/drawing/2014/main" id="{23EBCC60-0E6A-4410-9178-22CF15E16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981200" cy="2057400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9461" name="Rectangle 5" descr="tundra_42">
            <a:extLst>
              <a:ext uri="{FF2B5EF4-FFF2-40B4-BE49-F238E27FC236}">
                <a16:creationId xmlns:a16="http://schemas.microsoft.com/office/drawing/2014/main" id="{8F1BABF5-CDB8-4B56-AD7C-B4264C140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143000"/>
            <a:ext cx="2286000" cy="22860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9463" name="Rectangle 7" descr="tundra_41">
            <a:extLst>
              <a:ext uri="{FF2B5EF4-FFF2-40B4-BE49-F238E27FC236}">
                <a16:creationId xmlns:a16="http://schemas.microsoft.com/office/drawing/2014/main" id="{A1B04772-A6E6-485C-89CF-A855079C4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57400"/>
            <a:ext cx="2362200" cy="27432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9465" name="Rectangle 9" descr="tundra_39">
            <a:extLst>
              <a:ext uri="{FF2B5EF4-FFF2-40B4-BE49-F238E27FC236}">
                <a16:creationId xmlns:a16="http://schemas.microsoft.com/office/drawing/2014/main" id="{BD7F24BF-49A5-4418-97E5-D46D05185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00600"/>
            <a:ext cx="1981200" cy="20574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9466" name="Rectangle 10" descr="tundra_38">
            <a:extLst>
              <a:ext uri="{FF2B5EF4-FFF2-40B4-BE49-F238E27FC236}">
                <a16:creationId xmlns:a16="http://schemas.microsoft.com/office/drawing/2014/main" id="{BEF21AA7-3FA8-4FBF-A3A3-400E82AAC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419600"/>
            <a:ext cx="2057400" cy="24384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9467" name="Rectangle 11" descr="tundra_37">
            <a:extLst>
              <a:ext uri="{FF2B5EF4-FFF2-40B4-BE49-F238E27FC236}">
                <a16:creationId xmlns:a16="http://schemas.microsoft.com/office/drawing/2014/main" id="{1980265D-72BE-4121-A725-98D046D76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0"/>
            <a:ext cx="2286000" cy="2286000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9468" name="Oval 12" descr="tundra_31">
            <a:extLst>
              <a:ext uri="{FF2B5EF4-FFF2-40B4-BE49-F238E27FC236}">
                <a16:creationId xmlns:a16="http://schemas.microsoft.com/office/drawing/2014/main" id="{A9C3944E-D616-40E2-A24A-B19BB82B7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419600"/>
            <a:ext cx="2209800" cy="2286000"/>
          </a:xfrm>
          <a:prstGeom prst="ellipse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9469" name="Rectangle 13" descr="tundra_23">
            <a:extLst>
              <a:ext uri="{FF2B5EF4-FFF2-40B4-BE49-F238E27FC236}">
                <a16:creationId xmlns:a16="http://schemas.microsoft.com/office/drawing/2014/main" id="{5AB0BF5C-BA7F-45D4-80D7-FC3F50CAF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2286000"/>
            <a:ext cx="1981200" cy="2209800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9470" name="Rectangle 14" descr="tundra_25">
            <a:extLst>
              <a:ext uri="{FF2B5EF4-FFF2-40B4-BE49-F238E27FC236}">
                <a16:creationId xmlns:a16="http://schemas.microsoft.com/office/drawing/2014/main" id="{759846AC-6CE2-4924-8B88-8830AEAC4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4495800"/>
            <a:ext cx="2209800" cy="236220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9471" name="Oval 15" descr="tundra">
            <a:extLst>
              <a:ext uri="{FF2B5EF4-FFF2-40B4-BE49-F238E27FC236}">
                <a16:creationId xmlns:a16="http://schemas.microsoft.com/office/drawing/2014/main" id="{0B5C8B60-6E9E-4209-AC41-8E2D8F1AE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143000"/>
            <a:ext cx="2590800" cy="2743200"/>
          </a:xfrm>
          <a:prstGeom prst="ellipse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9464" name="Oval 8" descr="tundra_40">
            <a:extLst>
              <a:ext uri="{FF2B5EF4-FFF2-40B4-BE49-F238E27FC236}">
                <a16:creationId xmlns:a16="http://schemas.microsoft.com/office/drawing/2014/main" id="{D28D1E67-2DA5-446B-80DF-2710B8D65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590800"/>
            <a:ext cx="2743200" cy="2895600"/>
          </a:xfrm>
          <a:prstGeom prst="ellipse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6600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C9C4ADB1-77DE-4008-9989-F06F99CAB2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RASTLINE</a:t>
            </a:r>
            <a:br>
              <a:rPr lang="sl-SI" altLang="sl-SI"/>
            </a:br>
            <a:endParaRPr lang="sl-SI" altLang="sl-SI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1C26E6F8-797C-4823-8F2C-DC81C45E69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lišaji</a:t>
            </a:r>
          </a:p>
          <a:p>
            <a:r>
              <a:rPr lang="sl-SI" altLang="sl-SI"/>
              <a:t>šotni mahovi</a:t>
            </a:r>
          </a:p>
          <a:p>
            <a:r>
              <a:rPr lang="sl-SI" altLang="sl-SI"/>
              <a:t>vresa</a:t>
            </a:r>
          </a:p>
          <a:p>
            <a:r>
              <a:rPr lang="sl-SI" altLang="sl-SI"/>
              <a:t>saši</a:t>
            </a:r>
          </a:p>
          <a:p>
            <a:r>
              <a:rPr lang="sl-SI" altLang="sl-SI"/>
              <a:t>pritlikava breza</a:t>
            </a:r>
          </a:p>
          <a:p>
            <a:r>
              <a:rPr lang="sl-SI" altLang="sl-SI"/>
              <a:t>zelnata vrba</a:t>
            </a:r>
          </a:p>
          <a:p>
            <a:r>
              <a:rPr lang="sl-SI" altLang="sl-SI"/>
              <a:t>lisičnjakovec</a:t>
            </a:r>
          </a:p>
          <a:p>
            <a:endParaRPr lang="sl-SI" altLang="sl-SI"/>
          </a:p>
          <a:p>
            <a:endParaRPr lang="sl-SI" altLang="sl-SI"/>
          </a:p>
        </p:txBody>
      </p:sp>
      <p:pic>
        <p:nvPicPr>
          <p:cNvPr id="30724" name="Picture 4" descr="tundra_14">
            <a:extLst>
              <a:ext uri="{FF2B5EF4-FFF2-40B4-BE49-F238E27FC236}">
                <a16:creationId xmlns:a16="http://schemas.microsoft.com/office/drawing/2014/main" id="{5CFD4D03-62F0-4AA6-B59D-AC2CFFB3C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59213"/>
            <a:ext cx="2971800" cy="196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5" name="Picture 5" descr="tundra">
            <a:extLst>
              <a:ext uri="{FF2B5EF4-FFF2-40B4-BE49-F238E27FC236}">
                <a16:creationId xmlns:a16="http://schemas.microsoft.com/office/drawing/2014/main" id="{8366F5DE-70C9-4CE2-AF52-2C7011FA3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95400"/>
            <a:ext cx="2971800" cy="199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tundra_21">
            <a:extLst>
              <a:ext uri="{FF2B5EF4-FFF2-40B4-BE49-F238E27FC236}">
                <a16:creationId xmlns:a16="http://schemas.microsoft.com/office/drawing/2014/main" id="{2507D5A7-C278-479D-87E5-F8053DD41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95400"/>
            <a:ext cx="245745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1A64B8DB-35F4-4F59-B1CD-47CAE343D8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762000"/>
          </a:xfrm>
        </p:spPr>
        <p:txBody>
          <a:bodyPr/>
          <a:lstStyle/>
          <a:p>
            <a:r>
              <a:rPr lang="sl-SI" altLang="sl-SI"/>
              <a:t>Značilne živali</a:t>
            </a:r>
          </a:p>
        </p:txBody>
      </p:sp>
      <p:sp>
        <p:nvSpPr>
          <p:cNvPr id="20484" name="Rectangle 4" descr="zajec">
            <a:extLst>
              <a:ext uri="{FF2B5EF4-FFF2-40B4-BE49-F238E27FC236}">
                <a16:creationId xmlns:a16="http://schemas.microsoft.com/office/drawing/2014/main" id="{812EA593-C7D9-4B10-8969-D1FAE0723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981200" cy="20574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0485" name="Rectangle 5" descr="volk_tundra">
            <a:extLst>
              <a:ext uri="{FF2B5EF4-FFF2-40B4-BE49-F238E27FC236}">
                <a16:creationId xmlns:a16="http://schemas.microsoft.com/office/drawing/2014/main" id="{6E3578FD-FFC8-41D2-8E38-B27FAD573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57400"/>
            <a:ext cx="1981200" cy="19050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0486" name="Rectangle 6" descr="tundra_ptic">
            <a:extLst>
              <a:ext uri="{FF2B5EF4-FFF2-40B4-BE49-F238E27FC236}">
                <a16:creationId xmlns:a16="http://schemas.microsoft.com/office/drawing/2014/main" id="{7CD03B11-42AE-487D-A5E8-7BCACEAE4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0"/>
            <a:ext cx="1905000" cy="22860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0487" name="Rectangle 7" descr="tundra_mis_q">
            <a:extLst>
              <a:ext uri="{FF2B5EF4-FFF2-40B4-BE49-F238E27FC236}">
                <a16:creationId xmlns:a16="http://schemas.microsoft.com/office/drawing/2014/main" id="{D3DFB145-4594-476A-BCC0-A725DC53F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209800"/>
            <a:ext cx="1905000" cy="20574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0488" name="Rectangle 8" descr="tundra_mis">
            <a:extLst>
              <a:ext uri="{FF2B5EF4-FFF2-40B4-BE49-F238E27FC236}">
                <a16:creationId xmlns:a16="http://schemas.microsoft.com/office/drawing/2014/main" id="{8C9A8FFE-6F3D-453F-9070-255635946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267200"/>
            <a:ext cx="1905000" cy="21336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0489" name="Rectangle 9" descr="tundra_36">
            <a:extLst>
              <a:ext uri="{FF2B5EF4-FFF2-40B4-BE49-F238E27FC236}">
                <a16:creationId xmlns:a16="http://schemas.microsoft.com/office/drawing/2014/main" id="{23CC8687-E2B9-4BBD-82AC-3DC90E6D9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62400"/>
            <a:ext cx="1981200" cy="1828800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0491" name="Rectangle 11" descr="sova_tundra">
            <a:extLst>
              <a:ext uri="{FF2B5EF4-FFF2-40B4-BE49-F238E27FC236}">
                <a16:creationId xmlns:a16="http://schemas.microsoft.com/office/drawing/2014/main" id="{6242BB67-C523-4EF1-9B6F-1960412D6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895600"/>
            <a:ext cx="2133600" cy="2133600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0492" name="Rectangle 12" descr="polarna_lisica">
            <a:extLst>
              <a:ext uri="{FF2B5EF4-FFF2-40B4-BE49-F238E27FC236}">
                <a16:creationId xmlns:a16="http://schemas.microsoft.com/office/drawing/2014/main" id="{56987983-76B2-41B9-BAB4-08CA2D39D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029200"/>
            <a:ext cx="2133600" cy="1828800"/>
          </a:xfrm>
          <a:prstGeom prst="rect">
            <a:avLst/>
          </a:prstGeom>
          <a:blipFill dpi="0" rotWithShape="0">
            <a:blip r:embed="rId11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0493" name="Rectangle 13" descr="los_tundra">
            <a:extLst>
              <a:ext uri="{FF2B5EF4-FFF2-40B4-BE49-F238E27FC236}">
                <a16:creationId xmlns:a16="http://schemas.microsoft.com/office/drawing/2014/main" id="{9C8DCFBC-063A-4A8E-BF42-C9206A1E2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029200"/>
            <a:ext cx="1905000" cy="182880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0494" name="Rectangle 14" descr="los">
            <a:extLst>
              <a:ext uri="{FF2B5EF4-FFF2-40B4-BE49-F238E27FC236}">
                <a16:creationId xmlns:a16="http://schemas.microsoft.com/office/drawing/2014/main" id="{B33F6F60-2806-4150-9C73-C45537AED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5029200"/>
            <a:ext cx="1219200" cy="1828800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0495" name="Rectangle 15" descr="ovca">
            <a:extLst>
              <a:ext uri="{FF2B5EF4-FFF2-40B4-BE49-F238E27FC236}">
                <a16:creationId xmlns:a16="http://schemas.microsoft.com/office/drawing/2014/main" id="{6046CF5A-4455-4076-86EF-4B6E7BDC6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762000"/>
            <a:ext cx="2286000" cy="2362200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0496" name="Rectangle 16" descr="medveda">
            <a:extLst>
              <a:ext uri="{FF2B5EF4-FFF2-40B4-BE49-F238E27FC236}">
                <a16:creationId xmlns:a16="http://schemas.microsoft.com/office/drawing/2014/main" id="{6546A35B-68AC-4906-AC3D-C26AA0176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124200"/>
            <a:ext cx="2286000" cy="1905000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0497" name="Rectangle 17" descr="lisica_tundra">
            <a:extLst>
              <a:ext uri="{FF2B5EF4-FFF2-40B4-BE49-F238E27FC236}">
                <a16:creationId xmlns:a16="http://schemas.microsoft.com/office/drawing/2014/main" id="{BF63AB85-463D-4636-8B3E-93D5162CF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762000"/>
            <a:ext cx="2286000" cy="2133600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0490" name="Oval 10" descr="tundra_28">
            <a:extLst>
              <a:ext uri="{FF2B5EF4-FFF2-40B4-BE49-F238E27FC236}">
                <a16:creationId xmlns:a16="http://schemas.microsoft.com/office/drawing/2014/main" id="{9865A6FB-BC47-4E9B-AD9A-C61B08DCA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676400"/>
            <a:ext cx="2057400" cy="2667000"/>
          </a:xfrm>
          <a:prstGeom prst="ellipse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66FF"/>
            </a:gs>
            <a:gs pos="100000">
              <a:srgbClr val="CCE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317A2B5B-A6C4-403B-86ED-6F2CA64B68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ŽIVALI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055828B8-7C6D-44AD-BE94-B9EA34349D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/>
              <a:t>PTICE :  snežne sove, pobrežniki, prodniki, govnače, grivaste gosi, snežni jerebi</a:t>
            </a:r>
          </a:p>
          <a:p>
            <a:pPr>
              <a:lnSpc>
                <a:spcPct val="90000"/>
              </a:lnSpc>
            </a:pPr>
            <a:r>
              <a:rPr lang="sl-SI" altLang="sl-SI"/>
              <a:t>SESALCI : lemingi, losi, polarni zajci, krtice, voluharice, kanje, moškatno govedo, polarne lisice, kačji pastirji, mladoletnice, komarji…</a:t>
            </a:r>
          </a:p>
          <a:p>
            <a:pPr>
              <a:lnSpc>
                <a:spcPct val="90000"/>
              </a:lnSpc>
            </a:pPr>
            <a:r>
              <a:rPr lang="sl-SI" altLang="sl-SI"/>
              <a:t>Poleti pa tudi --- žuželke, rjavi medvedi, volkovi, risi…</a:t>
            </a:r>
          </a:p>
          <a:p>
            <a:pPr>
              <a:lnSpc>
                <a:spcPct val="90000"/>
              </a:lnSpc>
            </a:pPr>
            <a:endParaRPr lang="sl-SI" altLang="sl-SI"/>
          </a:p>
          <a:p>
            <a:pPr>
              <a:lnSpc>
                <a:spcPct val="90000"/>
              </a:lnSpc>
            </a:pPr>
            <a:endParaRPr lang="sl-SI" alt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  <p:bldP spid="3174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100000">
              <a:srgbClr val="CCE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DC505508-970A-4A0F-83A6-6E9433C11C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33796" name="Picture 4" descr="tundra_zivali">
            <a:extLst>
              <a:ext uri="{FF2B5EF4-FFF2-40B4-BE49-F238E27FC236}">
                <a16:creationId xmlns:a16="http://schemas.microsoft.com/office/drawing/2014/main" id="{D681BEDA-31A4-4F4B-9679-FFF9EE49B632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81000"/>
            <a:ext cx="8534400" cy="617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6600"/>
            </a:gs>
            <a:gs pos="100000">
              <a:srgbClr val="FFCC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volk_tundra">
            <a:extLst>
              <a:ext uri="{FF2B5EF4-FFF2-40B4-BE49-F238E27FC236}">
                <a16:creationId xmlns:a16="http://schemas.microsoft.com/office/drawing/2014/main" id="{BB24B380-0838-4B73-BC68-3448E79759DB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04800"/>
            <a:ext cx="3276600" cy="314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5" name="Picture 5" descr="tundra_mis">
            <a:extLst>
              <a:ext uri="{FF2B5EF4-FFF2-40B4-BE49-F238E27FC236}">
                <a16:creationId xmlns:a16="http://schemas.microsoft.com/office/drawing/2014/main" id="{FD53B208-E95E-477E-8421-2D75959B1D59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228600"/>
            <a:ext cx="3978275" cy="3273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6" name="Picture 6" descr="zajec">
            <a:extLst>
              <a:ext uri="{FF2B5EF4-FFF2-40B4-BE49-F238E27FC236}">
                <a16:creationId xmlns:a16="http://schemas.microsoft.com/office/drawing/2014/main" id="{9355B263-9C1C-4D1A-A227-1330D7DAA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3800"/>
            <a:ext cx="2413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Picture 7" descr="tundra_28">
            <a:extLst>
              <a:ext uri="{FF2B5EF4-FFF2-40B4-BE49-F238E27FC236}">
                <a16:creationId xmlns:a16="http://schemas.microsoft.com/office/drawing/2014/main" id="{856820C8-A70F-426D-A625-969F0D2B9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10000"/>
            <a:ext cx="253047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los">
            <a:extLst>
              <a:ext uri="{FF2B5EF4-FFF2-40B4-BE49-F238E27FC236}">
                <a16:creationId xmlns:a16="http://schemas.microsoft.com/office/drawing/2014/main" id="{6AE0911B-A9B3-4214-8787-E2F10DBAE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48000"/>
            <a:ext cx="24511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735356C6-5319-4A16-BB4F-29C2444ECF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PRILAGODITVE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9895DEB5-818C-426E-9139-32B0F71196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400" b="1"/>
              <a:t>RASTLINE</a:t>
            </a:r>
          </a:p>
          <a:p>
            <a:pPr>
              <a:lnSpc>
                <a:spcPct val="90000"/>
              </a:lnSpc>
            </a:pPr>
            <a:r>
              <a:rPr lang="sl-SI" altLang="sl-SI" sz="1800" b="1"/>
              <a:t>Pritlikava rast</a:t>
            </a:r>
          </a:p>
          <a:p>
            <a:pPr>
              <a:lnSpc>
                <a:spcPct val="90000"/>
              </a:lnSpc>
            </a:pPr>
            <a:r>
              <a:rPr lang="sl-SI" altLang="sl-SI" sz="1800" b="1"/>
              <a:t>Močno razvit koreninski sistem</a:t>
            </a:r>
          </a:p>
          <a:p>
            <a:pPr>
              <a:lnSpc>
                <a:spcPct val="90000"/>
              </a:lnSpc>
            </a:pPr>
            <a:r>
              <a:rPr lang="sl-SI" altLang="sl-SI" sz="1800" b="1"/>
              <a:t>Vlago sprejemajo tudi skozi liste</a:t>
            </a:r>
          </a:p>
          <a:p>
            <a:pPr>
              <a:lnSpc>
                <a:spcPct val="90000"/>
              </a:lnSpc>
            </a:pPr>
            <a:r>
              <a:rPr lang="sl-SI" altLang="sl-SI" sz="1800" b="1"/>
              <a:t>Usnjati ali dlakavi listi(preprečujejo izhlapevanje vode in varujejo pred UV žarki).</a:t>
            </a:r>
          </a:p>
          <a:p>
            <a:pPr>
              <a:lnSpc>
                <a:spcPct val="90000"/>
              </a:lnSpc>
            </a:pPr>
            <a:endParaRPr lang="sl-SI" altLang="sl-SI" sz="1800" b="1"/>
          </a:p>
          <a:p>
            <a:pPr>
              <a:lnSpc>
                <a:spcPct val="90000"/>
              </a:lnSpc>
            </a:pPr>
            <a:endParaRPr lang="sl-SI" altLang="sl-SI" sz="2400" b="1"/>
          </a:p>
          <a:p>
            <a:pPr>
              <a:lnSpc>
                <a:spcPct val="90000"/>
              </a:lnSpc>
            </a:pPr>
            <a:r>
              <a:rPr lang="sl-SI" altLang="sl-SI" sz="2400" b="1"/>
              <a:t>ŽIVALI</a:t>
            </a:r>
          </a:p>
          <a:p>
            <a:pPr>
              <a:lnSpc>
                <a:spcPct val="90000"/>
              </a:lnSpc>
            </a:pPr>
            <a:r>
              <a:rPr lang="sl-SI" altLang="sl-SI" sz="1800" b="1"/>
              <a:t>Kosmati podplati za lažjo hojo(severni medvedi)</a:t>
            </a:r>
          </a:p>
          <a:p>
            <a:pPr>
              <a:lnSpc>
                <a:spcPct val="90000"/>
              </a:lnSpc>
            </a:pPr>
            <a:r>
              <a:rPr lang="sl-SI" altLang="sl-SI" sz="1800" b="1"/>
              <a:t>Debel kožuh</a:t>
            </a:r>
          </a:p>
          <a:p>
            <a:pPr>
              <a:lnSpc>
                <a:spcPct val="90000"/>
              </a:lnSpc>
            </a:pPr>
            <a:r>
              <a:rPr lang="sl-SI" altLang="sl-SI" sz="1800" b="1"/>
              <a:t>Dvojna plast tolšče (moškatno govedo)</a:t>
            </a:r>
          </a:p>
          <a:p>
            <a:pPr>
              <a:lnSpc>
                <a:spcPct val="90000"/>
              </a:lnSpc>
            </a:pPr>
            <a:r>
              <a:rPr lang="sl-SI" altLang="sl-SI" sz="1800" b="1"/>
              <a:t>Varovalna bela barva (polarni zajec, lisica, sova)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utoUpdateAnimBg="0"/>
      <p:bldP spid="34819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DDA95E5E-66E9-4495-BA75-1F1A847D61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143000"/>
            <a:ext cx="8305800" cy="2392363"/>
          </a:xfrm>
        </p:spPr>
        <p:txBody>
          <a:bodyPr/>
          <a:lstStyle/>
          <a:p>
            <a:r>
              <a:rPr lang="sl-SI" altLang="sl-SI" sz="4000"/>
              <a:t>Tundra je skromna s številom rastlinskih in živalskih vrst, vendar je edinstven izraz življenja.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000"/>
            </a:gs>
            <a:gs pos="100000">
              <a:srgbClr val="99FF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A7637BED-8E0F-4C13-B5C1-547C97F09A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LITERATURA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41F97416-413B-4ECE-AC73-58C0F8FB6A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Dr. Martin Žnidaršič : DRUŽINSKA ENCIKLOPEDIJA, Ljubljana 1996</a:t>
            </a:r>
          </a:p>
          <a:p>
            <a:endParaRPr lang="sl-SI" altLang="sl-SI"/>
          </a:p>
          <a:p>
            <a:endParaRPr lang="sl-SI" altLang="sl-SI"/>
          </a:p>
          <a:p>
            <a:r>
              <a:rPr lang="sl-SI" altLang="sl-SI"/>
              <a:t>Dr. Kazimir Tarman: BIOLOGIJA EKOLOGIIJA, Ljubljana,DZS 2002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7B9685B-37EF-4D0F-96C6-40B27E7526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5257800" cy="1143000"/>
          </a:xfrm>
        </p:spPr>
        <p:txBody>
          <a:bodyPr/>
          <a:lstStyle/>
          <a:p>
            <a:pPr algn="l"/>
            <a:r>
              <a:rPr lang="sl-SI" altLang="sl-SI" sz="4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Osvežitev spomina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1C994B4-1560-403C-9400-469C16ED1B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24400" y="5181600"/>
            <a:ext cx="4267200" cy="1371600"/>
          </a:xfrm>
          <a:solidFill>
            <a:srgbClr val="333300"/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400" u="sng">
                <a:solidFill>
                  <a:schemeClr val="bg1"/>
                </a:solidFill>
              </a:rPr>
              <a:t>BIOMI</a:t>
            </a:r>
            <a:r>
              <a:rPr lang="sl-SI" altLang="sl-SI" sz="2400">
                <a:solidFill>
                  <a:schemeClr val="bg1"/>
                </a:solidFill>
              </a:rPr>
              <a:t> so regije s podobnimi klimatskimi razmerami (gozdovi, morja, puščave, </a:t>
            </a:r>
            <a:r>
              <a:rPr lang="sl-SI" altLang="sl-SI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tundra</a:t>
            </a:r>
            <a:r>
              <a:rPr lang="sl-SI" altLang="sl-SI" sz="2400">
                <a:solidFill>
                  <a:schemeClr val="bg1"/>
                </a:solidFill>
              </a:rPr>
              <a:t>…)</a:t>
            </a:r>
          </a:p>
        </p:txBody>
      </p:sp>
      <p:sp>
        <p:nvSpPr>
          <p:cNvPr id="5124" name="Oval 4">
            <a:extLst>
              <a:ext uri="{FF2B5EF4-FFF2-40B4-BE49-F238E27FC236}">
                <a16:creationId xmlns:a16="http://schemas.microsoft.com/office/drawing/2014/main" id="{55440A52-B6E1-4BCD-B61F-2853C0828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33600"/>
            <a:ext cx="4038600" cy="11430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D7321B86-8B51-45B0-B59F-3F20B14B7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209800"/>
            <a:ext cx="3124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u="sng"/>
              <a:t>Podnebje/klima</a:t>
            </a:r>
            <a:r>
              <a:rPr lang="sl-SI" altLang="sl-SI"/>
              <a:t> je povprečje vremenskih pogojev kraja in pokrajine v daljšem obdobju</a:t>
            </a:r>
          </a:p>
        </p:txBody>
      </p:sp>
      <p:sp>
        <p:nvSpPr>
          <p:cNvPr id="5126" name="Oval 6">
            <a:extLst>
              <a:ext uri="{FF2B5EF4-FFF2-40B4-BE49-F238E27FC236}">
                <a16:creationId xmlns:a16="http://schemas.microsoft.com/office/drawing/2014/main" id="{4683276D-CAF5-4AD7-8A61-E4E7264EC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733800"/>
            <a:ext cx="2209800" cy="1600200"/>
          </a:xfrm>
          <a:prstGeom prst="ellipse">
            <a:avLst/>
          </a:prstGeom>
          <a:solidFill>
            <a:srgbClr val="33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72DC1C58-5418-408F-807D-69A8BA2B6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10000"/>
            <a:ext cx="19812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altLang="sl-SI" u="sng"/>
              <a:t>Makroklima</a:t>
            </a:r>
            <a:r>
              <a:rPr lang="sl-SI" altLang="sl-SI"/>
              <a:t>-podnebne razmere prostora (območje 100-10.000 km)</a:t>
            </a:r>
          </a:p>
        </p:txBody>
      </p:sp>
      <p:sp>
        <p:nvSpPr>
          <p:cNvPr id="5128" name="Oval 8">
            <a:extLst>
              <a:ext uri="{FF2B5EF4-FFF2-40B4-BE49-F238E27FC236}">
                <a16:creationId xmlns:a16="http://schemas.microsoft.com/office/drawing/2014/main" id="{65000197-A1BB-4C25-BD46-6DA0195C2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3581400"/>
            <a:ext cx="3200400" cy="1219200"/>
          </a:xfrm>
          <a:prstGeom prst="ellipse">
            <a:avLst/>
          </a:prstGeom>
          <a:solidFill>
            <a:srgbClr val="14724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5129" name="Text Box 9">
            <a:extLst>
              <a:ext uri="{FF2B5EF4-FFF2-40B4-BE49-F238E27FC236}">
                <a16:creationId xmlns:a16="http://schemas.microsoft.com/office/drawing/2014/main" id="{2B30E32F-34CB-44C0-BD7C-2DC860E7E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657600"/>
            <a:ext cx="2895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altLang="sl-SI" u="sng"/>
              <a:t>Mikroklima</a:t>
            </a:r>
            <a:r>
              <a:rPr lang="sl-SI" altLang="sl-SI"/>
              <a:t>- podnebne razmere prostora (območje nekaj cm-100 m)</a:t>
            </a:r>
          </a:p>
        </p:txBody>
      </p:sp>
      <p:sp>
        <p:nvSpPr>
          <p:cNvPr id="5130" name="Oval 10">
            <a:extLst>
              <a:ext uri="{FF2B5EF4-FFF2-40B4-BE49-F238E27FC236}">
                <a16:creationId xmlns:a16="http://schemas.microsoft.com/office/drawing/2014/main" id="{70CF97AE-53F2-4BF0-AEEE-CD2269CED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057400"/>
            <a:ext cx="1600200" cy="1600200"/>
          </a:xfrm>
          <a:prstGeom prst="ellipse">
            <a:avLst/>
          </a:prstGeom>
          <a:solidFill>
            <a:srgbClr val="1B6F2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5131" name="Text Box 11">
            <a:extLst>
              <a:ext uri="{FF2B5EF4-FFF2-40B4-BE49-F238E27FC236}">
                <a16:creationId xmlns:a16="http://schemas.microsoft.com/office/drawing/2014/main" id="{583A917E-52B4-4FDC-930C-D041176ED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133600"/>
            <a:ext cx="17526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altLang="sl-SI"/>
              <a:t>Vreme-atmosfersko dogajanje v krajšem obdobju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build="p" autoUpdateAnimBg="0"/>
      <p:bldP spid="5125" grpId="0" autoUpdateAnimBg="0"/>
      <p:bldP spid="5127" grpId="0" autoUpdateAnimBg="0"/>
      <p:bldP spid="5129" grpId="0" autoUpdateAnimBg="0"/>
      <p:bldP spid="513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FBDCDD50-CB4D-4549-8E53-D510DE945D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7239000" cy="3810000"/>
          </a:xfrm>
        </p:spPr>
        <p:txBody>
          <a:bodyPr/>
          <a:lstStyle/>
          <a:p>
            <a:pPr algn="ctr">
              <a:buFontTx/>
              <a:buNone/>
            </a:pPr>
            <a:r>
              <a:rPr lang="sl-SI" altLang="sl-SI"/>
              <a:t>Ekoregija</a:t>
            </a:r>
          </a:p>
          <a:p>
            <a:pPr>
              <a:buFontTx/>
              <a:buNone/>
            </a:pPr>
            <a:r>
              <a:rPr lang="sl-SI" altLang="sl-SI" sz="2800"/>
              <a:t>Je področje z značilno kombinacijo dejavnikov okolja. Predstavlja območje z relativno obliko vegetacije. Nanjo vplivajo klima, orografija in tla.</a:t>
            </a:r>
          </a:p>
          <a:p>
            <a:pPr>
              <a:buFontTx/>
              <a:buNone/>
            </a:pPr>
            <a:r>
              <a:rPr lang="sl-SI" altLang="sl-SI" sz="2800"/>
              <a:t>Je obširna na svojem področju. </a:t>
            </a:r>
          </a:p>
          <a:p>
            <a:pPr>
              <a:buFontTx/>
              <a:buNone/>
            </a:pPr>
            <a:r>
              <a:rPr lang="sl-SI" altLang="sl-SI" sz="2800"/>
              <a:t>Delimo  jo na morsko in kopensko.</a:t>
            </a:r>
          </a:p>
        </p:txBody>
      </p:sp>
      <p:sp>
        <p:nvSpPr>
          <p:cNvPr id="9220" name="Line 4">
            <a:extLst>
              <a:ext uri="{FF2B5EF4-FFF2-40B4-BE49-F238E27FC236}">
                <a16:creationId xmlns:a16="http://schemas.microsoft.com/office/drawing/2014/main" id="{6B2FED9A-3C79-4134-A09E-AF753D32F7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3657600"/>
            <a:ext cx="31242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C3D8251B-2D6E-4A1A-BFB3-692395A1C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7338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Tundra</a:t>
            </a:r>
          </a:p>
        </p:txBody>
      </p:sp>
      <p:pic>
        <p:nvPicPr>
          <p:cNvPr id="9350" name="Picture 134" descr="400px-Map-ecoregions-terrestres">
            <a:extLst>
              <a:ext uri="{FF2B5EF4-FFF2-40B4-BE49-F238E27FC236}">
                <a16:creationId xmlns:a16="http://schemas.microsoft.com/office/drawing/2014/main" id="{9E99A471-0A93-4488-AA2F-47CEA8BAF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38600"/>
            <a:ext cx="38100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85" name="Rectangle 169">
            <a:extLst>
              <a:ext uri="{FF2B5EF4-FFF2-40B4-BE49-F238E27FC236}">
                <a16:creationId xmlns:a16="http://schemas.microsoft.com/office/drawing/2014/main" id="{F2A6593D-6CEC-482C-A03E-C1ACB1393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4175" y="3246438"/>
            <a:ext cx="75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sl-SI" altLang="sl-SI"/>
              <a:t>         </a:t>
            </a:r>
          </a:p>
        </p:txBody>
      </p:sp>
      <p:sp>
        <p:nvSpPr>
          <p:cNvPr id="9386" name="Rectangle 170">
            <a:extLst>
              <a:ext uri="{FF2B5EF4-FFF2-40B4-BE49-F238E27FC236}">
                <a16:creationId xmlns:a16="http://schemas.microsoft.com/office/drawing/2014/main" id="{1D5481C6-A2DA-4FE2-9DE6-A382E0D00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4175" y="3246438"/>
            <a:ext cx="75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sl-SI" altLang="sl-SI"/>
              <a:t>         </a:t>
            </a:r>
          </a:p>
        </p:txBody>
      </p:sp>
      <p:sp>
        <p:nvSpPr>
          <p:cNvPr id="9387" name="Rectangle 171">
            <a:extLst>
              <a:ext uri="{FF2B5EF4-FFF2-40B4-BE49-F238E27FC236}">
                <a16:creationId xmlns:a16="http://schemas.microsoft.com/office/drawing/2014/main" id="{16D4DC91-9439-40C2-A5CB-BEDECF4E7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58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sl-SI" altLang="sl-SI" sz="1200">
                <a:cs typeface="Times New Roman" panose="02020603050405020304" pitchFamily="18" charset="0"/>
              </a:rPr>
              <a:t>        </a:t>
            </a:r>
            <a:r>
              <a:rPr lang="sl-SI" altLang="sl-SI" sz="900"/>
              <a:t> </a:t>
            </a:r>
            <a:endParaRPr lang="sl-SI" altLang="sl-SI"/>
          </a:p>
        </p:txBody>
      </p:sp>
      <p:sp>
        <p:nvSpPr>
          <p:cNvPr id="9388" name="Rectangle 172">
            <a:extLst>
              <a:ext uri="{FF2B5EF4-FFF2-40B4-BE49-F238E27FC236}">
                <a16:creationId xmlns:a16="http://schemas.microsoft.com/office/drawing/2014/main" id="{6279F0B2-432B-4447-B24C-B60ED7EA3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4175" y="3246438"/>
            <a:ext cx="75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sl-SI" altLang="sl-SI"/>
              <a:t>         </a:t>
            </a:r>
          </a:p>
        </p:txBody>
      </p:sp>
      <p:sp>
        <p:nvSpPr>
          <p:cNvPr id="9389" name="Rectangle 173">
            <a:extLst>
              <a:ext uri="{FF2B5EF4-FFF2-40B4-BE49-F238E27FC236}">
                <a16:creationId xmlns:a16="http://schemas.microsoft.com/office/drawing/2014/main" id="{F3D4F94D-88A2-4BD2-9B60-2B56C00DE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4175" y="3246438"/>
            <a:ext cx="75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sl-SI" altLang="sl-SI"/>
              <a:t>         </a:t>
            </a:r>
          </a:p>
        </p:txBody>
      </p:sp>
      <p:sp>
        <p:nvSpPr>
          <p:cNvPr id="9390" name="Text Box 174">
            <a:extLst>
              <a:ext uri="{FF2B5EF4-FFF2-40B4-BE49-F238E27FC236}">
                <a16:creationId xmlns:a16="http://schemas.microsoft.com/office/drawing/2014/main" id="{57CE2312-EC50-4234-8035-612D17966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6096000"/>
            <a:ext cx="243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1400"/>
              <a:t>Podobne ekoregije po svetu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  <p:bldP spid="922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418D77D2-9EA3-472C-B110-3A4EA0A5A6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Vzroki za nastanek biomov</a:t>
            </a:r>
            <a:br>
              <a:rPr lang="sl-SI" altLang="sl-SI"/>
            </a:br>
            <a:endParaRPr lang="sl-SI" altLang="sl-SI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69ADC9FC-8B03-456D-9C2E-33DE6D9A86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>
                <a:solidFill>
                  <a:srgbClr val="FDE9F8"/>
                </a:solidFill>
              </a:rPr>
              <a:t>nagnjenost zemeljske osi</a:t>
            </a:r>
          </a:p>
          <a:p>
            <a:r>
              <a:rPr lang="sl-SI" altLang="sl-SI">
                <a:solidFill>
                  <a:srgbClr val="FDE9F8"/>
                </a:solidFill>
              </a:rPr>
              <a:t>razporeditev kopnega in morja</a:t>
            </a:r>
          </a:p>
          <a:p>
            <a:r>
              <a:rPr lang="sl-SI" altLang="sl-SI">
                <a:solidFill>
                  <a:srgbClr val="FDE9F8"/>
                </a:solidFill>
              </a:rPr>
              <a:t>oblikovanost reliefa</a:t>
            </a:r>
          </a:p>
          <a:p>
            <a:r>
              <a:rPr lang="sl-SI" altLang="sl-SI">
                <a:solidFill>
                  <a:srgbClr val="FDE9F8"/>
                </a:solidFill>
              </a:rPr>
              <a:t>podnebni pasovi</a:t>
            </a:r>
          </a:p>
          <a:p>
            <a:endParaRPr lang="sl-SI" altLang="sl-SI">
              <a:solidFill>
                <a:srgbClr val="FDE9F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69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C252C2D-1EFB-4ACE-9B11-15F3F548DE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838200"/>
            <a:ext cx="8001000" cy="1066800"/>
          </a:xfrm>
        </p:spPr>
        <p:txBody>
          <a:bodyPr/>
          <a:lstStyle/>
          <a:p>
            <a:r>
              <a:rPr lang="sl-SI" altLang="sl-SI" sz="4000"/>
              <a:t>Tundra ali hladna stepa </a:t>
            </a:r>
            <a:br>
              <a:rPr lang="sl-SI" altLang="sl-SI" sz="4000"/>
            </a:br>
            <a:r>
              <a:rPr lang="sl-SI" altLang="sl-SI" sz="3200"/>
              <a:t>je polarna puščava, značilen rastlinski, podnebni in naravno pokrajinski pas in se nahaja v polarni regiji na J in S. 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9F1FD4E1-0041-4E1C-85A1-99FEB9E4C6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2819400"/>
            <a:ext cx="7848600" cy="3306763"/>
          </a:xfrm>
        </p:spPr>
        <p:txBody>
          <a:bodyPr/>
          <a:lstStyle/>
          <a:p>
            <a:pPr>
              <a:buFontTx/>
              <a:buNone/>
            </a:pPr>
            <a:endParaRPr lang="sl-SI" altLang="sl-SI"/>
          </a:p>
          <a:p>
            <a:pPr>
              <a:buFontTx/>
              <a:buNone/>
            </a:pPr>
            <a:endParaRPr lang="sl-SI" altLang="sl-SI"/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5AFAD74A-F1A5-4018-B7CD-1668A68B4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667000"/>
            <a:ext cx="77724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Izraz TUNDRA je izhaja iz finskega izraza </a:t>
            </a:r>
            <a:r>
              <a:rPr lang="sl-SI" altLang="sl-SI" u="sng"/>
              <a:t>‘tunturi</a:t>
            </a:r>
            <a:r>
              <a:rPr lang="sl-SI" altLang="sl-SI"/>
              <a:t>’, kar pomeni </a:t>
            </a:r>
            <a:r>
              <a:rPr lang="sl-SI" altLang="sl-SI" i="1"/>
              <a:t>‘visoka gora brez drevja.</a:t>
            </a:r>
          </a:p>
          <a:p>
            <a:pPr>
              <a:spcBef>
                <a:spcPct val="50000"/>
              </a:spcBef>
            </a:pPr>
            <a:endParaRPr lang="sl-SI" altLang="sl-SI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>
            <a:extLst>
              <a:ext uri="{FF2B5EF4-FFF2-40B4-BE49-F238E27FC236}">
                <a16:creationId xmlns:a16="http://schemas.microsoft.com/office/drawing/2014/main" id="{C2EDBA5D-C923-4E45-BB78-FDAC1BCA9B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304800"/>
            <a:ext cx="9144000" cy="60198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sl-SI" altLang="sl-SI" sz="2400" b="1" u="sng">
                <a:solidFill>
                  <a:srgbClr val="FDE9F8"/>
                </a:solidFill>
              </a:rPr>
              <a:t>Značilnosti regije:</a:t>
            </a:r>
            <a:r>
              <a:rPr lang="sl-SI" altLang="sl-SI" sz="2400" b="1">
                <a:solidFill>
                  <a:srgbClr val="FDE9F8"/>
                </a:solidFill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sl-SI" altLang="sl-SI" sz="2400" b="1">
              <a:solidFill>
                <a:srgbClr val="FDE9F8"/>
              </a:solidFill>
            </a:endParaRPr>
          </a:p>
          <a:p>
            <a:pPr>
              <a:lnSpc>
                <a:spcPct val="80000"/>
              </a:lnSpc>
            </a:pPr>
            <a:r>
              <a:rPr lang="sl-SI" altLang="sl-SI" sz="2400" b="1" i="1">
                <a:solidFill>
                  <a:srgbClr val="FDE9F8"/>
                </a:solidFill>
              </a:rPr>
              <a:t>Dolge</a:t>
            </a:r>
            <a:r>
              <a:rPr lang="sl-SI" altLang="sl-SI" sz="2400" b="1">
                <a:solidFill>
                  <a:srgbClr val="FDE9F8"/>
                </a:solidFill>
              </a:rPr>
              <a:t> in </a:t>
            </a:r>
            <a:r>
              <a:rPr lang="sl-SI" altLang="sl-SI" sz="2400" b="1" i="1">
                <a:solidFill>
                  <a:srgbClr val="FDE9F8"/>
                </a:solidFill>
              </a:rPr>
              <a:t>suhe</a:t>
            </a:r>
            <a:r>
              <a:rPr lang="sl-SI" altLang="sl-SI" sz="2400" b="1">
                <a:solidFill>
                  <a:srgbClr val="FDE9F8"/>
                </a:solidFill>
              </a:rPr>
              <a:t> zime</a:t>
            </a:r>
          </a:p>
          <a:p>
            <a:pPr>
              <a:lnSpc>
                <a:spcPct val="80000"/>
              </a:lnSpc>
            </a:pPr>
            <a:r>
              <a:rPr lang="sl-SI" altLang="sl-SI" sz="2400" b="1">
                <a:solidFill>
                  <a:srgbClr val="FDE9F8"/>
                </a:solidFill>
              </a:rPr>
              <a:t>6 mesecev teme</a:t>
            </a:r>
          </a:p>
          <a:p>
            <a:pPr>
              <a:lnSpc>
                <a:spcPct val="80000"/>
              </a:lnSpc>
            </a:pPr>
            <a:endParaRPr lang="sl-SI" altLang="sl-SI" sz="2400" b="1">
              <a:solidFill>
                <a:srgbClr val="FDE9F8"/>
              </a:solidFill>
            </a:endParaRPr>
          </a:p>
          <a:p>
            <a:pPr>
              <a:lnSpc>
                <a:spcPct val="80000"/>
              </a:lnSpc>
            </a:pPr>
            <a:r>
              <a:rPr lang="sl-SI" altLang="sl-SI" sz="2400" b="1">
                <a:solidFill>
                  <a:srgbClr val="FDE9F8"/>
                </a:solidFill>
              </a:rPr>
              <a:t>Povprečna temp. najtoplejšega meseca je </a:t>
            </a:r>
            <a:r>
              <a:rPr lang="sl-SI" altLang="sl-SI" sz="2400" b="1" i="1">
                <a:solidFill>
                  <a:srgbClr val="FDE9F8"/>
                </a:solidFill>
              </a:rPr>
              <a:t>nižja od 10</a:t>
            </a:r>
            <a:r>
              <a:rPr lang="en-US" altLang="sl-SI" sz="2400" b="1" i="1">
                <a:solidFill>
                  <a:srgbClr val="FDE9F8"/>
                </a:solidFill>
                <a:cs typeface="Arial" panose="020B0604020202020204" pitchFamily="34" charset="0"/>
              </a:rPr>
              <a:t>°</a:t>
            </a:r>
            <a:r>
              <a:rPr lang="sl-SI" altLang="sl-SI" sz="2400" b="1" i="1">
                <a:solidFill>
                  <a:srgbClr val="FDE9F8"/>
                </a:solidFill>
              </a:rPr>
              <a:t>C</a:t>
            </a:r>
            <a:r>
              <a:rPr lang="sl-SI" altLang="sl-SI" sz="2400" b="1">
                <a:solidFill>
                  <a:srgbClr val="FDE9F8"/>
                </a:solidFill>
              </a:rPr>
              <a:t>,takrat se tla( permafrost) odtajajo le za nekaj metrov – nastane močvirje</a:t>
            </a:r>
          </a:p>
          <a:p>
            <a:pPr>
              <a:lnSpc>
                <a:spcPct val="80000"/>
              </a:lnSpc>
            </a:pPr>
            <a:r>
              <a:rPr lang="sl-SI" altLang="sl-SI" sz="2400" b="1">
                <a:solidFill>
                  <a:srgbClr val="FDE9F8"/>
                </a:solidFill>
              </a:rPr>
              <a:t>Življenjske razmere so neugodne. Poseljenost je skrajno redka. Prevladujejo nomadski in polnomadski lovci.</a:t>
            </a:r>
          </a:p>
          <a:p>
            <a:pPr>
              <a:lnSpc>
                <a:spcPct val="80000"/>
              </a:lnSpc>
            </a:pPr>
            <a:r>
              <a:rPr lang="sl-SI" altLang="sl-SI" sz="2400" b="1">
                <a:solidFill>
                  <a:srgbClr val="FDE9F8"/>
                </a:solidFill>
              </a:rPr>
              <a:t>RASTJE---</a:t>
            </a:r>
            <a:r>
              <a:rPr lang="sl-SI" altLang="sl-SI" sz="2400" b="1" i="1">
                <a:solidFill>
                  <a:srgbClr val="FDE9F8"/>
                </a:solidFill>
              </a:rPr>
              <a:t>lišajsko, </a:t>
            </a:r>
            <a:r>
              <a:rPr lang="sl-SI" altLang="sl-SI" sz="2800" b="1" i="1">
                <a:solidFill>
                  <a:srgbClr val="FDE9F8"/>
                </a:solidFill>
              </a:rPr>
              <a:t>travno</a:t>
            </a:r>
            <a:r>
              <a:rPr lang="sl-SI" altLang="sl-SI" sz="2400" b="1" i="1">
                <a:solidFill>
                  <a:srgbClr val="FDE9F8"/>
                </a:solidFill>
              </a:rPr>
              <a:t>, mahovno in zeliščno tundro</a:t>
            </a:r>
            <a:r>
              <a:rPr lang="sl-SI" altLang="sl-SI" sz="2400" b="1">
                <a:solidFill>
                  <a:srgbClr val="FDE9F8"/>
                </a:solidFill>
              </a:rPr>
              <a:t> ter na prehodu v gozdni pas </a:t>
            </a:r>
            <a:r>
              <a:rPr lang="sl-SI" altLang="sl-SI" sz="2400" b="1" i="1">
                <a:solidFill>
                  <a:srgbClr val="FDE9F8"/>
                </a:solidFill>
              </a:rPr>
              <a:t>lesotundro ali gozdno tundro</a:t>
            </a:r>
          </a:p>
          <a:p>
            <a:pPr>
              <a:lnSpc>
                <a:spcPct val="80000"/>
              </a:lnSpc>
            </a:pPr>
            <a:r>
              <a:rPr lang="sl-SI" altLang="sl-SI" sz="2400" b="1" i="1">
                <a:solidFill>
                  <a:srgbClr val="FDE9F8"/>
                </a:solidFill>
              </a:rPr>
              <a:t>Pogosta močvirja</a:t>
            </a:r>
          </a:p>
          <a:p>
            <a:pPr>
              <a:lnSpc>
                <a:spcPct val="80000"/>
              </a:lnSpc>
            </a:pPr>
            <a:r>
              <a:rPr lang="sl-SI" altLang="sl-SI" sz="2400" b="1" i="1">
                <a:solidFill>
                  <a:srgbClr val="FDE9F8"/>
                </a:solidFill>
              </a:rPr>
              <a:t>Na izpostavljenih delih so tla gola in brez vegetacije.</a:t>
            </a:r>
          </a:p>
          <a:p>
            <a:pPr>
              <a:lnSpc>
                <a:spcPct val="80000"/>
              </a:lnSpc>
            </a:pPr>
            <a:r>
              <a:rPr lang="sl-SI" altLang="sl-SI" sz="2400" b="1" i="1">
                <a:solidFill>
                  <a:srgbClr val="FDE9F8"/>
                </a:solidFill>
              </a:rPr>
              <a:t>Fiziološka suša (kseromorfnost rastlin)</a:t>
            </a:r>
          </a:p>
        </p:txBody>
      </p:sp>
      <p:sp>
        <p:nvSpPr>
          <p:cNvPr id="17413" name="Rectangle 5" descr="tundra_9">
            <a:extLst>
              <a:ext uri="{FF2B5EF4-FFF2-40B4-BE49-F238E27FC236}">
                <a16:creationId xmlns:a16="http://schemas.microsoft.com/office/drawing/2014/main" id="{13D06BDA-51B7-4A09-805C-D43C1255B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181600"/>
            <a:ext cx="2590800" cy="1676400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>
            <a:extLst>
              <a:ext uri="{FF2B5EF4-FFF2-40B4-BE49-F238E27FC236}">
                <a16:creationId xmlns:a16="http://schemas.microsoft.com/office/drawing/2014/main" id="{A60BE186-3481-4C44-BCE9-7E5AB4CC78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sl-SI" altLang="sl-SI" sz="2800" b="1"/>
              <a:t>-poletje traja le 8 mesecev, takrat se odtaja le zgornja plast permafrosta –nastajajo močvirja.</a:t>
            </a:r>
          </a:p>
          <a:p>
            <a:pPr>
              <a:lnSpc>
                <a:spcPct val="90000"/>
              </a:lnSpc>
              <a:buFontTx/>
              <a:buNone/>
            </a:pPr>
            <a:endParaRPr lang="sl-SI" altLang="sl-SI" sz="2800" b="1"/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800" b="1"/>
              <a:t>-organski ostanki se v tleh zelo počasi razkrajajo.</a:t>
            </a:r>
          </a:p>
          <a:p>
            <a:pPr>
              <a:lnSpc>
                <a:spcPct val="90000"/>
              </a:lnSpc>
              <a:buFontTx/>
              <a:buNone/>
            </a:pPr>
            <a:endParaRPr lang="sl-SI" altLang="sl-SI" sz="2800" b="1"/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800" b="1"/>
              <a:t>-poleg neugodnih razmer tamkajšnja živa bitja ogrožajo tudi lovci na krzno in geologi (rudna bogastva).</a:t>
            </a:r>
          </a:p>
          <a:p>
            <a:pPr>
              <a:lnSpc>
                <a:spcPct val="90000"/>
              </a:lnSpc>
              <a:buFontTx/>
              <a:buNone/>
            </a:pPr>
            <a:endParaRPr lang="sl-SI" altLang="sl-SI" sz="2800" b="1"/>
          </a:p>
          <a:p>
            <a:pPr>
              <a:lnSpc>
                <a:spcPct val="90000"/>
              </a:lnSpc>
              <a:buFontTx/>
              <a:buNone/>
            </a:pPr>
            <a:endParaRPr lang="sl-SI" altLang="sl-SI" sz="2800" b="1"/>
          </a:p>
          <a:p>
            <a:pPr>
              <a:lnSpc>
                <a:spcPct val="90000"/>
              </a:lnSpc>
            </a:pPr>
            <a:endParaRPr lang="sl-SI" altLang="sl-SI">
              <a:solidFill>
                <a:srgbClr val="FDE9F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>
            <a:extLst>
              <a:ext uri="{FF2B5EF4-FFF2-40B4-BE49-F238E27FC236}">
                <a16:creationId xmlns:a16="http://schemas.microsoft.com/office/drawing/2014/main" id="{D20D9267-E9F4-4DC0-978B-E7FD86A5F6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7924800" cy="3962400"/>
          </a:xfrm>
        </p:spPr>
        <p:txBody>
          <a:bodyPr/>
          <a:lstStyle/>
          <a:p>
            <a:r>
              <a:rPr lang="sl-SI" altLang="sl-SI" sz="2800">
                <a:solidFill>
                  <a:srgbClr val="FDE9F8"/>
                </a:solidFill>
              </a:rPr>
              <a:t>Podobne razmere, kot so v tundri najdemo tudi v visokogorju (zaradi ledene dobe).</a:t>
            </a:r>
          </a:p>
          <a:p>
            <a:r>
              <a:rPr lang="sl-SI" altLang="sl-SI" sz="2800">
                <a:solidFill>
                  <a:srgbClr val="FDE9F8"/>
                </a:solidFill>
              </a:rPr>
              <a:t>Struktura vegetacije je enostavna, rast počasna, razmnoževanje vegetativno (arktika) oz. kombinirano (alpska tundra).</a:t>
            </a:r>
          </a:p>
          <a:p>
            <a:pPr>
              <a:buFontTx/>
              <a:buNone/>
            </a:pPr>
            <a:endParaRPr lang="sl-SI" altLang="sl-SI" sz="2800">
              <a:solidFill>
                <a:srgbClr val="FDE9F8"/>
              </a:solidFill>
            </a:endParaRPr>
          </a:p>
          <a:p>
            <a:r>
              <a:rPr lang="sl-SI" altLang="sl-SI" sz="2800">
                <a:solidFill>
                  <a:srgbClr val="FDE9F8"/>
                </a:solidFill>
              </a:rPr>
              <a:t>Drevesna meja označuje prehod tundre v tajgo (S) oz. gorski gozd.</a:t>
            </a:r>
          </a:p>
          <a:p>
            <a:endParaRPr lang="sl-SI" altLang="sl-SI" sz="2800">
              <a:solidFill>
                <a:srgbClr val="FDE9F8"/>
              </a:solidFill>
            </a:endParaRPr>
          </a:p>
          <a:p>
            <a:endParaRPr lang="sl-SI" altLang="sl-SI" sz="2400">
              <a:solidFill>
                <a:srgbClr val="FDE9F8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id="{5863CCC8-4BCC-4131-A608-F1A54B6537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3992563"/>
          </a:xfrm>
        </p:spPr>
        <p:txBody>
          <a:bodyPr/>
          <a:lstStyle/>
          <a:p>
            <a:r>
              <a:rPr lang="sl-SI" altLang="sl-SI" sz="2400" b="1"/>
              <a:t>Tundro lahko primerjamo s visokogorjem (ledena doba)</a:t>
            </a:r>
          </a:p>
          <a:p>
            <a:r>
              <a:rPr lang="sl-SI" altLang="sl-SI" sz="2400" b="1"/>
              <a:t>Struktura vegetacije je enostavna, rast počasna, razmnoževanje vegetativno (arktika) oz. kombinirano (alpska tundra).</a:t>
            </a:r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EE2CC2F0-5222-4626-AC13-25DFB711A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810000"/>
            <a:ext cx="73914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l-SI" altLang="sl-SI" sz="2400" b="1">
                <a:solidFill>
                  <a:srgbClr val="FDE9F8"/>
                </a:solidFill>
              </a:rPr>
              <a:t>-organski ostanki se v tleh zelo počasi razkrajajo.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sl-SI" altLang="sl-SI" sz="2400" b="1">
              <a:solidFill>
                <a:srgbClr val="FDE9F8"/>
              </a:solidFill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l-SI" altLang="sl-SI" sz="2400" b="1">
                <a:solidFill>
                  <a:srgbClr val="FDE9F8"/>
                </a:solidFill>
              </a:rPr>
              <a:t>-poleg neugodnih razmer tamkajšnja živa bitja ogrožajo tudi lovci na krzno in geologi (rudna bogastva).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  <p:bldP spid="28678" grpId="0" autoUpdateAnimBg="0"/>
    </p:bldLst>
  </p:timing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615</Words>
  <Application>Microsoft Office PowerPoint</Application>
  <PresentationFormat>On-screen Show (4:3)</PresentationFormat>
  <Paragraphs>111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Arial</vt:lpstr>
      <vt:lpstr>Privzeti načrt</vt:lpstr>
      <vt:lpstr>PowerPoint Presentation</vt:lpstr>
      <vt:lpstr>Osvežitev spomina</vt:lpstr>
      <vt:lpstr>PowerPoint Presentation</vt:lpstr>
      <vt:lpstr>Vzroki za nastanek biomov </vt:lpstr>
      <vt:lpstr>Tundra ali hladna stepa  je polarna puščava, značilen rastlinski, podnebni in naravno pokrajinski pas in se nahaja v polarni regiji na J in S. </vt:lpstr>
      <vt:lpstr>PowerPoint Presentation</vt:lpstr>
      <vt:lpstr>PowerPoint Presentation</vt:lpstr>
      <vt:lpstr>PowerPoint Presentation</vt:lpstr>
      <vt:lpstr>PowerPoint Presentation</vt:lpstr>
      <vt:lpstr>Območja tundre</vt:lpstr>
      <vt:lpstr>Značilne rastline</vt:lpstr>
      <vt:lpstr>RASTLINE </vt:lpstr>
      <vt:lpstr>Značilne živali</vt:lpstr>
      <vt:lpstr>ŽIVALI</vt:lpstr>
      <vt:lpstr>PowerPoint Presentation</vt:lpstr>
      <vt:lpstr>PowerPoint Presentation</vt:lpstr>
      <vt:lpstr>PRILAGODITVE</vt:lpstr>
      <vt:lpstr>Tundra je skromna s številom rastlinskih in živalskih vrst, vendar je edinstven izraz življenja.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2019-05-31T08:41:25Z</dcterms:created>
  <dcterms:modified xsi:type="dcterms:W3CDTF">2019-05-31T08:41:25Z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