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617567A-1242-4FA6-AA99-970134FBF6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8CC2D79-948B-4255-A6DA-F6E58A4A9E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9BF53B-8515-4E50-9BE4-6195DD8F1476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A1EE1E7-0108-422E-A082-417AB82B2B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C22B32A-3F7A-43D5-B466-25C7B65DF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833A389-B443-4522-B489-5DC75C8B90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DBED58D-76D2-490F-A642-289F8B07F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0E85ED-4774-4C5F-AB4E-B2B38F96AF9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A930B684-805A-473B-AB9C-6DFB223F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C552-A949-43EB-AEE0-E18F5F491E7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60ADAAA9-ABD3-4419-96F4-2A331EFF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2BA5A8FC-55ED-4EE6-AB7D-74067E7C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4F04047-254B-443C-AAE3-FA3476D54F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420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9CB72F2-A2A4-4187-8A26-F7947B57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C360-E416-4528-8C61-F4ED1788BD7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2998950-CF7F-47FE-8A8E-DD742567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A109F5B-E4EF-4AB4-9746-5EED4327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515E-3EEE-4F21-91E4-F7E89D3FA2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625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C940701-5263-422A-89AC-18C2ACF0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C594-BD4D-4DC4-8A0B-3BAE71EEEE90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6896CF6-911C-4959-94B9-0B8F4138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612E8C1-3D04-4A3B-8566-EFCF07FD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A03D-183B-44A9-9AAB-F347DD0AA7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184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E8952B1-F747-47A9-92BD-5ABB4E5C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443B-177A-4A9B-83FA-04553D41AD3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A68E8F0-32E2-4B39-89D7-D67E7A7E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156267C-D271-497D-A726-31E79618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60F4-218E-446B-9792-9B55DD494D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360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788F01-50B3-4DA4-9BBC-52DEBE16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480F-76D3-46B8-8766-E69CBEED7D9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BC7CE5A-59EF-4EB0-908F-15215196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F357EC-C00F-4D7B-B016-1C1BC621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3717B6-17A1-471C-BBE1-68C61275FD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255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38E0CF5E-DD5D-4EEB-B2C3-7ED6114C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6B39-7B81-4AE7-BFBF-4E73A99294C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8CD93463-AB66-4C1D-A9EE-86197515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B925915-C573-43A2-AF48-DCCFF689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92D58-3EE2-4259-9B61-0C8A2BAE96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67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F495DD4B-9D3E-49AC-84CE-D96CBDA0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565A-C25B-4E67-A4D8-36801819533C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46F83F3A-BC37-4BB0-A21F-1333F2CF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1DD92A6B-9FA2-4490-90DC-EBD0A6F5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C9D70-6403-4BEB-872D-6C2172ED95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945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6ED06E4C-DF65-44C3-9B86-3A6A8A42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259B-D443-4638-9196-B3C8C489DD27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223F88A1-9908-4312-88AE-FBAB9A48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533B31F1-2590-41F8-A2CE-D3338E62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5A6EC-9941-4CC9-A1EF-4810CEAB6B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78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197110CD-8D1A-49E5-9067-99B2F89C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4482-0D55-40EC-8A75-C955CDBF20C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CCEBE193-D496-4F6C-8139-575E8C4D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60A8F8E3-7C60-44E0-8868-BF0743C7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DDBD-0DFE-43B2-9876-52A779DEE3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219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0168BF78-4EDF-41A7-9F1C-00DE38BE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DB42-32E7-4F06-AC1F-B3C0A8BD83D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0C2069AA-5B8F-4559-9408-42703B25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42B53A55-625C-4F32-AFD2-51B1D2BD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AB45-8682-49FC-8A77-629DA5CDAF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75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BF1CE537-3744-4B06-B9DF-013265B64B8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0C72749D-6BAE-4DD1-9ABE-AB656A490010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22E658EF-4A7D-4954-AAD1-DE54A6CAC73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E4EA67F4-E481-459A-A025-DCA92A36649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EF493781-2C91-4F4A-8827-1426C1A0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6BD8-4E56-4504-B9E5-D48647B46F0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5215BA67-F0C6-4444-B6D7-CEC18DBD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D9A53B89-BCE6-49F8-98ED-DCF57503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E2EE6DC-CE04-4A23-A6B0-DDDE36ADD7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90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0572A71B-15BA-42E9-BEC1-FB62949D149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A442BA53-31B0-4EF9-81BD-4656470C59B4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F546514B-D763-4D98-8E5E-4BB4BF1996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79F2CB18-8975-4902-8EBB-65737EE05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02E06A6-9307-4CA5-B5EC-44133D75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4D822-F995-4605-B67F-26D471EABE7D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03EAB28E-311F-4E61-A469-3E61590FA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D0772B6E-019C-452E-99EB-60806EA90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14AE99D-778B-49D6-9C98-3D9E06636309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DCC49751-761D-4FFA-9BF1-978BFA18233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B33FBAF9-A5AE-4596-9C50-15CEF8A2D06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B7C093F8-3BCD-4E70-B029-630F81C6F7C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Tunizija" TargetMode="External"/><Relationship Id="rId2" Type="http://schemas.openxmlformats.org/officeDocument/2006/relationships/hyperlink" Target="http://en.wikipedia.org/wiki/Tunis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AUq0k07Ow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nisia-live.net/wp-content/uploads/2011/09/Tunisia.png">
            <a:extLst>
              <a:ext uri="{FF2B5EF4-FFF2-40B4-BE49-F238E27FC236}">
                <a16:creationId xmlns:a16="http://schemas.microsoft.com/office/drawing/2014/main" id="{8A630C32-EBE8-4BC5-B9D6-47E18F09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7418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931F7C1-1035-4090-B1B1-C7E41155A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6116216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/>
              <a:t>TUNIZIJA</a:t>
            </a:r>
            <a:endParaRPr lang="en-US" sz="8800" dirty="0"/>
          </a:p>
        </p:txBody>
      </p:sp>
      <p:sp>
        <p:nvSpPr>
          <p:cNvPr id="5124" name="Podnaslov 2">
            <a:extLst>
              <a:ext uri="{FF2B5EF4-FFF2-40B4-BE49-F238E27FC236}">
                <a16:creationId xmlns:a16="http://schemas.microsoft.com/office/drawing/2014/main" id="{9FB1B4EF-68CD-4776-80B2-083B5D5DA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5" y="5981700"/>
            <a:ext cx="3735388" cy="1752600"/>
          </a:xfrm>
        </p:spPr>
        <p:txBody>
          <a:bodyPr/>
          <a:lstStyle/>
          <a:p>
            <a:pPr marR="0"/>
            <a:endParaRPr lang="en-US" altLang="sl-SI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74D0F63A-3E44-4350-B2A2-325CC5E9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6143625"/>
          </a:xfrm>
        </p:spPr>
        <p:txBody>
          <a:bodyPr/>
          <a:lstStyle/>
          <a:p>
            <a:r>
              <a:rPr lang="sl-SI" altLang="sl-SI" sz="6600"/>
              <a:t>Še nekaj slik…</a:t>
            </a:r>
            <a:endParaRPr lang="en-US" altLang="sl-SI" sz="66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82635D6-16C1-4403-AEA1-A5F2DB917C7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715375" y="6286500"/>
            <a:ext cx="142875" cy="841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DC53FB42-4634-415C-B3EA-E9AB4639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5363" name="Ograda vsebine 3" descr="Tunizija 001.jpg">
            <a:extLst>
              <a:ext uri="{FF2B5EF4-FFF2-40B4-BE49-F238E27FC236}">
                <a16:creationId xmlns:a16="http://schemas.microsoft.com/office/drawing/2014/main" id="{4F4519D5-4561-44A9-88BC-A24800B99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993DBAC2-7FED-488C-8272-AF08697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6387" name="Ograda vsebine 3" descr="Tunizija 005.jpg">
            <a:extLst>
              <a:ext uri="{FF2B5EF4-FFF2-40B4-BE49-F238E27FC236}">
                <a16:creationId xmlns:a16="http://schemas.microsoft.com/office/drawing/2014/main" id="{BE445A0C-7471-4DDB-BED0-6F8BFC7DB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0"/>
            <a:ext cx="51435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B01E82BE-7C87-486F-80D4-E59ED3E9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7411" name="Ograda vsebine 3" descr="Tunizija 008.jpg">
            <a:extLst>
              <a:ext uri="{FF2B5EF4-FFF2-40B4-BE49-F238E27FC236}">
                <a16:creationId xmlns:a16="http://schemas.microsoft.com/office/drawing/2014/main" id="{AE023BF1-73D9-4774-9731-77B9A961E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9C7D116B-C829-46CA-9511-C154B008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8435" name="Ograda vsebine 3" descr="Tunizija 012.jpg">
            <a:extLst>
              <a:ext uri="{FF2B5EF4-FFF2-40B4-BE49-F238E27FC236}">
                <a16:creationId xmlns:a16="http://schemas.microsoft.com/office/drawing/2014/main" id="{24F18CA7-F5DF-4634-BF0C-A4B7ECEF1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BB7A32F-450C-4971-8871-634B5113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9459" name="Ograda vsebine 3" descr="Tunizija 018.jpg">
            <a:extLst>
              <a:ext uri="{FF2B5EF4-FFF2-40B4-BE49-F238E27FC236}">
                <a16:creationId xmlns:a16="http://schemas.microsoft.com/office/drawing/2014/main" id="{5299B07D-D79A-4AA6-9FB2-BB31135B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0"/>
            <a:ext cx="5221288" cy="69611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E8CFE4CD-541E-4C50-BA39-BC34A3B8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20483" name="Ograda vsebine 3" descr="Tunizija 027.jpg">
            <a:extLst>
              <a:ext uri="{FF2B5EF4-FFF2-40B4-BE49-F238E27FC236}">
                <a16:creationId xmlns:a16="http://schemas.microsoft.com/office/drawing/2014/main" id="{02D3E515-4F23-4DE0-ABB0-0354F4CB6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0"/>
            <a:ext cx="51435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6818A6D4-4294-4A0A-8FEC-78C6A335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21507" name="Ograda vsebine 3" descr="Tunizija 038.jpg">
            <a:extLst>
              <a:ext uri="{FF2B5EF4-FFF2-40B4-BE49-F238E27FC236}">
                <a16:creationId xmlns:a16="http://schemas.microsoft.com/office/drawing/2014/main" id="{FEB31081-CDC6-44E0-B6B5-3E496F4B5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523D0E51-AD5C-4720-8B51-731DFB76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Literatura</a:t>
            </a:r>
            <a:endParaRPr lang="en-US" altLang="sl-SI"/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E2CECA1F-843A-428E-B0D5-F66C5201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Veliki splošni leksikon</a:t>
            </a:r>
          </a:p>
          <a:p>
            <a:r>
              <a:rPr lang="sl-SI" altLang="sl-SI"/>
              <a:t>Države sveta 2000</a:t>
            </a:r>
          </a:p>
          <a:p>
            <a:r>
              <a:rPr lang="sl-SI" altLang="sl-SI">
                <a:hlinkClick r:id="rId2"/>
              </a:rPr>
              <a:t>http://en.wikipedia.org/wiki/Tunisia</a:t>
            </a:r>
            <a:endParaRPr lang="sl-SI" altLang="sl-SI"/>
          </a:p>
          <a:p>
            <a:r>
              <a:rPr lang="sl-SI" altLang="sl-SI">
                <a:hlinkClick r:id="rId3"/>
              </a:rPr>
              <a:t>http://sl.wikipedia.org/wiki/Tunizija</a:t>
            </a:r>
            <a:endParaRPr lang="sl-SI" altLang="sl-SI"/>
          </a:p>
          <a:p>
            <a:r>
              <a:rPr lang="sl-SI" altLang="sl-SI"/>
              <a:t>Google slike</a:t>
            </a:r>
            <a:endParaRPr lang="en-US" altLang="sl-SI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ACE663B8-61C8-463D-AC1E-B9AB7883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sl-SI" altLang="sl-SI"/>
              <a:t>Osnovni podatki </a:t>
            </a:r>
            <a:endParaRPr lang="en-US" altLang="sl-SI"/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F0CA7D68-F45A-4A6F-A031-17478D330A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7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Glavno mesto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Tunis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Uradni jezik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Arabščina(Francoščina)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l-SI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redsednik</a:t>
                      </a:r>
                      <a:endParaRPr lang="en-US" sz="1800" b="0" u="none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Foued Mebazaa</a:t>
                      </a:r>
                      <a:endParaRPr lang="en-US" sz="1800" u="none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36">
                <a:tc>
                  <a:txBody>
                    <a:bodyPr/>
                    <a:lstStyle/>
                    <a:p>
                      <a:r>
                        <a:rPr lang="sl-SI" sz="1800" dirty="0"/>
                        <a:t>Površina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163.500 </a:t>
                      </a:r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km²</a:t>
                      </a:r>
                      <a:endParaRPr lang="en-US" sz="1800" u="none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Prebivalstvo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10.000.000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Valuta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Tunizijski dolar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Neodvisnost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 </a:t>
                      </a:r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Francije</a:t>
                      </a:r>
                      <a:r>
                        <a:rPr kumimoji="0" lang="sl-SI" sz="180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 marec 1956</a:t>
                      </a:r>
                      <a:endParaRPr lang="en-US" sz="1800" u="none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sl-SI" sz="1800" dirty="0"/>
                        <a:t>Državna himna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Himat Al Hima(od </a:t>
                      </a:r>
                      <a:r>
                        <a:rPr kumimoji="0" lang="sl-SI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1987</a:t>
                      </a:r>
                      <a:r>
                        <a:rPr kumimoji="0" lang="sl-SI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u="none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Slika 4" descr="images (1).jpg">
            <a:extLst>
              <a:ext uri="{FF2B5EF4-FFF2-40B4-BE49-F238E27FC236}">
                <a16:creationId xmlns:a16="http://schemas.microsoft.com/office/drawing/2014/main" id="{D83C32D5-1ABD-4FAD-B1FE-1E53CF9D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23352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2F351AD-D8C2-4B28-97B0-93C0AE6C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084763"/>
            <a:ext cx="526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hlinkClick r:id="rId3"/>
              </a:rPr>
              <a:t>http://www.youtube.com/watch?v=TAUq0k07Owo</a:t>
            </a:r>
            <a:endParaRPr lang="en-US" altLang="sl-SI"/>
          </a:p>
        </p:txBody>
      </p:sp>
      <p:pic>
        <p:nvPicPr>
          <p:cNvPr id="8" name="Slika 7" descr="LocationTunisia.png">
            <a:extLst>
              <a:ext uri="{FF2B5EF4-FFF2-40B4-BE49-F238E27FC236}">
                <a16:creationId xmlns:a16="http://schemas.microsoft.com/office/drawing/2014/main" id="{02AB5C0E-75BA-4091-B07E-02ABDADA2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3913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36D7893-AF90-440A-BC3A-6AB0D3F3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sl-SI" altLang="sl-SI"/>
              <a:t>Lega in površje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602A31-47CD-4B06-8AB9-61791E81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sl-SI" altLang="sl-SI" sz="2400"/>
              <a:t>Tunizija leži v severni Afriki, ob Sredozemskem morju. 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/>
              <a:t>    -Na S Atlas z vmesnimi dolinami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/>
              <a:t>    -Na J pa večinoma stepske in puščavske travnike. Južni del    Tunizije pripada Sahari. 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/>
              <a:t>    -Na vzhodu je široka obalna ravnina Jafarah, njen del je tudi otok Džerba. 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/>
              <a:t>    -Na skrajnem zahodu je slano jezero Shatt al Gharsah 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/>
              <a:t>   (-25 m)</a:t>
            </a:r>
          </a:p>
          <a:p>
            <a:endParaRPr lang="en-US" altLang="sl-SI"/>
          </a:p>
        </p:txBody>
      </p:sp>
      <p:pic>
        <p:nvPicPr>
          <p:cNvPr id="4" name="Slika 3" descr="images.jpg">
            <a:extLst>
              <a:ext uri="{FF2B5EF4-FFF2-40B4-BE49-F238E27FC236}">
                <a16:creationId xmlns:a16="http://schemas.microsoft.com/office/drawing/2014/main" id="{CD846520-EBB9-4187-8AA3-21998B3E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6558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aa.jpg">
            <a:extLst>
              <a:ext uri="{FF2B5EF4-FFF2-40B4-BE49-F238E27FC236}">
                <a16:creationId xmlns:a16="http://schemas.microsoft.com/office/drawing/2014/main" id="{E55E6E95-0777-4D57-917D-875212743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361" r="2956" b="12762"/>
          <a:stretch>
            <a:fillRect/>
          </a:stretch>
        </p:blipFill>
        <p:spPr bwMode="auto">
          <a:xfrm>
            <a:off x="1835150" y="5084763"/>
            <a:ext cx="39608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prenos (1).jpg">
            <a:extLst>
              <a:ext uri="{FF2B5EF4-FFF2-40B4-BE49-F238E27FC236}">
                <a16:creationId xmlns:a16="http://schemas.microsoft.com/office/drawing/2014/main" id="{E89EC211-B0FC-4918-83F4-D752A0DB9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28813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A871D-4144-4EE0-8B38-C0F02BBC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Podnebje</a:t>
            </a:r>
            <a:br>
              <a:rPr lang="sl-SI" dirty="0"/>
            </a:b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5BA8A8-8137-4160-9929-765C1218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00188"/>
            <a:ext cx="8229600" cy="4389437"/>
          </a:xfrm>
        </p:spPr>
        <p:txBody>
          <a:bodyPr/>
          <a:lstStyle/>
          <a:p>
            <a:r>
              <a:rPr lang="sl-SI" altLang="sl-SI"/>
              <a:t>Na S sredozemsko-padavin je 400-800 mm</a:t>
            </a:r>
          </a:p>
          <a:p>
            <a:r>
              <a:rPr lang="sl-SI" altLang="sl-SI"/>
              <a:t>Na J puščavsko-padavin je 100 mm </a:t>
            </a:r>
          </a:p>
          <a:p>
            <a:r>
              <a:rPr lang="sl-SI" altLang="sl-SI"/>
              <a:t>V notranjosti imamo stepsko podnebje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8196" name="Picture 2" descr="http://www.msad54.org/sahs/socialstudies/feeney/climate/africa/images/tunis.jpg">
            <a:extLst>
              <a:ext uri="{FF2B5EF4-FFF2-40B4-BE49-F238E27FC236}">
                <a16:creationId xmlns:a16="http://schemas.microsoft.com/office/drawing/2014/main" id="{4F547795-66C0-4FAA-936D-7CF53FF5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71813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B2FCBB65-D76C-49BF-BF73-BFDE9D2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Tla in rastje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46FB54-F0D7-4356-9092-37C2A661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5386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TLA</a:t>
            </a:r>
          </a:p>
          <a:p>
            <a:r>
              <a:rPr lang="sl-SI" altLang="sl-SI"/>
              <a:t>Najrodovitnejša tla na manjših naplavinah, v obalni ravnini, večjih dolinah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RASTJE</a:t>
            </a:r>
          </a:p>
          <a:p>
            <a:r>
              <a:rPr lang="sl-SI" altLang="sl-SI"/>
              <a:t>Na S prevladuje makija</a:t>
            </a:r>
          </a:p>
          <a:p>
            <a:r>
              <a:rPr lang="sl-SI" altLang="sl-SI"/>
              <a:t>V notranjosti je stepa</a:t>
            </a:r>
          </a:p>
          <a:p>
            <a:r>
              <a:rPr lang="sl-SI" altLang="sl-SI"/>
              <a:t>V gorovjih so skromni borovi gozdovi</a:t>
            </a:r>
          </a:p>
          <a:p>
            <a:r>
              <a:rPr lang="sl-SI" altLang="sl-SI"/>
              <a:t>Na J prevladuje puščava in polpuščava</a:t>
            </a:r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4098" name="Picture 2" descr="http://images20.fotosik.pl/50/3c1dd2233433b31c.jpg">
            <a:extLst>
              <a:ext uri="{FF2B5EF4-FFF2-40B4-BE49-F238E27FC236}">
                <a16:creationId xmlns:a16="http://schemas.microsoft.com/office/drawing/2014/main" id="{4DCB5BFD-FEDE-43D5-A253-C5F9E0D8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43188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A32E110-9A28-4CA9-9357-5A0B2FE17BCA}"/>
              </a:ext>
            </a:extLst>
          </p:cNvPr>
          <p:cNvSpPr/>
          <p:nvPr/>
        </p:nvSpPr>
        <p:spPr>
          <a:xfrm>
            <a:off x="0" y="5643563"/>
            <a:ext cx="228600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Gozdovi 4% površine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Puščave in polpuščave 45% </a:t>
            </a:r>
            <a:endParaRPr lang="en-US" dirty="0"/>
          </a:p>
        </p:txBody>
      </p:sp>
      <p:pic>
        <p:nvPicPr>
          <p:cNvPr id="7" name="Slika 6" descr="desert.jpg">
            <a:extLst>
              <a:ext uri="{FF2B5EF4-FFF2-40B4-BE49-F238E27FC236}">
                <a16:creationId xmlns:a16="http://schemas.microsoft.com/office/drawing/2014/main" id="{64581250-2FA8-4FE1-BA15-5151BC11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43425"/>
            <a:ext cx="30876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A7706F3B-B497-4CBA-B047-DC237BAA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Vode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81E040-DF51-43AB-B8B1-F3205092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Večina vod poleti presahne</a:t>
            </a:r>
          </a:p>
          <a:p>
            <a:r>
              <a:rPr lang="sl-SI" altLang="sl-SI"/>
              <a:t>Mejerda-460 km ima vodo vse leto</a:t>
            </a:r>
          </a:p>
          <a:p>
            <a:r>
              <a:rPr lang="sl-SI" altLang="sl-SI"/>
              <a:t>Slana jezera-Chott el Jerid, 4900 km</a:t>
            </a:r>
            <a:r>
              <a:rPr lang="en-US" altLang="sl-SI" baseline="30000"/>
              <a:t>2</a:t>
            </a:r>
            <a:r>
              <a:rPr lang="en-US" altLang="sl-SI"/>
              <a:t> </a:t>
            </a:r>
          </a:p>
        </p:txBody>
      </p:sp>
      <p:pic>
        <p:nvPicPr>
          <p:cNvPr id="3074" name="Picture 2" descr="http://batrountoday.com/wp-content/uploads/2011/11/800px-Medjerda_RN_5.jpg">
            <a:extLst>
              <a:ext uri="{FF2B5EF4-FFF2-40B4-BE49-F238E27FC236}">
                <a16:creationId xmlns:a16="http://schemas.microsoft.com/office/drawing/2014/main" id="{F153EA6A-709D-4A7F-B3FB-967EB137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43313"/>
            <a:ext cx="43386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mages.travelpod.com/users/bumihills/3.1266236810.at-the-chott-el-jerid.jpg">
            <a:extLst>
              <a:ext uri="{FF2B5EF4-FFF2-40B4-BE49-F238E27FC236}">
                <a16:creationId xmlns:a16="http://schemas.microsoft.com/office/drawing/2014/main" id="{4B9C7BBC-28D8-452E-8038-5A92A4CF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138"/>
            <a:ext cx="42862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F675426A-8C7B-4444-B90E-DF82EB98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  <a:endParaRPr lang="en-US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B1CB24A-D45F-4A61-AFF7-DF3599977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sl-SI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FE94B99-7AA8-4F59-81C8-4A788B215A1B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0250"/>
          <a:ext cx="6096000" cy="350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r>
                        <a:rPr lang="sl-SI" sz="1800" dirty="0"/>
                        <a:t>Rodnost(1996)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23,9%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sl-SI" sz="1800" dirty="0"/>
                        <a:t>Smrtnost(1996)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5,9%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sl-SI" sz="1800" dirty="0"/>
                        <a:t>Naravni prirastek(1996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18%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sl-SI" sz="1800" dirty="0"/>
                        <a:t>Življenjska doba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M 68 leta; Ž 70 let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Delež preb., mlajših </a:t>
                      </a:r>
                      <a:endParaRPr lang="en-US" sz="1800" dirty="0"/>
                    </a:p>
                    <a:p>
                      <a:r>
                        <a:rPr lang="sl-SI" sz="1800" dirty="0"/>
                        <a:t>Od 15 let(1994)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34,8%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8">
                <a:tc>
                  <a:txBody>
                    <a:bodyPr/>
                    <a:lstStyle/>
                    <a:p>
                      <a:r>
                        <a:rPr lang="sl-SI" sz="1800" dirty="0"/>
                        <a:t>Delež preb., starejših od 60 let(1994)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8,3%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sl-SI" sz="1800" dirty="0"/>
                        <a:t>Delež mestnega preb.(1994)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61%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sl-SI" sz="1800" dirty="0"/>
                        <a:t>Delež nepismenih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33,3%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562190E-90AC-4EF9-B633-58D1F8F9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Vera in poselitev</a:t>
            </a:r>
            <a:endParaRPr lang="en-US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2F983385-EF12-4B95-A8CD-BA492AA5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1.Vera</a:t>
            </a:r>
          </a:p>
          <a:p>
            <a:r>
              <a:rPr lang="sl-SI" altLang="sl-SI"/>
              <a:t>Državna vera je Islam-muslimanov je 89%</a:t>
            </a:r>
          </a:p>
          <a:p>
            <a:r>
              <a:rPr lang="sl-SI" altLang="sl-SI"/>
              <a:t>Katoličanov je 15,000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2. Poselitev</a:t>
            </a:r>
          </a:p>
          <a:p>
            <a:r>
              <a:rPr lang="sl-SI" altLang="sl-SI"/>
              <a:t>Največja gostota na S (več kot 100 preb/km</a:t>
            </a:r>
            <a:r>
              <a:rPr lang="en-US" altLang="sl-SI" baseline="30000"/>
              <a:t>2</a:t>
            </a:r>
            <a:r>
              <a:rPr lang="sl-SI" altLang="sl-SI" baseline="30000"/>
              <a:t>)</a:t>
            </a:r>
          </a:p>
          <a:p>
            <a:r>
              <a:rPr lang="sl-SI" altLang="sl-SI"/>
              <a:t>Večja mesta ob obali</a:t>
            </a:r>
          </a:p>
          <a:p>
            <a:r>
              <a:rPr lang="sl-SI" altLang="sl-SI"/>
              <a:t>Na J Džerba</a:t>
            </a:r>
          </a:p>
          <a:p>
            <a:endParaRPr lang="en-US" altLang="sl-SI" sz="2400"/>
          </a:p>
        </p:txBody>
      </p:sp>
      <p:pic>
        <p:nvPicPr>
          <p:cNvPr id="12292" name="Picture 2" descr="http://www.hizb.org.uk/wp-content/uploads/2010/09/burqa-03.jpg">
            <a:extLst>
              <a:ext uri="{FF2B5EF4-FFF2-40B4-BE49-F238E27FC236}">
                <a16:creationId xmlns:a16="http://schemas.microsoft.com/office/drawing/2014/main" id="{D6C4ECB1-B662-4BD0-88D1-66BE4BF5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71500"/>
            <a:ext cx="3387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t3.gstatic.com/images?q=tbn:ANd9GcRE8CH2_QAsb8xd6lnGXu3sA81C2rLQq2xftlrD2VsEKdGlQiyEh38PS7v4xg">
            <a:extLst>
              <a:ext uri="{FF2B5EF4-FFF2-40B4-BE49-F238E27FC236}">
                <a16:creationId xmlns:a16="http://schemas.microsoft.com/office/drawing/2014/main" id="{2BAB2D65-C84C-4788-B4F6-C13D3090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857750"/>
            <a:ext cx="28559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media-cdn.tripadvisor.com/media/photo-s/01/64/6a/a0/djerba-la-meridiana.jpg">
            <a:extLst>
              <a:ext uri="{FF2B5EF4-FFF2-40B4-BE49-F238E27FC236}">
                <a16:creationId xmlns:a16="http://schemas.microsoft.com/office/drawing/2014/main" id="{F9325A4B-7C0D-4DC9-A8D3-8C74F88B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857750"/>
            <a:ext cx="3038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1MlizEN5VQI/SU-7yqqfRHI/AAAAAAAAAAk/0iRkiTty3_Y/s320/Second+Punic+War+situation.jpg">
            <a:extLst>
              <a:ext uri="{FF2B5EF4-FFF2-40B4-BE49-F238E27FC236}">
                <a16:creationId xmlns:a16="http://schemas.microsoft.com/office/drawing/2014/main" id="{91F3D88E-4D8E-4338-BCD6-63FF7378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slov 1">
            <a:extLst>
              <a:ext uri="{FF2B5EF4-FFF2-40B4-BE49-F238E27FC236}">
                <a16:creationId xmlns:a16="http://schemas.microsoft.com/office/drawing/2014/main" id="{3860357C-B5E7-4A51-8E55-92B773AA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  <a:endParaRPr lang="en-US" altLang="sl-SI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B956C85-1C40-48EF-8FD1-E76FD159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Kartagina- 814 pr. n. št. kolonija Feničanov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149-146 pr. n. št. V 3 punski vojni so Rimljani porušili Tunizijo in jo priključili Rimskemu imperiju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533 so bili pod bizantinskim cesarjem Justinijanom 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670  so jo zavzeli Arabci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Konec 19. stol. so si Tunizijo priborili Francozi, Tunizija je postala kolonija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Novembra 1943 so jo brez boja zasedle nemške čete, maja pa osvobodile britansko-ameriške čete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1946 postala pridružena država Francije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20.3.1956 ji je Francija priznala neodvisnost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417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Potek</vt:lpstr>
      <vt:lpstr>TUNIZIJA</vt:lpstr>
      <vt:lpstr>Osnovni podatki </vt:lpstr>
      <vt:lpstr>Lega in površje</vt:lpstr>
      <vt:lpstr>Podnebje </vt:lpstr>
      <vt:lpstr>Tla in rastje</vt:lpstr>
      <vt:lpstr>Vode</vt:lpstr>
      <vt:lpstr>Prebivalstvo</vt:lpstr>
      <vt:lpstr>Vera in poselitev</vt:lpstr>
      <vt:lpstr>Zgodovina</vt:lpstr>
      <vt:lpstr>Še nekaj slik…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2019-05-31T08:41:25Z</dcterms:created>
  <dcterms:modified xsi:type="dcterms:W3CDTF">2019-05-31T08:41:25Z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