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7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63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DD4056E6-E253-4431-957C-61D97E3B92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A9F8CF8-6BF1-4AA8-9D4F-F53D79151B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EDA691-B80E-46D9-8CAE-F061E3CB4BAE}" type="datetimeFigureOut">
              <a:rPr lang="en-US"/>
              <a:pPr>
                <a:defRPr/>
              </a:pPr>
              <a:t>5/31/2019</a:t>
            </a:fld>
            <a:endParaRPr lang="en-US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6DBDA78-AAAA-4243-B1B5-8F2B0DF489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F566FB63-1023-4C39-B56B-7F6B678E0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5982FCB-670E-43EE-9E46-3ABF0BDA5A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1E7C950-5C33-4E54-BAA6-1480D1E7A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31FC4E-86D2-4D56-BE40-8C4B2D349B9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AB5BED46-79BF-46D6-9D39-1568EE0A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7097-7B67-478A-9895-DF689FDC7FE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EA7C5261-67AE-46A2-A7FD-1D9F3F5C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2904E5CF-D2DD-4685-8805-3FA3DD2B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1E69DE2-AE2D-4DA6-B6BD-442E8EEF43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820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D3B5A8A4-D5CD-4D9F-B041-43C74DF2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62CF-FEC4-4DDE-B8BB-5E1C1620EFE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55D0552-99AD-4E55-B3AC-F7E092EB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3595335-5989-468F-8732-310BBD5D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A8A32-192A-4607-A65D-BA20E7CC24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36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D26CD39-8FC1-4940-AA91-C458958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02EF-10CD-4B06-877B-676A87C9111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FEC6592A-29C3-4328-8324-83A26B5B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0EC2C11-5C3E-4C44-B77B-249A4604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06BEA-5702-4110-B41D-6960D2749B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85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FE57B00-F4FC-454A-8B77-E4CC2481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BE31-7AE0-4CEA-8DB3-4A0A3B121C4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3D5443B-73F8-44CD-ABC7-3C24C681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94AFEC8-701D-4BF1-98DE-A6FA1CEF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E2522-0E52-4416-B5A1-FB0E5AD9B2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735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129A22B-6542-4C91-B3A1-42EA375F1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DF9-35FE-44EB-8F5A-FD8538FB703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48893E-B4FB-4026-A341-A81FD625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64346D5-42AF-47AA-9428-8EA17458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4A755C4-355F-42FF-BB8D-4B2809D1E8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478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9A84A359-3EDD-4F76-A1CA-ED072296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610D-E135-44DD-923E-58857FDD0D59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3D10FB8D-B3EF-4783-93CD-B64FE7B7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170504F5-EC45-4D69-AFB1-7039ACA4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41105-40CB-4842-8680-C9023E705A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468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A4AADB2A-D24E-4525-927D-173CD39F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43CF-9856-40C2-A8D2-249D1EE3B2FB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AE622E3D-65E0-4855-8CEF-D65D9A8C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1F2C4AD4-9152-4258-BDB1-E4BC12BB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1E34-37A4-41D7-A686-BE1E496CCF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62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CC6EAFB8-FB4D-44BA-92A3-BD34DA14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AB01-E5AD-416A-853F-5324B01BDA24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9C8B239F-3511-44D0-8146-E3945D72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0919EDE2-C28A-448F-8658-D492453D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A0007-3234-445F-B8F9-4FE732D611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7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A8FE6632-9306-428C-9331-0A0F6811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B7EC-A5AF-4EFE-9113-1C7F84FA741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76065F3A-C349-45BE-A2BB-D498985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96F7EEC6-983B-4B8F-B446-A6C871F8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FEE8-4784-4DE2-9C4F-3CF1B82079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742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0B3BBF61-1B60-4B0F-8130-3CE220E5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40B6-4C6A-4792-9E29-46B3676E37E6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71B716D7-3CBF-4FEB-A1A8-28DD097A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59D4BEAE-21F0-4F92-A410-35AA2F9F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FB9E-E462-44B9-96CC-FF8D6DE1BF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37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A26D2045-0F97-4DAD-ACC9-B85ABFB6CFC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B248C593-CF84-4F2D-A05E-F649727D311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EFDA5706-96C7-4867-A24A-F5BF95D33E7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526FF1E0-7494-4217-90E4-FD216D62169A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76BCA49C-6CD8-4206-BEDE-C8C3F071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AF54-BCED-4A92-9702-B34B2B662BF4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D20E27D0-B183-4535-A8D1-21A2762E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06084AE7-4E74-4BEE-96FF-3F94A9C1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B129FEB-8353-4D78-9B6D-D2E467CADA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BEBFFB3A-63F0-442C-9C3E-2DED201EFBE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8BC30A33-796A-4C59-A837-B68341B921A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1165ED31-6BBF-4B63-AFD1-12C06DD7AF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AE9335F8-E158-4F80-96B8-454056094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A2B8587-92F0-418E-A920-5863808E4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F5911-1C1B-448E-B627-8474DE10FF53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6716DE59-2D4C-47F8-9A7F-2FD2837EF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79E18F76-1A18-4FF1-9711-BDCF6A81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D88F782-3610-4E40-BAEF-D35F12C5308A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CC8F43AA-7485-4B95-8C5B-2F7563C728C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CCA0EB78-A61F-48EA-85F8-A6CA6415474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18D38327-77C4-42BF-B455-578F2134405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17" r:id="rId9"/>
    <p:sldLayoutId id="2147483808" r:id="rId10"/>
    <p:sldLayoutId id="21474838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TAUq0k07Ow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Tunizija" TargetMode="External"/><Relationship Id="rId2" Type="http://schemas.openxmlformats.org/officeDocument/2006/relationships/hyperlink" Target="http://en.wikipedia.org/wiki/Tunis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unisia-live.net/wp-content/uploads/2011/09/Tunisia.png">
            <a:extLst>
              <a:ext uri="{FF2B5EF4-FFF2-40B4-BE49-F238E27FC236}">
                <a16:creationId xmlns:a16="http://schemas.microsoft.com/office/drawing/2014/main" id="{5C47C42D-791D-4E5B-9A50-47921D78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18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aslov 1">
            <a:extLst>
              <a:ext uri="{FF2B5EF4-FFF2-40B4-BE49-F238E27FC236}">
                <a16:creationId xmlns:a16="http://schemas.microsoft.com/office/drawing/2014/main" id="{EC158283-C99B-4EBB-B57A-3200F9284F18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>
            <a:lum bright="-38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2513" y="0"/>
            <a:ext cx="6821487" cy="2463800"/>
          </a:xfrm>
          <a:noFill/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04DAFCDA-4621-4C29-8F11-9798DA37B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6308725"/>
            <a:ext cx="527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>
                <a:hlinkClick r:id="rId4"/>
              </a:rPr>
              <a:t>http://www.youtube.com/watch?v=TAUq0k07Owo</a:t>
            </a:r>
            <a:endParaRPr lang="sl-SI" alt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BC97C-FF83-4E1C-B164-C475EC4A2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162D47C1-321D-49A3-81B8-6B9289C4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6143625"/>
          </a:xfrm>
        </p:spPr>
        <p:txBody>
          <a:bodyPr/>
          <a:lstStyle/>
          <a:p>
            <a:br>
              <a:rPr lang="sl-SI" altLang="sl-SI" sz="6600"/>
            </a:br>
            <a:r>
              <a:rPr lang="sl-SI" altLang="sl-SI" sz="6600"/>
              <a:t>Še nekaj slik… (:</a:t>
            </a:r>
            <a:endParaRPr lang="en-US" altLang="sl-SI" sz="660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D08C09-F0BC-40DB-A856-7137B54B61C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715375" y="6286500"/>
            <a:ext cx="142875" cy="841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tunisia-map">
            <a:extLst>
              <a:ext uri="{FF2B5EF4-FFF2-40B4-BE49-F238E27FC236}">
                <a16:creationId xmlns:a16="http://schemas.microsoft.com/office/drawing/2014/main" id="{D8434EEB-E4F3-4DC0-90DB-F81A5615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48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AC3A6C4C-CE44-4D28-B132-B3CB2246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39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b="1">
                <a:solidFill>
                  <a:srgbClr val="EAEAEA"/>
                </a:solidFill>
              </a:rPr>
              <a:t>http://tunisiaculture.tripod.com/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E5AFE779-691A-48FA-A519-DF083A16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5363" name="Ograda vsebine 3" descr="Tunizija 001.jpg">
            <a:extLst>
              <a:ext uri="{FF2B5EF4-FFF2-40B4-BE49-F238E27FC236}">
                <a16:creationId xmlns:a16="http://schemas.microsoft.com/office/drawing/2014/main" id="{21858392-38FA-4A23-B343-0CDCE35E8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tunisia4">
            <a:extLst>
              <a:ext uri="{FF2B5EF4-FFF2-40B4-BE49-F238E27FC236}">
                <a16:creationId xmlns:a16="http://schemas.microsoft.com/office/drawing/2014/main" id="{45DB5998-4E6E-4805-9883-2674B4F0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B4E42A7-D2DD-466F-A9D5-2610CEF4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7411" name="Ograda vsebine 3" descr="Tunizija 008.jpg">
            <a:extLst>
              <a:ext uri="{FF2B5EF4-FFF2-40B4-BE49-F238E27FC236}">
                <a16:creationId xmlns:a16="http://schemas.microsoft.com/office/drawing/2014/main" id="{36E76B96-08BF-4E46-88DA-E5C180728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FB1719C3-E28B-4F9A-B04E-6CDA5050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18435" name="Ograda vsebine 3" descr="Tunizija 012.jpg">
            <a:extLst>
              <a:ext uri="{FF2B5EF4-FFF2-40B4-BE49-F238E27FC236}">
                <a16:creationId xmlns:a16="http://schemas.microsoft.com/office/drawing/2014/main" id="{2CF9826A-847B-4FF4-9E51-BDF1B8D8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Ograda vsebine 3" descr="Tunizija 018.jpg">
            <a:extLst>
              <a:ext uri="{FF2B5EF4-FFF2-40B4-BE49-F238E27FC236}">
                <a16:creationId xmlns:a16="http://schemas.microsoft.com/office/drawing/2014/main" id="{FB13003B-F793-4AEA-AA16-D52867B6D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221287" cy="69611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Ograda vsebine 3" descr="Tunizija 027.jpg">
            <a:extLst>
              <a:ext uri="{FF2B5EF4-FFF2-40B4-BE49-F238E27FC236}">
                <a16:creationId xmlns:a16="http://schemas.microsoft.com/office/drawing/2014/main" id="{24478FA0-5FD0-4309-A788-540F54D94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0"/>
            <a:ext cx="51435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1695ED50-0674-4A8F-A753-69D3F8F0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l-SI"/>
          </a:p>
        </p:txBody>
      </p:sp>
      <p:pic>
        <p:nvPicPr>
          <p:cNvPr id="21507" name="Ograda vsebine 3" descr="Tunizija 038.jpg">
            <a:extLst>
              <a:ext uri="{FF2B5EF4-FFF2-40B4-BE49-F238E27FC236}">
                <a16:creationId xmlns:a16="http://schemas.microsoft.com/office/drawing/2014/main" id="{0A46A35C-D5E9-4FC8-B518-56E29FC3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tabarka_980578c">
            <a:extLst>
              <a:ext uri="{FF2B5EF4-FFF2-40B4-BE49-F238E27FC236}">
                <a16:creationId xmlns:a16="http://schemas.microsoft.com/office/drawing/2014/main" id="{2F574B16-A51D-4F5C-AE0D-F237F406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698E0ED-E5A3-4C74-A43D-735240AD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S Gothic" panose="020B0609070205080204" pitchFamily="49" charset="-128"/>
              </a:rPr>
              <a:t>Osnovni podatki</a:t>
            </a:r>
            <a:r>
              <a:rPr lang="sl-SI" altLang="sl-SI"/>
              <a:t> </a:t>
            </a:r>
            <a:endParaRPr lang="en-US" altLang="sl-SI"/>
          </a:p>
        </p:txBody>
      </p:sp>
      <p:graphicFrame>
        <p:nvGraphicFramePr>
          <p:cNvPr id="7098" name="Group 954">
            <a:extLst>
              <a:ext uri="{FF2B5EF4-FFF2-40B4-BE49-F238E27FC236}">
                <a16:creationId xmlns:a16="http://schemas.microsoft.com/office/drawing/2014/main" id="{FB623D3F-C622-41C9-BDF5-416D12BAF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280400" cy="2951162"/>
        </p:xfrm>
        <a:graphic>
          <a:graphicData uri="http://schemas.openxmlformats.org/drawingml/2006/table">
            <a:tbl>
              <a:tblPr/>
              <a:tblGrid>
                <a:gridCol w="4140200">
                  <a:extLst>
                    <a:ext uri="{9D8B030D-6E8A-4147-A177-3AD203B41FA5}">
                      <a16:colId xmlns:a16="http://schemas.microsoft.com/office/drawing/2014/main" val="1359391557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3560436510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S Gothic" panose="020B0609070205080204" pitchFamily="49" charset="-128"/>
                        </a:rPr>
                        <a:t>Glavno mesto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S Gothic" panose="020B0609070205080204" pitchFamily="49" charset="-128"/>
                        </a:rPr>
                        <a:t>Tunis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42388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Uradni jezik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Arabščina(Francoščina)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425183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Predsednik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Foued Mebazaa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923677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Površina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163.500 km²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88181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Prebivalstvo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10.000.000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73268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Valuta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Tunizijski dinar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72325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Neodvisnost 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od Francije 20. marec 1956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13987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Državna himna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Himat Al Hima(od 1987)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31485"/>
                  </a:ext>
                </a:extLst>
              </a:tr>
            </a:tbl>
          </a:graphicData>
        </a:graphic>
      </p:graphicFrame>
      <p:pic>
        <p:nvPicPr>
          <p:cNvPr id="5" name="Slika 4" descr="images (1).jpg">
            <a:extLst>
              <a:ext uri="{FF2B5EF4-FFF2-40B4-BE49-F238E27FC236}">
                <a16:creationId xmlns:a16="http://schemas.microsoft.com/office/drawing/2014/main" id="{0CF0D5B3-3ED6-48D5-834F-9618C4F1F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86325"/>
            <a:ext cx="23352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Text Box 36">
            <a:extLst>
              <a:ext uri="{FF2B5EF4-FFF2-40B4-BE49-F238E27FC236}">
                <a16:creationId xmlns:a16="http://schemas.microsoft.com/office/drawing/2014/main" id="{2C8DB235-AAE5-431E-9E64-34B39FA0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516563"/>
            <a:ext cx="18716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>
                <a:solidFill>
                  <a:srgbClr val="000000"/>
                </a:solidFill>
                <a:latin typeface="MS Gothic" panose="020B0609070205080204" pitchFamily="49" charset="-128"/>
              </a:rPr>
              <a:t>Predsednik -&gt;</a:t>
            </a:r>
            <a:endParaRPr lang="en-US" altLang="sl-SI" b="1">
              <a:solidFill>
                <a:srgbClr val="000000"/>
              </a:solidFill>
              <a:latin typeface="MS Gothic" panose="020B0609070205080204" pitchFamily="49" charset="-128"/>
            </a:endParaRPr>
          </a:p>
          <a:p>
            <a:pPr>
              <a:spcBef>
                <a:spcPct val="50000"/>
              </a:spcBef>
            </a:pPr>
            <a:endParaRPr lang="sl-SI" altLang="sl-SI" b="1">
              <a:latin typeface="MS Gothic" panose="020B0609070205080204" pitchFamily="49" charset="-128"/>
            </a:endParaRPr>
          </a:p>
        </p:txBody>
      </p:sp>
      <p:pic>
        <p:nvPicPr>
          <p:cNvPr id="7099" name="Picture 955" descr="tundinar">
            <a:extLst>
              <a:ext uri="{FF2B5EF4-FFF2-40B4-BE49-F238E27FC236}">
                <a16:creationId xmlns:a16="http://schemas.microsoft.com/office/drawing/2014/main" id="{F7CB7FC3-A5F7-4B08-B896-8B6D585B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5288"/>
            <a:ext cx="2555875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00" name="Text Box 956">
            <a:extLst>
              <a:ext uri="{FF2B5EF4-FFF2-40B4-BE49-F238E27FC236}">
                <a16:creationId xmlns:a16="http://schemas.microsoft.com/office/drawing/2014/main" id="{D80E33BE-7169-4D06-9CCA-0A97EC96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021388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b="1">
                <a:latin typeface="MS Gothic" panose="020B0609070205080204" pitchFamily="49" charset="-128"/>
              </a:rPr>
              <a:t>&lt;- Tunizijski dinar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/>
      <p:bldP spid="7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tumblr_mia0whtp1i1qdj2n6o1_500">
            <a:extLst>
              <a:ext uri="{FF2B5EF4-FFF2-40B4-BE49-F238E27FC236}">
                <a16:creationId xmlns:a16="http://schemas.microsoft.com/office/drawing/2014/main" id="{276070F2-C792-436A-A2C7-845C1DA0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66BF7008-D022-4AB2-A4FD-CB7CD3B7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/>
              <a:t>Viri, literatura</a:t>
            </a:r>
            <a:endParaRPr lang="en-US" altLang="sl-SI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DF66671-E507-4298-84C2-A1202F5D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76327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>
                <a:latin typeface="MS Gothic" panose="020B0609070205080204" pitchFamily="49" charset="-128"/>
              </a:rPr>
              <a:t>-</a:t>
            </a:r>
            <a:r>
              <a:rPr lang="sl-SI" altLang="sl-SI" sz="2400" b="1">
                <a:latin typeface="MS Gothic" panose="020B0609070205080204" pitchFamily="49" charset="-128"/>
                <a:hlinkClick r:id="rId2"/>
              </a:rPr>
              <a:t>http://en.wikipedia.org/wiki/Tunisia</a:t>
            </a:r>
            <a:endParaRPr lang="sl-SI" altLang="sl-SI" sz="2400" b="1">
              <a:latin typeface="MS Gothic" panose="020B0609070205080204" pitchFamily="49" charset="-128"/>
            </a:endParaRPr>
          </a:p>
          <a:p>
            <a:r>
              <a:rPr lang="sl-SI" altLang="sl-SI" sz="2400" b="1">
                <a:latin typeface="MS Gothic" panose="020B0609070205080204" pitchFamily="49" charset="-128"/>
              </a:rPr>
              <a:t>-</a:t>
            </a:r>
            <a:r>
              <a:rPr lang="sl-SI" altLang="sl-SI" sz="2400" b="1">
                <a:latin typeface="MS Gothic" panose="020B0609070205080204" pitchFamily="49" charset="-128"/>
                <a:hlinkClick r:id="rId3"/>
              </a:rPr>
              <a:t>http://sl.wikipedia.org/wiki/Tunizija</a:t>
            </a:r>
            <a:endParaRPr lang="sl-SI" altLang="sl-SI" sz="2400" b="1">
              <a:latin typeface="MS Gothic" panose="020B0609070205080204" pitchFamily="49" charset="-128"/>
            </a:endParaRPr>
          </a:p>
          <a:p>
            <a:r>
              <a:rPr lang="sl-SI" altLang="sl-SI" sz="2400" b="1">
                <a:latin typeface="MS Gothic" panose="020B0609070205080204" pitchFamily="49" charset="-128"/>
              </a:rPr>
              <a:t>-Google slike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-Države sveta 2000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-www.dijaski.net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-svetovni splet,...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El Jerid, Tunisia">
            <a:extLst>
              <a:ext uri="{FF2B5EF4-FFF2-40B4-BE49-F238E27FC236}">
                <a16:creationId xmlns:a16="http://schemas.microsoft.com/office/drawing/2014/main" id="{9126F663-8DAA-4561-93EF-18DC275B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6964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_1928516_tunisia_djerba_150map">
            <a:extLst>
              <a:ext uri="{FF2B5EF4-FFF2-40B4-BE49-F238E27FC236}">
                <a16:creationId xmlns:a16="http://schemas.microsoft.com/office/drawing/2014/main" id="{138C54BA-C7CA-4296-9058-538343F5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085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tunisia_intro_map">
            <a:extLst>
              <a:ext uri="{FF2B5EF4-FFF2-40B4-BE49-F238E27FC236}">
                <a16:creationId xmlns:a16="http://schemas.microsoft.com/office/drawing/2014/main" id="{811225D3-F1DF-4D18-A21C-2E96B1A96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0"/>
            <a:ext cx="2719387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Naslov 1">
            <a:extLst>
              <a:ext uri="{FF2B5EF4-FFF2-40B4-BE49-F238E27FC236}">
                <a16:creationId xmlns:a16="http://schemas.microsoft.com/office/drawing/2014/main" id="{58093178-286A-4163-9484-2E9C1853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S Gothic" panose="020B0609070205080204" pitchFamily="49" charset="-128"/>
              </a:rPr>
              <a:t>Lega in površje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E63A6A4-8926-4B4D-BE0A-F7706691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3894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sl-SI" altLang="sl-SI" sz="2400" b="1">
                <a:latin typeface="MS Gothic" panose="020B0609070205080204" pitchFamily="49" charset="-128"/>
              </a:rPr>
              <a:t>Tunizija leži v severni Afriki, ob </a:t>
            </a:r>
            <a:endParaRPr lang="sl-SI" altLang="sl-SI" sz="2400" b="1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sl-SI" altLang="sl-SI" sz="2400" b="1">
                <a:latin typeface="Arial" panose="020B0604020202020204" pitchFamily="34" charset="0"/>
              </a:rPr>
              <a:t>    </a:t>
            </a:r>
            <a:r>
              <a:rPr lang="sl-SI" altLang="sl-SI" sz="2400" b="1">
                <a:latin typeface="MS Gothic" panose="020B0609070205080204" pitchFamily="49" charset="-128"/>
              </a:rPr>
              <a:t>Sredozemskem morju. </a:t>
            </a:r>
          </a:p>
          <a:p>
            <a:pPr>
              <a:lnSpc>
                <a:spcPct val="110000"/>
              </a:lnSpc>
            </a:pPr>
            <a:r>
              <a:rPr lang="sl-SI" altLang="sl-SI" sz="2400" b="1">
                <a:latin typeface="MS Gothic" panose="020B0609070205080204" pitchFamily="49" charset="-128"/>
              </a:rPr>
              <a:t>Leži v gorovju Atlas</a:t>
            </a:r>
          </a:p>
          <a:p>
            <a:pPr>
              <a:lnSpc>
                <a:spcPct val="110000"/>
              </a:lnSpc>
            </a:pPr>
            <a:r>
              <a:rPr lang="sl-SI" altLang="sl-SI" sz="2400" b="1">
                <a:latin typeface="MS Gothic" panose="020B0609070205080204" pitchFamily="49" charset="-128"/>
              </a:rPr>
              <a:t>Južni del</a:t>
            </a:r>
            <a:r>
              <a:rPr lang="sl-SI" altLang="sl-SI" sz="2400" b="1">
                <a:latin typeface="Arial" panose="020B0604020202020204" pitchFamily="34" charset="0"/>
              </a:rPr>
              <a:t> </a:t>
            </a:r>
            <a:r>
              <a:rPr lang="sl-SI" altLang="sl-SI" sz="2400" b="1">
                <a:latin typeface="MS Gothic" panose="020B0609070205080204" pitchFamily="49" charset="-128"/>
              </a:rPr>
              <a:t>Tunizije pripada Sahari. </a:t>
            </a:r>
          </a:p>
          <a:p>
            <a:pPr>
              <a:lnSpc>
                <a:spcPct val="110000"/>
              </a:lnSpc>
            </a:pPr>
            <a:r>
              <a:rPr lang="sl-SI" altLang="sl-SI" sz="2400" b="1">
                <a:latin typeface="MS Gothic" panose="020B0609070205080204" pitchFamily="49" charset="-128"/>
              </a:rPr>
              <a:t>Na vzhodu je široka obalna ravnina Jafarah, njen del je tudi otok Džerba. </a:t>
            </a:r>
          </a:p>
          <a:p>
            <a:pPr>
              <a:lnSpc>
                <a:spcPct val="110000"/>
              </a:lnSpc>
            </a:pPr>
            <a:r>
              <a:rPr lang="sl-SI" altLang="sl-SI" sz="2400" b="1">
                <a:latin typeface="MS Gothic" panose="020B0609070205080204" pitchFamily="49" charset="-128"/>
              </a:rPr>
              <a:t>V osrednji Tuniziji leži slano jezero El Jerid</a:t>
            </a:r>
          </a:p>
          <a:p>
            <a:endParaRPr lang="en-US" altLang="sl-SI" b="1">
              <a:latin typeface="MS Gothic" panose="020B0609070205080204" pitchFamily="49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B77BC-E3FE-4AC2-BA9A-34BEB54F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b="1">
                <a:latin typeface="MS Gothic" panose="020B0609070205080204" pitchFamily="49" charset="-128"/>
              </a:rPr>
              <a:t>Podnebje</a:t>
            </a:r>
            <a:br>
              <a:rPr lang="sl-SI" altLang="sl-SI" b="1">
                <a:latin typeface="MS Gothic" panose="020B0609070205080204" pitchFamily="49" charset="-128"/>
              </a:rPr>
            </a:br>
            <a:endParaRPr lang="en-US" altLang="sl-SI" b="1">
              <a:latin typeface="MS Gothic" panose="020B0609070205080204" pitchFamily="49" charset="-128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84F9314-172C-4E98-9C28-0BD1E8B2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389437"/>
          </a:xfrm>
        </p:spPr>
        <p:txBody>
          <a:bodyPr/>
          <a:lstStyle/>
          <a:p>
            <a:r>
              <a:rPr lang="sl-SI" altLang="sl-SI" sz="2400" b="1">
                <a:latin typeface="MS Gothic" panose="020B0609070205080204" pitchFamily="49" charset="-128"/>
              </a:rPr>
              <a:t>Na Severu sredozemsko-padavin je 400-800 mm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Na Jugu puščavsko-padavin je 100 mm 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V notranjosti imamo stepsko podnebje</a:t>
            </a:r>
          </a:p>
          <a:p>
            <a:endParaRPr lang="sl-SI" altLang="sl-SI" sz="2400" b="1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8196" name="Picture 2" descr="http://www.msad54.org/sahs/socialstudies/feeney/climate/africa/images/tunis.jpg">
            <a:extLst>
              <a:ext uri="{FF2B5EF4-FFF2-40B4-BE49-F238E27FC236}">
                <a16:creationId xmlns:a16="http://schemas.microsoft.com/office/drawing/2014/main" id="{F7F1D7F7-466E-4BF1-9765-C60D68E0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49672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20.fotosik.pl/50/3c1dd2233433b31c.jpg">
            <a:extLst>
              <a:ext uri="{FF2B5EF4-FFF2-40B4-BE49-F238E27FC236}">
                <a16:creationId xmlns:a16="http://schemas.microsoft.com/office/drawing/2014/main" id="{27E4AE73-818D-4798-A458-43DB5503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891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desert.jpg">
            <a:extLst>
              <a:ext uri="{FF2B5EF4-FFF2-40B4-BE49-F238E27FC236}">
                <a16:creationId xmlns:a16="http://schemas.microsoft.com/office/drawing/2014/main" id="{9980B3A7-8AAA-4DAC-BEC3-9BDD8CBA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543425"/>
            <a:ext cx="30876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Naslov 1">
            <a:extLst>
              <a:ext uri="{FF2B5EF4-FFF2-40B4-BE49-F238E27FC236}">
                <a16:creationId xmlns:a16="http://schemas.microsoft.com/office/drawing/2014/main" id="{E32EAAFE-4CDC-46C9-9909-C1368C26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S Gothic" panose="020B0609070205080204" pitchFamily="49" charset="-128"/>
              </a:rPr>
              <a:t>Tla in rastje</a:t>
            </a:r>
            <a:endParaRPr lang="en-US" altLang="sl-SI" b="1">
              <a:latin typeface="MS Gothic" panose="020B0609070205080204" pitchFamily="49" charset="-128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F3447DC-7611-4A53-9D7C-8DCD46FF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5938"/>
            <a:ext cx="8507413" cy="50720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solidFill>
                  <a:schemeClr val="accent1"/>
                </a:solidFill>
                <a:latin typeface="MS Gothic" panose="020B0609070205080204" pitchFamily="49" charset="-128"/>
              </a:rPr>
              <a:t>    TLA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Najrodovitnejša tla v obalni ravnini,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MS Gothic" panose="020B0609070205080204" pitchFamily="49" charset="-128"/>
              </a:rPr>
              <a:t>   večjih dolinah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MS Gothic" panose="020B0609070205080204" pitchFamily="49" charset="-128"/>
              </a:rPr>
              <a:t>    </a:t>
            </a:r>
            <a:r>
              <a:rPr lang="sl-SI" altLang="sl-SI" sz="2400" b="1">
                <a:solidFill>
                  <a:schemeClr val="accent1"/>
                </a:solidFill>
                <a:latin typeface="MS Gothic" panose="020B0609070205080204" pitchFamily="49" charset="-128"/>
              </a:rPr>
              <a:t>RASTJE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Na Severu prevladuje makija (zimzeleno grmičevje)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V notranjosti je stepa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V gorovjih so skromni borovi gozdovi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Na Jugu prevladuje puščava in polpuščava</a:t>
            </a:r>
          </a:p>
          <a:p>
            <a:endParaRPr lang="sl-SI" altLang="sl-SI" sz="2400" b="1">
              <a:latin typeface="MS Gothic" panose="020B0609070205080204" pitchFamily="49" charset="-128"/>
            </a:endParaRPr>
          </a:p>
          <a:p>
            <a:endParaRPr lang="en-US" alt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D1A96B8-7E30-485F-8312-57D2E864250C}"/>
              </a:ext>
            </a:extLst>
          </p:cNvPr>
          <p:cNvSpPr/>
          <p:nvPr/>
        </p:nvSpPr>
        <p:spPr>
          <a:xfrm>
            <a:off x="0" y="5643563"/>
            <a:ext cx="228600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Gozdovi 4% površine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Puščave in polpuščave 45%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C755B28-19AA-46D7-B8BE-6E6B1639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S Gothic" panose="020B0609070205080204" pitchFamily="49" charset="-128"/>
              </a:rPr>
              <a:t>Vode</a:t>
            </a:r>
            <a:endParaRPr lang="en-US" altLang="sl-SI" b="1">
              <a:latin typeface="MS Gothic" panose="020B0609070205080204" pitchFamily="49" charset="-128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F70B54-0601-4D59-9253-FD40DA7C2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r>
              <a:rPr lang="sl-SI" altLang="sl-SI" sz="2400" b="1">
                <a:latin typeface="MS Gothic" panose="020B0609070205080204" pitchFamily="49" charset="-128"/>
              </a:rPr>
              <a:t>Večina vod poleti presahne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Mejerda ima vodo vse leto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Slana jezera Chott El Jerid,..</a:t>
            </a:r>
            <a:endParaRPr lang="en-US" altLang="sl-SI" sz="2400" b="1">
              <a:latin typeface="MS Gothic" panose="020B0609070205080204" pitchFamily="49" charset="-128"/>
            </a:endParaRPr>
          </a:p>
        </p:txBody>
      </p:sp>
      <p:pic>
        <p:nvPicPr>
          <p:cNvPr id="3074" name="Picture 2" descr="http://batrountoday.com/wp-content/uploads/2011/11/800px-Medjerda_RN_5.jpg">
            <a:extLst>
              <a:ext uri="{FF2B5EF4-FFF2-40B4-BE49-F238E27FC236}">
                <a16:creationId xmlns:a16="http://schemas.microsoft.com/office/drawing/2014/main" id="{9E84119F-1B3F-4424-8FDD-8C580DE6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3313"/>
            <a:ext cx="43386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hott-El-Jerid">
            <a:extLst>
              <a:ext uri="{FF2B5EF4-FFF2-40B4-BE49-F238E27FC236}">
                <a16:creationId xmlns:a16="http://schemas.microsoft.com/office/drawing/2014/main" id="{B3BDBE6D-FEC9-48DF-B0E0-A37D1F11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284663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30EE9069-B2A4-49AA-9EA4-8FBF12A0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MS Gothic" panose="020B0609070205080204" pitchFamily="49" charset="-128"/>
              </a:rPr>
              <a:t>Prebivalstvo</a:t>
            </a:r>
            <a:endParaRPr lang="en-US" altLang="sl-SI" b="1">
              <a:latin typeface="MS Gothic" panose="020B0609070205080204" pitchFamily="49" charset="-128"/>
            </a:endParaRPr>
          </a:p>
        </p:txBody>
      </p:sp>
      <p:graphicFrame>
        <p:nvGraphicFramePr>
          <p:cNvPr id="11299" name="Group 35">
            <a:extLst>
              <a:ext uri="{FF2B5EF4-FFF2-40B4-BE49-F238E27FC236}">
                <a16:creationId xmlns:a16="http://schemas.microsoft.com/office/drawing/2014/main" id="{B77202ED-73BD-42C5-98D2-717CDD055EEB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0250"/>
          <a:ext cx="6096000" cy="377031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1585160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839653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S Gothic" panose="020B0609070205080204" pitchFamily="49" charset="-128"/>
                        </a:rPr>
                        <a:t>Rodnost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S Gothic" panose="020B0609070205080204" pitchFamily="49" charset="-128"/>
                        </a:rPr>
                        <a:t>23,9%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4493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Smrtnost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5,9%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633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Naravni prirastek(1996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18%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652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Življenjska doba 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M 68 leta; Ž 70 let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496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Delež preb., mlajših 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Od 15 let(1994)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34,8%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420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Delež preb., starejših od 60 let(1994)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8,3%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35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Delež mestnega preb.(1994)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61%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1603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Delež nepismenih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</a:rPr>
                        <a:t>33,3%</a:t>
                      </a:r>
                      <a:endParaRPr kumimoji="0" lang="en-US" altLang="sl-SI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822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4" descr="http://t3.gstatic.com/images?q=tbn:ANd9GcRE8CH2_QAsb8xd6lnGXu3sA81C2rLQq2xftlrD2VsEKdGlQiyEh38PS7v4xg">
            <a:extLst>
              <a:ext uri="{FF2B5EF4-FFF2-40B4-BE49-F238E27FC236}">
                <a16:creationId xmlns:a16="http://schemas.microsoft.com/office/drawing/2014/main" id="{5901DB5B-C493-46AC-9600-0C2EDAD5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86325"/>
            <a:ext cx="3000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media-cdn.tripadvisor.com/media/photo-s/01/64/6a/a0/djerba-la-meridiana.jpg">
            <a:extLst>
              <a:ext uri="{FF2B5EF4-FFF2-40B4-BE49-F238E27FC236}">
                <a16:creationId xmlns:a16="http://schemas.microsoft.com/office/drawing/2014/main" id="{3D0B0E25-3F2D-4D09-9CBF-9F06EAE2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57750"/>
            <a:ext cx="3038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Naslov 1">
            <a:extLst>
              <a:ext uri="{FF2B5EF4-FFF2-40B4-BE49-F238E27FC236}">
                <a16:creationId xmlns:a16="http://schemas.microsoft.com/office/drawing/2014/main" id="{6605AC78-A918-4CAD-AD6A-F19EB193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Vera in poselitev</a:t>
            </a:r>
            <a:endParaRPr lang="en-US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5FA67B00-CAF6-43E0-8AB1-64D594E5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MS Gothic" panose="020B0609070205080204" pitchFamily="49" charset="-128"/>
              </a:rPr>
              <a:t>1.Vera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Državna vera je Islam, muslimanov je 89%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Katoličanov je 15,000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MS Gothic" panose="020B0609070205080204" pitchFamily="49" charset="-128"/>
              </a:rPr>
              <a:t>2. Poselitev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 b="1">
                <a:latin typeface="MS Gothic" panose="020B0609070205080204" pitchFamily="49" charset="-128"/>
              </a:rPr>
              <a:t>Največja gostota na Severu (več kot 100 preb./km</a:t>
            </a:r>
            <a:r>
              <a:rPr lang="en-US" altLang="sl-SI" sz="2400" b="1" baseline="30000">
                <a:latin typeface="MS Gothic" panose="020B0609070205080204" pitchFamily="49" charset="-128"/>
              </a:rPr>
              <a:t>2</a:t>
            </a:r>
            <a:r>
              <a:rPr lang="sl-SI" altLang="sl-SI" sz="2400" b="1">
                <a:latin typeface="MS Gothic" panose="020B0609070205080204" pitchFamily="49" charset="-128"/>
              </a:rPr>
              <a:t>)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Večja mesta ob obali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Na Jugu Džerba</a:t>
            </a:r>
          </a:p>
          <a:p>
            <a:endParaRPr lang="en-US" altLang="sl-SI" sz="2400" b="1">
              <a:latin typeface="MS Gothic" panose="020B0609070205080204" pitchFamily="49" charset="-128"/>
            </a:endParaRPr>
          </a:p>
        </p:txBody>
      </p:sp>
      <p:pic>
        <p:nvPicPr>
          <p:cNvPr id="12292" name="Picture 2" descr="http://www.hizb.org.uk/wp-content/uploads/2010/09/burqa-03.jpg">
            <a:extLst>
              <a:ext uri="{FF2B5EF4-FFF2-40B4-BE49-F238E27FC236}">
                <a16:creationId xmlns:a16="http://schemas.microsoft.com/office/drawing/2014/main" id="{ABA6B308-94EF-4C8A-81A0-D6896CA6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387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Muslim Crescent Logo Design">
            <a:extLst>
              <a:ext uri="{FF2B5EF4-FFF2-40B4-BE49-F238E27FC236}">
                <a16:creationId xmlns:a16="http://schemas.microsoft.com/office/drawing/2014/main" id="{5BDC55BB-B7B5-48C7-9B27-CE134481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2381250" cy="14287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gresila-sem03">
            <a:extLst>
              <a:ext uri="{FF2B5EF4-FFF2-40B4-BE49-F238E27FC236}">
                <a16:creationId xmlns:a16="http://schemas.microsoft.com/office/drawing/2014/main" id="{4E3F2A35-0512-4B8F-920B-D3FFED41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25"/>
            <a:ext cx="362585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ANd9GcRsIhYjE--5C7THUuQDzoPjYwsLBJbqSlhuG0FaepKZ0eO_1YuC">
            <a:extLst>
              <a:ext uri="{FF2B5EF4-FFF2-40B4-BE49-F238E27FC236}">
                <a16:creationId xmlns:a16="http://schemas.microsoft.com/office/drawing/2014/main" id="{3F716F67-37E4-4EBA-8741-D403BF20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83150"/>
            <a:ext cx="3419475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oil%20pump%20sunset">
            <a:extLst>
              <a:ext uri="{FF2B5EF4-FFF2-40B4-BE49-F238E27FC236}">
                <a16:creationId xmlns:a16="http://schemas.microsoft.com/office/drawing/2014/main" id="{2F8B21A6-0221-401E-B2CC-8FCBCE2A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0"/>
            <a:ext cx="37560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5CECAEA-2DC4-4EF2-8C66-EF58103B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sl-SI" altLang="sl-SI">
                <a:latin typeface="Arial" panose="020B0604020202020204" pitchFamily="34" charset="0"/>
              </a:rPr>
              <a:t>Zanimivosti		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F00B7CF-35AB-483C-A759-51A8CC7C0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 b="1">
                <a:latin typeface="MS Gothic" panose="020B0609070205080204" pitchFamily="49" charset="-128"/>
              </a:rPr>
              <a:t>Tunizija je ena najbolj turis</a:t>
            </a:r>
            <a:r>
              <a:rPr lang="sl-SI" altLang="sl-SI" sz="2400" b="1">
                <a:solidFill>
                  <a:schemeClr val="bg1"/>
                </a:solidFill>
                <a:latin typeface="MS Gothic" panose="020B0609070205080204" pitchFamily="49" charset="-128"/>
              </a:rPr>
              <a:t>tično</a:t>
            </a:r>
            <a:r>
              <a:rPr lang="sl-SI" altLang="sl-SI" sz="2400" b="1">
                <a:latin typeface="MS Gothic" panose="020B0609070205080204" pitchFamily="49" charset="-128"/>
              </a:rPr>
              <a:t> </a:t>
            </a:r>
            <a:r>
              <a:rPr lang="sl-SI" altLang="sl-SI" sz="2400" b="1">
                <a:solidFill>
                  <a:schemeClr val="bg1"/>
                </a:solidFill>
                <a:latin typeface="MS Gothic" panose="020B0609070205080204" pitchFamily="49" charset="-128"/>
              </a:rPr>
              <a:t>obiskanih mest</a:t>
            </a:r>
            <a:r>
              <a:rPr lang="sl-SI" altLang="sl-SI" sz="2400" b="1">
                <a:latin typeface="MS Gothic" panose="020B0609070205080204" pitchFamily="49" charset="-128"/>
              </a:rPr>
              <a:t> v J. Afriki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Imajo kulinariko ki je značilna za J. Afriko (močno začinjene, eksotične jedi). Imenujemo jo “rumena kuhinja”</a:t>
            </a:r>
          </a:p>
          <a:p>
            <a:r>
              <a:rPr lang="sl-SI" altLang="sl-SI" sz="2400" b="1">
                <a:latin typeface="MS Gothic" panose="020B0609070205080204" pitchFamily="49" charset="-128"/>
              </a:rPr>
              <a:t>Zanimiva zgodovina (Berberi, Feničani, Kartagina, vojne,...)</a:t>
            </a:r>
          </a:p>
          <a:p>
            <a:r>
              <a:rPr lang="sl-SI" altLang="sl-SI" sz="2400" b="1">
                <a:solidFill>
                  <a:schemeClr val="bg1"/>
                </a:solidFill>
                <a:latin typeface="MS Gothic" panose="020B0609070205080204" pitchFamily="49" charset="-128"/>
              </a:rPr>
              <a:t>Tunizija je zelo</a:t>
            </a:r>
            <a:r>
              <a:rPr lang="sl-SI" altLang="sl-SI" sz="2400" b="1">
                <a:latin typeface="MS Gothic" panose="020B0609070205080204" pitchFamily="49" charset="-128"/>
              </a:rPr>
              <a:t> </a:t>
            </a:r>
            <a:r>
              <a:rPr lang="sl-SI" altLang="sl-SI" sz="2400" b="1">
                <a:solidFill>
                  <a:schemeClr val="bg1"/>
                </a:solidFill>
                <a:latin typeface="MS Gothic" panose="020B0609070205080204" pitchFamily="49" charset="-128"/>
              </a:rPr>
              <a:t>n</a:t>
            </a:r>
            <a:r>
              <a:rPr lang="sl-SI" altLang="sl-SI" sz="2400" b="1">
                <a:latin typeface="MS Gothic" panose="020B0609070205080204" pitchFamily="49" charset="-128"/>
              </a:rPr>
              <a:t>aravno bogata (nafta, fosfati, </a:t>
            </a:r>
            <a:r>
              <a:rPr lang="sl-SI" altLang="sl-SI" sz="2400" b="1">
                <a:solidFill>
                  <a:schemeClr val="bg1"/>
                </a:solidFill>
                <a:latin typeface="MS Gothic" panose="020B0609070205080204" pitchFamily="49" charset="-128"/>
              </a:rPr>
              <a:t>rude,...)</a:t>
            </a:r>
          </a:p>
          <a:p>
            <a:endParaRPr lang="sl-SI" altLang="sl-SI" sz="2400" b="1">
              <a:latin typeface="MS Gothic" panose="020B0609070205080204" pitchFamily="49" charset="-128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386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Gothic</vt:lpstr>
      <vt:lpstr>Arial</vt:lpstr>
      <vt:lpstr>Calibri</vt:lpstr>
      <vt:lpstr>Constantia</vt:lpstr>
      <vt:lpstr>Wingdings 2</vt:lpstr>
      <vt:lpstr>Potek</vt:lpstr>
      <vt:lpstr>PowerPoint Presentation</vt:lpstr>
      <vt:lpstr>Osnovni podatki </vt:lpstr>
      <vt:lpstr>Lega in površje</vt:lpstr>
      <vt:lpstr>Podnebje </vt:lpstr>
      <vt:lpstr>Tla in rastje</vt:lpstr>
      <vt:lpstr>Vode</vt:lpstr>
      <vt:lpstr>Prebivalstvo</vt:lpstr>
      <vt:lpstr>Vera in poselitev</vt:lpstr>
      <vt:lpstr>Zanimivosti  </vt:lpstr>
      <vt:lpstr> Še nekaj slik… (: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Viri,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2019-05-31T08:41:25Z</dcterms:created>
  <dcterms:modified xsi:type="dcterms:W3CDTF">2019-05-31T08:41:26Z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