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88825" cy="6858000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37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orient="horz" pos="388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1247">
          <p15:clr>
            <a:srgbClr val="A4A3A4"/>
          </p15:clr>
        </p15:guide>
        <p15:guide id="11" pos="7007">
          <p15:clr>
            <a:srgbClr val="A4A3A4"/>
          </p15:clr>
        </p15:guide>
        <p15:guide id="12" pos="4415">
          <p15:clr>
            <a:srgbClr val="A4A3A4"/>
          </p15:clr>
        </p15:guide>
        <p15:guide id="13" pos="6863">
          <p15:clr>
            <a:srgbClr val="A4A3A4"/>
          </p15:clr>
        </p15:guide>
        <p15:guide id="14" pos="7295">
          <p15:clr>
            <a:srgbClr val="A4A3A4"/>
          </p15:clr>
        </p15:guide>
        <p15:guide id="15" pos="1535">
          <p15:clr>
            <a:srgbClr val="A4A3A4"/>
          </p15:clr>
        </p15:guide>
        <p15:guide id="16" pos="6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>
      <p:cViewPr varScale="1">
        <p:scale>
          <a:sx n="146" d="100"/>
          <a:sy n="146" d="100"/>
        </p:scale>
        <p:origin x="150" y="492"/>
      </p:cViewPr>
      <p:guideLst>
        <p:guide orient="horz" pos="2160"/>
        <p:guide orient="horz" pos="4030"/>
        <p:guide orient="horz" pos="371"/>
        <p:guide orient="horz" pos="1152"/>
        <p:guide orient="horz" pos="1018"/>
        <p:guide orient="horz" pos="3886"/>
        <p:guide orient="horz"/>
        <p:guide orient="horz" pos="528"/>
        <p:guide pos="3839"/>
        <p:guide pos="1247"/>
        <p:guide pos="7007"/>
        <p:guide pos="4415"/>
        <p:guide pos="6863"/>
        <p:guide pos="7295"/>
        <p:guide pos="1535"/>
        <p:guide pos="6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35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30FE22C3-C5AB-4021-B0C6-A5978289B3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1A4F53B-2ED1-4B2C-BFD3-2EED3F20F9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2CA138-9E60-4C88-9EA4-D2212EF64294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365EC4BB-6725-4790-9D2E-9DCCDD962C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186EAFB6-7008-46F7-80C6-2999A7F5B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6F699E-57E9-4EA9-9A5B-F313BD0358B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7962D4C1-879C-46EB-9F50-B0406F0B26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FA8E629F-9ACA-4E9E-B69D-1547691F3B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72C632-82A6-48BE-91AB-840CB015256E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B89A107C-F13B-4B69-A61A-6A6AE90591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4E991CF0-A06E-4E90-9DE6-89B4E90F2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0AE7198-FEA3-43CD-B83B-F015C1E94F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814C93A-6075-4C35-962A-5F9DB5649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2F4E2-55E8-4D15-B1C7-4A68679E901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0">
          <a:gsLst>
            <a:gs pos="0">
              <a:srgbClr val="06171C"/>
            </a:gs>
            <a:gs pos="10001">
              <a:srgbClr val="06171C"/>
            </a:gs>
            <a:gs pos="64999">
              <a:srgbClr val="134251"/>
            </a:gs>
            <a:gs pos="100000">
              <a:srgbClr val="13425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8" descr="Velik morski val" title="Ocean Wave">
            <a:extLst>
              <a:ext uri="{FF2B5EF4-FFF2-40B4-BE49-F238E27FC236}">
                <a16:creationId xmlns:a16="http://schemas.microsoft.com/office/drawing/2014/main" id="{B176A014-99FE-41EA-9F44-0B111D2A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6551613" cy="6858000"/>
          </a:xfrm>
          <a:prstGeom prst="rect">
            <a:avLst/>
          </a:prstGeom>
        </p:spPr>
      </p:pic>
      <p:sp>
        <p:nvSpPr>
          <p:cNvPr id="5" name="Pravokotnik 7">
            <a:extLst>
              <a:ext uri="{FF2B5EF4-FFF2-40B4-BE49-F238E27FC236}">
                <a16:creationId xmlns:a16="http://schemas.microsoft.com/office/drawing/2014/main" id="{F2BDCEC5-42DA-4FAA-B835-AAF9D4858BB8}"/>
              </a:ext>
            </a:extLst>
          </p:cNvPr>
          <p:cNvSpPr/>
          <p:nvPr/>
        </p:nvSpPr>
        <p:spPr>
          <a:xfrm>
            <a:off x="6094413" y="0"/>
            <a:ext cx="45720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23872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DA7412D-AB9B-442C-92B9-E29CE0B6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4C75-4068-4BF9-A14B-E53944EC36F3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BDBF406-688F-48DF-85A9-F723A434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E314200-5EC6-40A8-9B2F-D0970EDB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23FEF-54CB-4AAC-916C-B6A3818855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25570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C5F4440-8C92-47D8-A768-AB17C0D0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0137-260A-4822-B676-C559D6F2033C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EC0D2D7-32F6-4F06-9F01-7249F154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11E37A5-212D-4C7A-ACDC-872CE65B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E879E-C53B-458B-B226-F93EA1E180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32926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37C8BA6-A15C-487B-8679-543EB3A8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ABAA-4C73-42B4-AFA5-4988E6DE8C96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F834001-2A21-4E48-9355-1FAC8EAC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C401756-2279-4534-8B53-1F7C4859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C2E2-029F-43BB-9B76-EC29E287FB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10365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0">
          <a:gsLst>
            <a:gs pos="0">
              <a:srgbClr val="06171C"/>
            </a:gs>
            <a:gs pos="10001">
              <a:srgbClr val="06171C"/>
            </a:gs>
            <a:gs pos="64999">
              <a:srgbClr val="134251"/>
            </a:gs>
            <a:gs pos="100000">
              <a:srgbClr val="13425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AC9F44F-DFB3-4B38-A996-2A49204C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8548-7528-4F75-9668-724ADE83DFC7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A7D3512-E383-4E04-B372-EACD2D2F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D617F16-E3C8-47A3-8E72-F89785EE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3E9E7-7FE3-45B5-B899-120F23C343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17766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3" y="381000"/>
            <a:ext cx="9144000" cy="12192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29F0CD1-6BE6-48CC-8900-D93182D9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DF0D-4039-475D-959F-1D01F306C3DA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EA0A9F2-DAC1-47ED-8F15-E4C38F40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79E7D98-6D16-456B-B043-D226718C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9BC88-4073-4788-977F-B317159C5D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49815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802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16ECD5D6-0316-468E-8F85-A284E911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D451-6853-402D-9D83-9E32C165E9C8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D53BF961-3A74-4649-81D1-9C75651C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478DDC4B-B61B-45AC-BB15-3BD1704B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4AFAF-BCDA-4350-8B7B-00DC25FF39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051851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581FE1C2-8598-456E-B981-4AA0CE4F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ADF7-A1FD-4674-9317-3B0C53BDD9F8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205579D8-B2CD-4F5C-83D1-19D9D2CE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D9FD6CB5-0947-4E9E-967B-9033122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A33D5-BFF3-47ED-9D5C-3791DF148D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3865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5" descr="Velik morski val (polprosojen)" title="Ocean Wave">
            <a:extLst>
              <a:ext uri="{FF2B5EF4-FFF2-40B4-BE49-F238E27FC236}">
                <a16:creationId xmlns:a16="http://schemas.microsoft.com/office/drawing/2014/main" id="{42DCB990-22FF-4BEF-8025-50E1DBF8F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Ograda datuma 1">
            <a:extLst>
              <a:ext uri="{FF2B5EF4-FFF2-40B4-BE49-F238E27FC236}">
                <a16:creationId xmlns:a16="http://schemas.microsoft.com/office/drawing/2014/main" id="{BAF1EB57-A54D-4919-9738-D0DDD6C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FC30-37CD-4BB3-B22A-C6DC201BA6F3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D9755E4A-A842-4378-881B-2397BCE1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3">
            <a:extLst>
              <a:ext uri="{FF2B5EF4-FFF2-40B4-BE49-F238E27FC236}">
                <a16:creationId xmlns:a16="http://schemas.microsoft.com/office/drawing/2014/main" id="{42B5E481-1457-4EF2-BAFD-BBBD7E84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F9C2D-BE3C-4955-8737-2D17D7AAD2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60813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78FEFE0-2442-457F-AEB8-6768051F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C884-71AB-4004-BBB1-67C37EFFD7F1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21A3214-3AF3-4BCC-ACCE-AEC19688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9B5F0B3-E349-44DE-852D-60C634C9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6A975-2D5D-4D6A-9756-51DD4D42C2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01553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C3D83EA2-23BE-4A2D-8FF0-B534EC7D8027}"/>
              </a:ext>
            </a:extLst>
          </p:cNvPr>
          <p:cNvSpPr/>
          <p:nvPr/>
        </p:nvSpPr>
        <p:spPr>
          <a:xfrm>
            <a:off x="6094413" y="588963"/>
            <a:ext cx="5486400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382F2415-F793-4493-A262-5B757CC0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B059-AF37-417D-96CB-5B283B5A297D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E26691F3-9545-477B-8B3A-BD5704F1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1FCDB2F3-757C-4F8A-894C-69783C00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6236F-9E2D-46DC-A0A8-6153C2F928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99702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6171C"/>
            </a:gs>
            <a:gs pos="10001">
              <a:srgbClr val="06171C"/>
            </a:gs>
            <a:gs pos="64999">
              <a:srgbClr val="134251"/>
            </a:gs>
            <a:gs pos="100000">
              <a:srgbClr val="13425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Velik morski val (polprosojen)" title="Ocean Wave">
            <a:extLst>
              <a:ext uri="{FF2B5EF4-FFF2-40B4-BE49-F238E27FC236}">
                <a16:creationId xmlns:a16="http://schemas.microsoft.com/office/drawing/2014/main" id="{AC6E7131-D76E-4A1C-ABA0-797163B36F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10" name="Slika 9" descr="Velik morski val" title="Ocean Wave">
            <a:extLst>
              <a:ext uri="{FF2B5EF4-FFF2-40B4-BE49-F238E27FC236}">
                <a16:creationId xmlns:a16="http://schemas.microsoft.com/office/drawing/2014/main" id="{D8A4FE04-A9C4-4DE2-8A28-D9E216CF0CD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/>
          <a:stretch/>
        </p:blipFill>
        <p:spPr>
          <a:xfrm>
            <a:off x="0" y="0"/>
            <a:ext cx="1235075" cy="6858000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726F0F31-3E4A-49E3-AA9D-38426CDD94EF}"/>
              </a:ext>
            </a:extLst>
          </p:cNvPr>
          <p:cNvSpPr/>
          <p:nvPr/>
        </p:nvSpPr>
        <p:spPr>
          <a:xfrm>
            <a:off x="1006475" y="0"/>
            <a:ext cx="22860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029" name="Ograda naslova 1">
            <a:extLst>
              <a:ext uri="{FF2B5EF4-FFF2-40B4-BE49-F238E27FC236}">
                <a16:creationId xmlns:a16="http://schemas.microsoft.com/office/drawing/2014/main" id="{789558B8-F690-471E-A17F-90CBB2109C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79613" y="3810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30" name="Ograda besedila 2">
            <a:extLst>
              <a:ext uri="{FF2B5EF4-FFF2-40B4-BE49-F238E27FC236}">
                <a16:creationId xmlns:a16="http://schemas.microsoft.com/office/drawing/2014/main" id="{CCA9BB48-C6FC-495E-A7E2-3AC4865A0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79613" y="18288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B9DDDAB-F482-4F1D-8BCB-E59408D47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8013" y="6400800"/>
            <a:ext cx="1549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423C2-592F-40D6-92D0-D5051920752D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D436031-5D79-4D87-ADD8-0AC44710D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613" y="6400800"/>
            <a:ext cx="595471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48BED7C-7A92-479E-902B-153E45B5D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6813" y="6400800"/>
            <a:ext cx="10668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D33B47F0-22CB-4830-9A5E-A33D2B10B48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72" r:id="rId3"/>
    <p:sldLayoutId id="2147483665" r:id="rId4"/>
    <p:sldLayoutId id="2147483666" r:id="rId5"/>
    <p:sldLayoutId id="2147483667" r:id="rId6"/>
    <p:sldLayoutId id="2147483673" r:id="rId7"/>
    <p:sldLayoutId id="2147483668" r:id="rId8"/>
    <p:sldLayoutId id="2147483674" r:id="rId9"/>
    <p:sldLayoutId id="2147483669" r:id="rId10"/>
    <p:sldLayoutId id="2147483670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3838" indent="-223838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://en.wikipedia.org/wiki/Turkey" TargetMode="External"/><Relationship Id="rId7" Type="http://schemas.openxmlformats.org/officeDocument/2006/relationships/image" Target="../media/image60.png"/><Relationship Id="rId2" Type="http://schemas.openxmlformats.org/officeDocument/2006/relationships/hyperlink" Target="http://sl.wikipedia.org/wiki/Tur%C4%8D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https://www.google.com/search?q=turkey+plants&amp;biw=1280&amp;bih=890&amp;source=lnms&amp;tbm=isch&amp;sa=X&amp;ei=8dhyVaqlEcTOygOE94KYCA&amp;ved=0CAYQ_AUoAQ#tbm=isch&amp;q=turkey+touris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www.youtube.com/watch?v=czjwKKIpXw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7B2E4D5-9D91-4CE3-BAF8-9FEC13FCE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0" cy="37338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600">
                <a:solidFill>
                  <a:schemeClr val="accent4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</a:rPr>
              <a:t>Turčija</a:t>
            </a:r>
            <a:endParaRPr lang="sl-SI" sz="9600" dirty="0">
              <a:solidFill>
                <a:schemeClr val="accent4">
                  <a:lumMod val="60000"/>
                  <a:lumOff val="40000"/>
                </a:schemeClr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5AC3700A-B5D6-4A89-B564-74F66C4B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8813" y="5562600"/>
            <a:ext cx="4572000" cy="8350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83BEC0"/>
                </a:solidFill>
              </a:rPr>
              <a:t>Učenka: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83BEC0"/>
                </a:solidFill>
              </a:rPr>
              <a:t>Učiteljica: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83BEC0"/>
                </a:solidFill>
              </a:rPr>
              <a:t>Razred: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83BEC0"/>
                </a:solidFill>
              </a:rPr>
              <a:t>Datum: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85DDD8-47DD-4CE1-BFAE-A4FDEE44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6150">
            <a:off x="8579824" y="171977"/>
            <a:ext cx="33544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9236D58-9EA2-4ABC-8336-87E57D92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9003">
            <a:off x="5014295" y="820976"/>
            <a:ext cx="3155032" cy="2366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BABB729-D21D-41FA-89C4-EC37B6410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9444">
            <a:off x="260578" y="2696904"/>
            <a:ext cx="4014771" cy="22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EAE5555-C74D-4FEC-B311-D9CB22D0A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974">
            <a:off x="4333875" y="4568825"/>
            <a:ext cx="2619375" cy="1743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D1925-5808-4CDC-9429-D5E5D9FC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</a:rPr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B2BF22-F1B6-4B4B-A802-5D10AF7DA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"/>
              </a:rPr>
              <a:t>http://sl.wikipedia.org/wiki/Tur%C4%8Dija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http://en.wikipedia.org/wiki/Turkey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Google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Dijaski.net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https://www.google.com/search?q=turkey+plants&amp;biw=1280&amp;bih=890&amp;source=lnms&amp;tbm=isch&amp;sa=X&amp;ei=8dhyVaqlEcTOygOE94KYCA&amp;ved=0CAYQ_AUoAQ#tbm=isch&amp;q=turkey+tourism</a:t>
            </a: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5364" name="Slika 3">
            <a:extLst>
              <a:ext uri="{FF2B5EF4-FFF2-40B4-BE49-F238E27FC236}">
                <a16:creationId xmlns:a16="http://schemas.microsoft.com/office/drawing/2014/main" id="{4C3BDEEE-93AE-4D18-8E83-5B0B0A229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2133600"/>
            <a:ext cx="333851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Slika 4">
            <a:extLst>
              <a:ext uri="{FF2B5EF4-FFF2-40B4-BE49-F238E27FC236}">
                <a16:creationId xmlns:a16="http://schemas.microsoft.com/office/drawing/2014/main" id="{65408F58-1326-48DE-87A1-8D75FABF8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115888"/>
            <a:ext cx="25955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5">
            <a:extLst>
              <a:ext uri="{FF2B5EF4-FFF2-40B4-BE49-F238E27FC236}">
                <a16:creationId xmlns:a16="http://schemas.microsoft.com/office/drawing/2014/main" id="{ED12B6DF-5910-408C-AC03-CAFF4266A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88913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Slika 6">
            <a:extLst>
              <a:ext uri="{FF2B5EF4-FFF2-40B4-BE49-F238E27FC236}">
                <a16:creationId xmlns:a16="http://schemas.microsoft.com/office/drawing/2014/main" id="{4AB97718-92AC-400D-A5EF-F2E4A5084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16255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04E7D9-400C-45CF-9529-775F9B94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4763"/>
            <a:ext cx="91440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</a:rPr>
              <a:t>Lega</a:t>
            </a:r>
          </a:p>
        </p:txBody>
      </p:sp>
      <p:sp>
        <p:nvSpPr>
          <p:cNvPr id="7171" name="Označba mesta vsebine 2">
            <a:extLst>
              <a:ext uri="{FF2B5EF4-FFF2-40B4-BE49-F238E27FC236}">
                <a16:creationId xmlns:a16="http://schemas.microsoft.com/office/drawing/2014/main" id="{43638F54-D84D-4E97-9159-08DBABE1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338" y="1196975"/>
            <a:ext cx="9144000" cy="5327650"/>
          </a:xfrm>
        </p:spPr>
        <p:txBody>
          <a:bodyPr/>
          <a:lstStyle/>
          <a:p>
            <a:r>
              <a:rPr lang="sl-SI" altLang="sl-SI" sz="2000">
                <a:latin typeface="Andalus" pitchFamily="18" charset="0"/>
                <a:cs typeface="Andalus" pitchFamily="18" charset="0"/>
              </a:rPr>
              <a:t>Je obmorska država</a:t>
            </a:r>
          </a:p>
          <a:p>
            <a:r>
              <a:rPr lang="sl-SI" altLang="sl-SI" sz="2000">
                <a:latin typeface="Andalus" pitchFamily="18" charset="0"/>
                <a:cs typeface="Andalus" pitchFamily="18" charset="0"/>
              </a:rPr>
              <a:t>V Evropi in Aziji</a:t>
            </a:r>
          </a:p>
          <a:p>
            <a:r>
              <a:rPr lang="sl-SI" altLang="sl-SI" sz="2000">
                <a:latin typeface="Andalus" pitchFamily="18" charset="0"/>
                <a:cs typeface="Andalus" pitchFamily="18" charset="0"/>
              </a:rPr>
              <a:t>Na V meji na Gruzijo, Armenijo, Azerbajdžan, Iran</a:t>
            </a:r>
          </a:p>
          <a:p>
            <a:r>
              <a:rPr lang="sl-SI" altLang="sl-SI" sz="2000">
                <a:latin typeface="Andalus" pitchFamily="18" charset="0"/>
                <a:cs typeface="Andalus" pitchFamily="18" charset="0"/>
              </a:rPr>
              <a:t>Na J na Irak, Sirijo</a:t>
            </a:r>
          </a:p>
          <a:p>
            <a:r>
              <a:rPr lang="sl-SI" altLang="sl-SI" sz="2000">
                <a:latin typeface="Andalus" pitchFamily="18" charset="0"/>
                <a:cs typeface="Andalus" pitchFamily="18" charset="0"/>
              </a:rPr>
              <a:t>Na Z na Egejsko morje, Grčijo, Bolgarijo</a:t>
            </a:r>
          </a:p>
          <a:p>
            <a:r>
              <a:rPr lang="sl-SI" altLang="sl-SI" sz="2000">
                <a:latin typeface="Andalus" pitchFamily="18" charset="0"/>
                <a:cs typeface="Andalus" pitchFamily="18" charset="0"/>
              </a:rPr>
              <a:t>Na S na Črno morje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C32F9A-5E28-41D9-81A8-E74A4D9CA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513" y="3500438"/>
            <a:ext cx="6107112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6EDAAE8-6821-4286-8CD0-AA06F74BD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631" y="548680"/>
            <a:ext cx="3625585" cy="271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E565A06-D6AB-41EB-A5D8-3C59A1125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063" y="4005263"/>
            <a:ext cx="3249612" cy="2436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5FD3121-D3A0-441B-B1AF-BCCD9DF5A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220" y="-17347"/>
            <a:ext cx="2592288" cy="233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A96CBA-5F82-45BE-BF9A-D58D207A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3" y="-171450"/>
            <a:ext cx="91440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4">
                    <a:lumMod val="20000"/>
                    <a:lumOff val="80000"/>
                  </a:schemeClr>
                </a:solidFill>
                <a:latin typeface="Old English Text MT" panose="03040902040508030806" pitchFamily="66" charset="0"/>
              </a:rPr>
              <a:t>Republika Turčija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2AB19B-D79D-4035-A6C7-4AA2D303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981075"/>
            <a:ext cx="9144000" cy="5051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i="1" dirty="0">
                <a:latin typeface="Georgia" panose="02040502050405020303" pitchFamily="18" charset="0"/>
                <a:cs typeface="Andalus" panose="02020603050405020304" pitchFamily="18" charset="-78"/>
              </a:rPr>
              <a:t>Velikost države: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i="1" dirty="0">
                <a:latin typeface="Georgia" panose="02040502050405020303" pitchFamily="18" charset="0"/>
                <a:cs typeface="Andalus" panose="02020603050405020304" pitchFamily="18" charset="-78"/>
              </a:rPr>
              <a:t>Glavno mesto: </a:t>
            </a:r>
            <a:r>
              <a:rPr lang="sl-SI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Ankara</a:t>
            </a:r>
            <a:endParaRPr lang="sl-SI" sz="2000" i="1" u="sng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Andalus" panose="02020603050405020304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000" i="1" dirty="0">
                <a:latin typeface="Georgia" panose="02040502050405020303" pitchFamily="18" charset="0"/>
                <a:cs typeface="Andalus" panose="02020603050405020304" pitchFamily="18" charset="-78"/>
              </a:rPr>
              <a:t>Večja mesta: </a:t>
            </a:r>
            <a:r>
              <a:rPr lang="sl-SI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Istanbul</a:t>
            </a:r>
            <a:endParaRPr lang="sl-SI" sz="2000" i="1" u="sng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Andalus" panose="02020603050405020304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000" i="1" dirty="0">
                <a:latin typeface="Georgia" panose="02040502050405020303" pitchFamily="18" charset="0"/>
                <a:cs typeface="Andalus" panose="02020603050405020304" pitchFamily="18" charset="-78"/>
              </a:rPr>
              <a:t>Denarna valuta: </a:t>
            </a:r>
            <a:r>
              <a:rPr lang="sl-SI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Nova turška lira</a:t>
            </a:r>
            <a:endParaRPr lang="sl-SI" sz="2000" i="1" u="sng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Andalus" panose="02020603050405020304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000" i="1" dirty="0">
                <a:latin typeface="Georgia" panose="02040502050405020303" pitchFamily="18" charset="0"/>
                <a:cs typeface="Andalus" panose="02020603050405020304" pitchFamily="18" charset="-78"/>
              </a:rPr>
              <a:t>Himna: </a:t>
            </a:r>
            <a:r>
              <a:rPr lang="sl-SI" sz="20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Istiklal</a:t>
            </a:r>
            <a:r>
              <a:rPr lang="sl-SI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Marsi </a:t>
            </a:r>
            <a:r>
              <a:rPr lang="sl-SI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(marš neodvisnosti)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i="1" dirty="0">
                <a:latin typeface="Georgia" panose="02040502050405020303" pitchFamily="18" charset="0"/>
                <a:cs typeface="Andalus" panose="02020603050405020304" pitchFamily="18" charset="-78"/>
              </a:rPr>
              <a:t>Predsednik: </a:t>
            </a:r>
            <a:r>
              <a:rPr lang="sl-SI" sz="20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Racep</a:t>
            </a:r>
            <a:r>
              <a:rPr lang="sl-SI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l-SI" sz="20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Tayyip</a:t>
            </a:r>
            <a:r>
              <a:rPr lang="sl-SI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l-SI" sz="20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Erdogan</a:t>
            </a:r>
            <a:endParaRPr lang="sl-SI" sz="2000" u="sng" dirty="0">
              <a:solidFill>
                <a:schemeClr val="accent4">
                  <a:lumMod val="60000"/>
                  <a:lumOff val="4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endParaRPr lang="sl-SI" sz="2000" i="1" dirty="0">
              <a:latin typeface="Georgia" panose="02040502050405020303" pitchFamily="18" charset="0"/>
              <a:cs typeface="Andalus" panose="02020603050405020304" pitchFamily="18" charset="-7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9FE7E81-1A1E-464B-BACA-1B362FEB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981075"/>
            <a:ext cx="172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sl-SI" altLang="sl-SI" sz="20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783,562 km</a:t>
            </a:r>
            <a:r>
              <a:rPr lang="sl-SI" altLang="sl-SI" sz="2000" b="1" u="sng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sl-SI" altLang="sl-SI" sz="20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pic>
        <p:nvPicPr>
          <p:cNvPr id="8197" name="Slika 4">
            <a:extLst>
              <a:ext uri="{FF2B5EF4-FFF2-40B4-BE49-F238E27FC236}">
                <a16:creationId xmlns:a16="http://schemas.microsoft.com/office/drawing/2014/main" id="{A3734974-673D-4898-A8F4-CFA5D6D0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0"/>
            <a:ext cx="37877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Slika 5">
            <a:extLst>
              <a:ext uri="{FF2B5EF4-FFF2-40B4-BE49-F238E27FC236}">
                <a16:creationId xmlns:a16="http://schemas.microsoft.com/office/drawing/2014/main" id="{3674F25B-EF41-4E78-A88C-C48C18C4E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2492375"/>
            <a:ext cx="3354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Slika 6">
            <a:extLst>
              <a:ext uri="{FF2B5EF4-FFF2-40B4-BE49-F238E27FC236}">
                <a16:creationId xmlns:a16="http://schemas.microsoft.com/office/drawing/2014/main" id="{7B2BF5E0-C3B1-48DD-AF99-A3393C1D5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4711700"/>
            <a:ext cx="36544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Slika 7">
            <a:extLst>
              <a:ext uri="{FF2B5EF4-FFF2-40B4-BE49-F238E27FC236}">
                <a16:creationId xmlns:a16="http://schemas.microsoft.com/office/drawing/2014/main" id="{311A3E7D-0EBE-4C97-987E-3CAEBE687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46307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Slika 8">
            <a:extLst>
              <a:ext uri="{FF2B5EF4-FFF2-40B4-BE49-F238E27FC236}">
                <a16:creationId xmlns:a16="http://schemas.microsoft.com/office/drawing/2014/main" id="{0EC6E558-2F5B-4EAC-B83B-7352A2AFD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213100"/>
            <a:ext cx="99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Slika 9">
            <a:extLst>
              <a:ext uri="{FF2B5EF4-FFF2-40B4-BE49-F238E27FC236}">
                <a16:creationId xmlns:a16="http://schemas.microsoft.com/office/drawing/2014/main" id="{CFDCF72D-AD3F-4C8E-9F56-C8C7F9966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268413"/>
            <a:ext cx="21399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Slika 10">
            <a:extLst>
              <a:ext uri="{FF2B5EF4-FFF2-40B4-BE49-F238E27FC236}">
                <a16:creationId xmlns:a16="http://schemas.microsoft.com/office/drawing/2014/main" id="{AB9AA42D-648E-48EF-B3A4-E5DD6B10BD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975100"/>
            <a:ext cx="28432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Pravokotnik 11">
            <a:extLst>
              <a:ext uri="{FF2B5EF4-FFF2-40B4-BE49-F238E27FC236}">
                <a16:creationId xmlns:a16="http://schemas.microsoft.com/office/drawing/2014/main" id="{76D993D3-9FA1-4081-9179-E560302B8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2420938"/>
            <a:ext cx="18462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>
                <a:hlinkClick r:id="rId9"/>
              </a:rPr>
              <a:t>https://www.youtube.com/watch?v=czjwKKIpXwM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21C04-0262-49AE-9864-B962D790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3" y="-100013"/>
            <a:ext cx="9144000" cy="12192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</a:rPr>
              <a:t>Prebivalstvo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756AB2-F4E4-4E2A-B1BE-096F240FA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1196975"/>
            <a:ext cx="91440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77,695,904 prebivalcev (2014)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101prebivalec/km²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Vera Islam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Turščina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Največja poselitev po obalah, ob rekah, po nižinah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accent4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220" name="Slika 3">
            <a:extLst>
              <a:ext uri="{FF2B5EF4-FFF2-40B4-BE49-F238E27FC236}">
                <a16:creationId xmlns:a16="http://schemas.microsoft.com/office/drawing/2014/main" id="{02CA1E57-BE5A-49AE-A107-EF3E561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940175"/>
            <a:ext cx="38623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4">
            <a:extLst>
              <a:ext uri="{FF2B5EF4-FFF2-40B4-BE49-F238E27FC236}">
                <a16:creationId xmlns:a16="http://schemas.microsoft.com/office/drawing/2014/main" id="{05FB9B6E-5282-42D6-B555-79CE1E66C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276475"/>
            <a:ext cx="34385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Slika 5">
            <a:extLst>
              <a:ext uri="{FF2B5EF4-FFF2-40B4-BE49-F238E27FC236}">
                <a16:creationId xmlns:a16="http://schemas.microsoft.com/office/drawing/2014/main" id="{680B97D6-73B0-4CC9-9137-3BDAF64FC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6350"/>
            <a:ext cx="33575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Slika 6">
            <a:extLst>
              <a:ext uri="{FF2B5EF4-FFF2-40B4-BE49-F238E27FC236}">
                <a16:creationId xmlns:a16="http://schemas.microsoft.com/office/drawing/2014/main" id="{D85A2987-C4A2-473E-A888-D8019B36F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5" y="4592638"/>
            <a:ext cx="3024188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Slika 8">
            <a:extLst>
              <a:ext uri="{FF2B5EF4-FFF2-40B4-BE49-F238E27FC236}">
                <a16:creationId xmlns:a16="http://schemas.microsoft.com/office/drawing/2014/main" id="{FB24B48F-B33E-4D05-B544-E76FFFD9C0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15888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Slika 9">
            <a:extLst>
              <a:ext uri="{FF2B5EF4-FFF2-40B4-BE49-F238E27FC236}">
                <a16:creationId xmlns:a16="http://schemas.microsoft.com/office/drawing/2014/main" id="{8802A32F-3888-4297-B779-FE3136CF6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4049713"/>
            <a:ext cx="4156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Slika 7">
            <a:extLst>
              <a:ext uri="{FF2B5EF4-FFF2-40B4-BE49-F238E27FC236}">
                <a16:creationId xmlns:a16="http://schemas.microsoft.com/office/drawing/2014/main" id="{8CB787AA-0D9A-43A8-A105-5C85D1170C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1557338"/>
            <a:ext cx="30241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90D384-C86A-4185-A098-E660F496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0"/>
            <a:ext cx="91440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</a:rPr>
              <a:t>Površje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FE9D50-CF96-4DAE-B0C2-8FB131057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3" y="1196975"/>
            <a:ext cx="9648825" cy="5327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Najvišja točka Ararat 5166m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Za obdelovanje primernih le 29% ozemlja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Anatolsko višavje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Raznolike pokrajine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Različne pokrajine so posledica potresov in vulkanskih izbruhov</a:t>
            </a:r>
          </a:p>
        </p:txBody>
      </p:sp>
      <p:pic>
        <p:nvPicPr>
          <p:cNvPr id="10244" name="Slika 3">
            <a:extLst>
              <a:ext uri="{FF2B5EF4-FFF2-40B4-BE49-F238E27FC236}">
                <a16:creationId xmlns:a16="http://schemas.microsoft.com/office/drawing/2014/main" id="{3EB38277-5A09-4012-B003-CD816BECF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20638"/>
            <a:ext cx="3843338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4">
            <a:extLst>
              <a:ext uri="{FF2B5EF4-FFF2-40B4-BE49-F238E27FC236}">
                <a16:creationId xmlns:a16="http://schemas.microsoft.com/office/drawing/2014/main" id="{89FBC8F3-E4B0-4290-BDD5-379753845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63" y="2565400"/>
            <a:ext cx="2941637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Slika 6">
            <a:extLst>
              <a:ext uri="{FF2B5EF4-FFF2-40B4-BE49-F238E27FC236}">
                <a16:creationId xmlns:a16="http://schemas.microsoft.com/office/drawing/2014/main" id="{43F7E66C-E55D-4D53-9401-971D96F80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076700"/>
            <a:ext cx="3240088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Slika 7">
            <a:extLst>
              <a:ext uri="{FF2B5EF4-FFF2-40B4-BE49-F238E27FC236}">
                <a16:creationId xmlns:a16="http://schemas.microsoft.com/office/drawing/2014/main" id="{63B85644-98CC-41E1-91C1-22EC9B20F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852863"/>
            <a:ext cx="4478338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Slika 8">
            <a:extLst>
              <a:ext uri="{FF2B5EF4-FFF2-40B4-BE49-F238E27FC236}">
                <a16:creationId xmlns:a16="http://schemas.microsoft.com/office/drawing/2014/main" id="{2D0CBF72-ED8A-484D-9ACC-1331E3B85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4941888"/>
            <a:ext cx="30749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29185-F945-42B2-B33B-DC130E2B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88913"/>
            <a:ext cx="91440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</a:rPr>
              <a:t>Podnebje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0CACC4-F38D-4FF2-83F0-9FAF734D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0" y="1773238"/>
            <a:ext cx="91440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 J in V mile in deževne zime, vroča in suha poletja;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 Črnem morju hladnejše in bolj vlažno podnebje;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v notranjosti, na SV in JV mrzle zime, suha in vroča poletja.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1268" name="Picture 2" descr="Image result for turkey country weather">
            <a:extLst>
              <a:ext uri="{FF2B5EF4-FFF2-40B4-BE49-F238E27FC236}">
                <a16:creationId xmlns:a16="http://schemas.microsoft.com/office/drawing/2014/main" id="{0395D672-A352-4EE2-8378-C87ABEA5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15888"/>
            <a:ext cx="39862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3">
            <a:extLst>
              <a:ext uri="{FF2B5EF4-FFF2-40B4-BE49-F238E27FC236}">
                <a16:creationId xmlns:a16="http://schemas.microsoft.com/office/drawing/2014/main" id="{6EAB93A3-F92A-402D-9640-3DFA5AF71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2349500"/>
            <a:ext cx="37179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Slika 4">
            <a:extLst>
              <a:ext uri="{FF2B5EF4-FFF2-40B4-BE49-F238E27FC236}">
                <a16:creationId xmlns:a16="http://schemas.microsoft.com/office/drawing/2014/main" id="{867AE32E-354D-420B-A154-FBA40724A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4365625"/>
            <a:ext cx="37147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Slika 5">
            <a:extLst>
              <a:ext uri="{FF2B5EF4-FFF2-40B4-BE49-F238E27FC236}">
                <a16:creationId xmlns:a16="http://schemas.microsoft.com/office/drawing/2014/main" id="{647D412C-0641-4F5F-A0E6-5FFE32A31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0"/>
            <a:ext cx="25479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Slika 6">
            <a:extLst>
              <a:ext uri="{FF2B5EF4-FFF2-40B4-BE49-F238E27FC236}">
                <a16:creationId xmlns:a16="http://schemas.microsoft.com/office/drawing/2014/main" id="{7E51B245-872F-41B5-8025-BC8CC0FB0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573463"/>
            <a:ext cx="3600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Slika 7">
            <a:extLst>
              <a:ext uri="{FF2B5EF4-FFF2-40B4-BE49-F238E27FC236}">
                <a16:creationId xmlns:a16="http://schemas.microsoft.com/office/drawing/2014/main" id="{69FC9523-099D-41BB-BC90-FE3BCBCA2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429000"/>
            <a:ext cx="47815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4AEEC-0D42-450D-A5D9-054DA149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438" y="4763"/>
            <a:ext cx="91440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</a:rPr>
              <a:t>Rastje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A92D128-65F4-41F8-863E-97F9A7DC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3" y="1268413"/>
            <a:ext cx="9144000" cy="5329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Mediteransko rastje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Najpogosteje pridelujejo čaj, kavo, kakav, bombaž, oreške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(orehi, lešniki,…)</a:t>
            </a:r>
          </a:p>
        </p:txBody>
      </p:sp>
      <p:pic>
        <p:nvPicPr>
          <p:cNvPr id="12292" name="Slika 3">
            <a:extLst>
              <a:ext uri="{FF2B5EF4-FFF2-40B4-BE49-F238E27FC236}">
                <a16:creationId xmlns:a16="http://schemas.microsoft.com/office/drawing/2014/main" id="{2AA63A5E-B6D5-4A4C-85AB-6C3BA112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15888"/>
            <a:ext cx="3252788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4">
            <a:extLst>
              <a:ext uri="{FF2B5EF4-FFF2-40B4-BE49-F238E27FC236}">
                <a16:creationId xmlns:a16="http://schemas.microsoft.com/office/drawing/2014/main" id="{245E102A-A7C0-4559-BA42-EC1C74292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2420938"/>
            <a:ext cx="4019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Slika 5">
            <a:extLst>
              <a:ext uri="{FF2B5EF4-FFF2-40B4-BE49-F238E27FC236}">
                <a16:creationId xmlns:a16="http://schemas.microsoft.com/office/drawing/2014/main" id="{3B1D6E99-0BEF-4FF8-B5A9-02DEF8229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2349500"/>
            <a:ext cx="3592512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Slika 6">
            <a:extLst>
              <a:ext uri="{FF2B5EF4-FFF2-40B4-BE49-F238E27FC236}">
                <a16:creationId xmlns:a16="http://schemas.microsoft.com/office/drawing/2014/main" id="{3CA7D15A-A77F-4F08-B51E-4F1D0D3ED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08275"/>
            <a:ext cx="38227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Slika 7">
            <a:extLst>
              <a:ext uri="{FF2B5EF4-FFF2-40B4-BE49-F238E27FC236}">
                <a16:creationId xmlns:a16="http://schemas.microsoft.com/office/drawing/2014/main" id="{D24E0EEF-0567-498C-B685-B3FDE624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4797425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Slika 8">
            <a:extLst>
              <a:ext uri="{FF2B5EF4-FFF2-40B4-BE49-F238E27FC236}">
                <a16:creationId xmlns:a16="http://schemas.microsoft.com/office/drawing/2014/main" id="{1541271E-FC81-463D-8A84-75E69AAFB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8688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A8298-4F62-4BBC-8439-D71E8C35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3" y="-242888"/>
            <a:ext cx="9144000" cy="12192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</a:rPr>
              <a:t>Gospodarstvo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AB8526-4B6E-4C75-8640-86EEE29E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52513"/>
            <a:ext cx="9144000" cy="51133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Industrijski razvoj je neenakomeren.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 del je bolj razvit od 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Najbolj se razvija turizem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Največje turistične atrakcije so predvsem plaže in naravne znamenitosti.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3316" name="Slika 3">
            <a:extLst>
              <a:ext uri="{FF2B5EF4-FFF2-40B4-BE49-F238E27FC236}">
                <a16:creationId xmlns:a16="http://schemas.microsoft.com/office/drawing/2014/main" id="{76BB76EC-FC30-4F0E-8845-6C4035AEB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0"/>
            <a:ext cx="50339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4">
            <a:extLst>
              <a:ext uri="{FF2B5EF4-FFF2-40B4-BE49-F238E27FC236}">
                <a16:creationId xmlns:a16="http://schemas.microsoft.com/office/drawing/2014/main" id="{F894C622-6B3E-4BBE-ACE4-C614E5AA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2349500"/>
            <a:ext cx="30146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Slika 5">
            <a:extLst>
              <a:ext uri="{FF2B5EF4-FFF2-40B4-BE49-F238E27FC236}">
                <a16:creationId xmlns:a16="http://schemas.microsoft.com/office/drawing/2014/main" id="{5BDC5E2B-3E72-47BA-9936-697B1F375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08500"/>
            <a:ext cx="34782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Slika 6">
            <a:extLst>
              <a:ext uri="{FF2B5EF4-FFF2-40B4-BE49-F238E27FC236}">
                <a16:creationId xmlns:a16="http://schemas.microsoft.com/office/drawing/2014/main" id="{D19F28E2-F270-47EE-8AAA-5D46EC896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2565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Slika 7">
            <a:extLst>
              <a:ext uri="{FF2B5EF4-FFF2-40B4-BE49-F238E27FC236}">
                <a16:creationId xmlns:a16="http://schemas.microsoft.com/office/drawing/2014/main" id="{44328C4E-5110-4A95-879F-9751DACF8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0463"/>
            <a:ext cx="4294188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Slika 8">
            <a:extLst>
              <a:ext uri="{FF2B5EF4-FFF2-40B4-BE49-F238E27FC236}">
                <a16:creationId xmlns:a16="http://schemas.microsoft.com/office/drawing/2014/main" id="{80DE666F-3A2E-4380-BB9A-F0616013F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4265613"/>
            <a:ext cx="31337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Slika 9">
            <a:extLst>
              <a:ext uri="{FF2B5EF4-FFF2-40B4-BE49-F238E27FC236}">
                <a16:creationId xmlns:a16="http://schemas.microsoft.com/office/drawing/2014/main" id="{E63931E5-916B-4DA6-BDF7-CEA69ED8E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3575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36A72F-FA5B-43E2-A164-7512856C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115888"/>
            <a:ext cx="91440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</a:rPr>
              <a:t>Zanimivosti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FEF867-048A-40DC-A826-64494ED0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38" y="1844675"/>
            <a:ext cx="91440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Kleopatrini bazeni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/>
          </a:p>
          <a:p>
            <a:pPr fontAlgn="auto">
              <a:spcAft>
                <a:spcPts val="0"/>
              </a:spcAft>
              <a:defRPr/>
            </a:pPr>
            <a:r>
              <a:rPr lang="sl-SI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Pamukkale</a:t>
            </a:r>
            <a:r>
              <a:rPr lang="sl-SI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(bombažen grad): </a:t>
            </a:r>
            <a:r>
              <a:rPr lang="sl-SI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 bazeni termalne vode, sestavlja jih 17 vrelcev tople vode, imajo zdravilne učinke na telo.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accent4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accent4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endParaRPr lang="sl-SI" sz="2000" dirty="0">
              <a:solidFill>
                <a:schemeClr val="accent4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Andalus" panose="02020603050405020304" pitchFamily="18" charset="-78"/>
              </a:rPr>
              <a:t>Vrata v pekel: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sp>
        <p:nvSpPr>
          <p:cNvPr id="14340" name="AutoShape 2" descr="Image result for pamukkale turkey cleopatra's pool">
            <a:extLst>
              <a:ext uri="{FF2B5EF4-FFF2-40B4-BE49-F238E27FC236}">
                <a16:creationId xmlns:a16="http://schemas.microsoft.com/office/drawing/2014/main" id="{FA91AFDC-E0E0-4048-999A-3F248B62F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8513" y="1484313"/>
            <a:ext cx="2897187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4341" name="Slika 4">
            <a:extLst>
              <a:ext uri="{FF2B5EF4-FFF2-40B4-BE49-F238E27FC236}">
                <a16:creationId xmlns:a16="http://schemas.microsoft.com/office/drawing/2014/main" id="{2AC93F9E-EB86-4C13-848A-27FAB2F16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15888"/>
            <a:ext cx="40878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Slika 5">
            <a:extLst>
              <a:ext uri="{FF2B5EF4-FFF2-40B4-BE49-F238E27FC236}">
                <a16:creationId xmlns:a16="http://schemas.microsoft.com/office/drawing/2014/main" id="{381025AF-62FE-464F-937A-27FA8A741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2603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Slika 6">
            <a:extLst>
              <a:ext uri="{FF2B5EF4-FFF2-40B4-BE49-F238E27FC236}">
                <a16:creationId xmlns:a16="http://schemas.microsoft.com/office/drawing/2014/main" id="{3C2EBF0C-DE79-4291-B7DE-F259F45BE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157788"/>
            <a:ext cx="303688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Slika 7">
            <a:extLst>
              <a:ext uri="{FF2B5EF4-FFF2-40B4-BE49-F238E27FC236}">
                <a16:creationId xmlns:a16="http://schemas.microsoft.com/office/drawing/2014/main" id="{771F19BD-02A7-45CE-ACAE-D6DA3B3B7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084763"/>
            <a:ext cx="30210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Slika 8">
            <a:extLst>
              <a:ext uri="{FF2B5EF4-FFF2-40B4-BE49-F238E27FC236}">
                <a16:creationId xmlns:a16="http://schemas.microsoft.com/office/drawing/2014/main" id="{0DFB08A4-40FD-4F09-8C89-113B6BFB1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42900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Slika 9">
            <a:extLst>
              <a:ext uri="{FF2B5EF4-FFF2-40B4-BE49-F238E27FC236}">
                <a16:creationId xmlns:a16="http://schemas.microsoft.com/office/drawing/2014/main" id="{2E2D96B9-1591-424B-8F4D-84FECA88F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2276475"/>
            <a:ext cx="20574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Slika 10">
            <a:extLst>
              <a:ext uri="{FF2B5EF4-FFF2-40B4-BE49-F238E27FC236}">
                <a16:creationId xmlns:a16="http://schemas.microsoft.com/office/drawing/2014/main" id="{3507B8D5-CE1F-4FFA-B7F0-B0668E8C91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141663"/>
            <a:ext cx="29781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Slika 11">
            <a:extLst>
              <a:ext uri="{FF2B5EF4-FFF2-40B4-BE49-F238E27FC236}">
                <a16:creationId xmlns:a16="http://schemas.microsoft.com/office/drawing/2014/main" id="{9EF32994-9088-4CAF-91EE-CBB8FE6622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429000"/>
            <a:ext cx="2879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Waves_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D940B-4F8D-4CC4-9A97-C00F7BCD0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predstavitve z morskimi valovi (širokozaslonska)</Template>
  <TotalTime>0</TotalTime>
  <Words>340</Words>
  <Application>Microsoft Office PowerPoint</Application>
  <PresentationFormat>Custom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Andalus</vt:lpstr>
      <vt:lpstr>Arial</vt:lpstr>
      <vt:lpstr>Century Gothic</vt:lpstr>
      <vt:lpstr>Georgia</vt:lpstr>
      <vt:lpstr>Old English Text MT</vt:lpstr>
      <vt:lpstr>OceanWaves_16x9</vt:lpstr>
      <vt:lpstr>Turčija</vt:lpstr>
      <vt:lpstr>Lega</vt:lpstr>
      <vt:lpstr>Republika Turčija</vt:lpstr>
      <vt:lpstr>Prebivalstvo</vt:lpstr>
      <vt:lpstr>Površje</vt:lpstr>
      <vt:lpstr>Podnebje</vt:lpstr>
      <vt:lpstr>Rastje</vt:lpstr>
      <vt:lpstr>Gospodarstvo</vt:lpstr>
      <vt:lpstr>Zanimivosti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2019-05-31T08:41:26Z</dcterms:created>
  <dcterms:modified xsi:type="dcterms:W3CDTF">2019-05-31T08:41:26Z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