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45" autoAdjust="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C4CA9C6-2836-469B-8DD4-8C20EBD0FDEA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E6293A6B-6399-4966-9B78-E02DED243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F7046C1-16F6-48A3-915A-EE3D86D1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D6C5FD10-5305-4D67-AE17-E8C48A15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AE9CE89-CC96-43CB-A6EC-0C681B23F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5E5F2D5-5602-4268-AC9B-163562D47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39AA521-2D45-42BE-AB22-0E972E365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9972-B54C-4D8B-B5D8-87BB123F23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199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471B54A-9F8A-4A3C-8B50-83F762BD9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6F5A0BE-8E6B-4A9F-9819-9D03D1D64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358E98A-99A9-4A90-934B-CE3C0AB13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BAB54-EB53-483C-BB8D-529CED2250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646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122550-0CD4-44F4-AB37-5FDE9E54F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9476A5D-C988-470F-BE0B-5003B010B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097C17C-C8AB-4F22-8949-DA08D0A81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0706-1A1D-408C-9A1C-D5929FBE25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814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8825F78-2F0F-4A91-99C0-C98494343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3B5FF0-F5C1-4452-BA67-982C6CB59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047FC3C-2BB6-40E1-9679-EBC435DC4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EAA96-3897-4F2E-8E7C-77CA51ED67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9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4359C2-2FFC-4246-AEEE-28561169D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9B4420E-2E89-4815-B188-CC7476EF6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4F004E-ACB8-4431-8A44-7B96231D0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44087-EB8D-4A2A-B408-BB767C0019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076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012729-2F8A-4A6E-B6CF-2E189381A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8371762-90F1-4909-AA0B-8561D869D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8AA699B-732F-4FC1-9641-EC9078F18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3720E-DC7F-4F2F-BD3B-D5197A46D1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84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056B2C-4B8C-424F-95A5-776E5A7D2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D85B2EA-7423-433E-9ABF-46DB437E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B85EFCE-A619-4F2D-B5A1-7AB077FB9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AC231-B34E-4D7D-ABCA-BC8C35548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015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70D7EF4-FA5A-4D5A-8A7D-E35FD2B30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A2D56E7-863D-4543-A3FF-8B7EAC59A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ACB34E5-A1D9-4B4B-BB45-849A83C22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4B4B5-BA21-4D3E-B544-B17DD9D59C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200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20197C0-AFEF-4550-80A7-AEE5A7FF5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CB07A12-0F6F-49CF-BAB0-23F692C98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6551E80-D26E-4AA4-B176-70EFDFF95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ED64D-CB0B-4734-BBB2-71FFA34F6E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158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675E826-FAFA-46B4-85A1-39EEF1F3C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71CD01-9953-479D-B34B-E0A3DCE52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234B5F-7A47-44E0-B6D0-09D13037D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E1D2F-A9C9-4655-AF01-030BA89DB4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34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D31088-C88C-4D70-934D-2B53EB2D0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7BCC1A-DCDA-423C-92D5-600F72F17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8A13A59-5646-4821-BC7B-5ADE67642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E6719-D37E-4E37-AA30-962ACCC39B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454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39DD3AB-075C-4032-ABD2-199D607CDACD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1203" name="AutoShape 3">
              <a:extLst>
                <a:ext uri="{FF2B5EF4-FFF2-40B4-BE49-F238E27FC236}">
                  <a16:creationId xmlns:a16="http://schemas.microsoft.com/office/drawing/2014/main" id="{7049CCDA-C480-4942-908F-AACEFB11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0F8E9D1A-7798-4865-A215-51D2289FE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51205" name="Line 5">
              <a:extLst>
                <a:ext uri="{FF2B5EF4-FFF2-40B4-BE49-F238E27FC236}">
                  <a16:creationId xmlns:a16="http://schemas.microsoft.com/office/drawing/2014/main" id="{6CB4F32D-B995-43CD-98A0-062B38FAA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F28E8BD4-6E74-4CDD-A20D-E38C7CF37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D3D8AA2-1A2C-4C2F-97A8-CDB636119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7C5A75A0-BEF5-4127-84A3-3DBD06E25F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579FB6A2-A6FC-4068-923D-EF7BC57A84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596512EA-4C87-49A7-A7BC-F574B75507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6B98D-CF19-45DC-83C6-8E488F32DD9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n8lIPwdnKk" TargetMode="Externa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548648-7A13-43CD-ACC0-C5DC720FA7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6000" b="1">
                <a:latin typeface="Tahoma" panose="020B0604030504040204" pitchFamily="34" charset="0"/>
              </a:rPr>
              <a:t>TURIZEM</a:t>
            </a:r>
            <a:r>
              <a:rPr lang="sl-SI" altLang="sl-SI" b="1">
                <a:latin typeface="Tahoma" panose="020B0604030504040204" pitchFamily="34" charset="0"/>
              </a:rPr>
              <a:t> V </a:t>
            </a:r>
            <a:r>
              <a:rPr lang="sl-SI" altLang="sl-SI" sz="6000" b="1">
                <a:latin typeface="Tahoma" panose="020B0604030504040204" pitchFamily="34" charset="0"/>
              </a:rPr>
              <a:t>ALPAH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328008-3A9C-4BC5-87ED-43B221A2B1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95963" y="5516563"/>
            <a:ext cx="3200400" cy="1223962"/>
          </a:xfrm>
        </p:spPr>
        <p:txBody>
          <a:bodyPr/>
          <a:lstStyle/>
          <a:p>
            <a:pPr algn="ctr" eaLnBrk="1" hangingPunct="1"/>
            <a:endParaRPr lang="sl-SI" altLang="sl-SI">
              <a:latin typeface="Tahoma" panose="020B0604030504040204" pitchFamily="34" charset="0"/>
            </a:endParaRPr>
          </a:p>
        </p:txBody>
      </p:sp>
      <p:pic>
        <p:nvPicPr>
          <p:cNvPr id="3076" name="Picture 4" descr="http://erca-grenoble.net/Pictures/Stig/alpe%20d%27huez%203.jpg">
            <a:extLst>
              <a:ext uri="{FF2B5EF4-FFF2-40B4-BE49-F238E27FC236}">
                <a16:creationId xmlns:a16="http://schemas.microsoft.com/office/drawing/2014/main" id="{85364646-C1E6-4FB7-995F-5A895ACF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72739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57C15946-F53F-43CE-B6AC-335983049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836613"/>
            <a:ext cx="7313612" cy="5105400"/>
          </a:xfrm>
        </p:spPr>
        <p:txBody>
          <a:bodyPr/>
          <a:lstStyle/>
          <a:p>
            <a:pPr eaLnBrk="1" hangingPunct="1"/>
            <a:r>
              <a:rPr lang="sl-SI" altLang="sl-SI"/>
              <a:t>tudi poleti Alpe ne samevajo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Predvsem pohodništvo, alpinizem, objezerski turizem, rafting, ogledovanje znamenitosti  in še več različnih aktivnosti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Zelo znani sta zdravilišči Vevey in Montreux</a:t>
            </a:r>
          </a:p>
        </p:txBody>
      </p:sp>
      <p:pic>
        <p:nvPicPr>
          <p:cNvPr id="73732" name="Picture 6" descr="http://www.sloveniaholidays.com/img/prenos/53196635/53196635g_clientHome.jpg">
            <a:extLst>
              <a:ext uri="{FF2B5EF4-FFF2-40B4-BE49-F238E27FC236}">
                <a16:creationId xmlns:a16="http://schemas.microsoft.com/office/drawing/2014/main" id="{A0BD26EC-9777-445D-B46A-1B2FC107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068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http://www.slovenian-alps.com/si/imagelib/magnify/default/_kaj-poceti/_aktivnosti/pohodnistvo/ok_Pohodnistvo.png">
            <a:extLst>
              <a:ext uri="{FF2B5EF4-FFF2-40B4-BE49-F238E27FC236}">
                <a16:creationId xmlns:a16="http://schemas.microsoft.com/office/drawing/2014/main" id="{74B2FA19-BE1F-44D7-B13E-7599A9C7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88778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8AC35C20">
            <a:extLst>
              <a:ext uri="{FF2B5EF4-FFF2-40B4-BE49-F238E27FC236}">
                <a16:creationId xmlns:a16="http://schemas.microsoft.com/office/drawing/2014/main" id="{45D3D9C7-8AEE-458D-BAC1-5A6C946D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48050"/>
            <a:ext cx="34099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12F3718-182D-4091-A32B-8558A97F8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Alpinizem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8C684E9-61DA-4E49-8E9C-B8F685994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Ime po Alpah</a:t>
            </a:r>
          </a:p>
          <a:p>
            <a:pPr eaLnBrk="1" hangingPunct="1"/>
            <a:r>
              <a:rPr lang="sl-SI" altLang="sl-SI" sz="2500" b="1"/>
              <a:t>Letni alpinizem: </a:t>
            </a:r>
            <a:r>
              <a:rPr lang="sl-SI" altLang="sl-SI" sz="2500"/>
              <a:t>plezanje več raztežajnih skalnih smeri; ločimo tudi glede na način plezanja: prosto plezanje in tehnično plezanje </a:t>
            </a:r>
          </a:p>
          <a:p>
            <a:pPr eaLnBrk="1" hangingPunct="1"/>
            <a:r>
              <a:rPr lang="sl-SI" altLang="sl-SI" sz="2500" b="1">
                <a:solidFill>
                  <a:srgbClr val="0D0D0D"/>
                </a:solidFill>
              </a:rPr>
              <a:t>Zimski alpinizem:</a:t>
            </a:r>
            <a:r>
              <a:rPr lang="sl-SI" altLang="sl-SI" sz="2500"/>
              <a:t> lahko razdelimo na: plezanje snežno-ledenih in kombiniranih smeri, ledeno plezanje, alpinistično smučanje, deskanje in turno smučanje</a:t>
            </a:r>
          </a:p>
          <a:p>
            <a:pPr eaLnBrk="1" hangingPunct="1"/>
            <a:endParaRPr lang="sl-SI" altLang="sl-SI" sz="2500"/>
          </a:p>
        </p:txBody>
      </p:sp>
      <p:pic>
        <p:nvPicPr>
          <p:cNvPr id="74756" name="Picture 2" descr="http://i.ytimg.com/vi/fi5uSzjqnHw/0.jpg">
            <a:extLst>
              <a:ext uri="{FF2B5EF4-FFF2-40B4-BE49-F238E27FC236}">
                <a16:creationId xmlns:a16="http://schemas.microsoft.com/office/drawing/2014/main" id="{CEB2F00C-CBB2-4390-BB6F-134D95CF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202375-4387-428E-B168-EA1E67CE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23913"/>
          </a:xfrm>
        </p:spPr>
        <p:txBody>
          <a:bodyPr/>
          <a:lstStyle/>
          <a:p>
            <a:pPr algn="ctr" eaLnBrk="1" hangingPunct="1"/>
            <a:r>
              <a:rPr lang="sl-SI" altLang="sl-SI"/>
              <a:t>Via Alpina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7DA395D-0A81-4B33-BC0C-64AF576A0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mednarodna mreža 5 pohodniških poti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skozi 8 alpskih držav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dolžina poti znaša več kot 5000 km</a:t>
            </a:r>
          </a:p>
          <a:p>
            <a:pPr eaLnBrk="1" hangingPunct="1"/>
            <a:endParaRPr lang="sl-SI" altLang="sl-SI"/>
          </a:p>
        </p:txBody>
      </p:sp>
      <p:pic>
        <p:nvPicPr>
          <p:cNvPr id="76804" name="Picture 2" descr="http://www.expemag.com/images/actu/ViaAlpinaCarte.jpg">
            <a:extLst>
              <a:ext uri="{FF2B5EF4-FFF2-40B4-BE49-F238E27FC236}">
                <a16:creationId xmlns:a16="http://schemas.microsoft.com/office/drawing/2014/main" id="{1D844153-A23B-4833-AAA2-9E27E116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993062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eature-water2LG">
            <a:extLst>
              <a:ext uri="{FF2B5EF4-FFF2-40B4-BE49-F238E27FC236}">
                <a16:creationId xmlns:a16="http://schemas.microsoft.com/office/drawing/2014/main" id="{B72C6144-4E9D-48D9-96D4-28011FD0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9713"/>
            <a:ext cx="18716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CCDAEAE2-98AC-4FAA-899C-8E4292ABD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Vplivi turizma na okolje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90912BD-E0C8-4924-ADB3-9B1A52295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Kakovost turizma se ne odraža samo v vrhunskih storitvah, temveč tudi po odgovornem ravnanju z okoljem</a:t>
            </a:r>
          </a:p>
          <a:p>
            <a:pPr eaLnBrk="1" hangingPunct="1"/>
            <a:r>
              <a:rPr lang="sl-SI" altLang="sl-SI" sz="2500"/>
              <a:t>turisti poleg porabe prostora povzročajo veliko porabo vode, prinašajo odpadke, večajo promet…</a:t>
            </a:r>
          </a:p>
          <a:p>
            <a:pPr eaLnBrk="1" hangingPunct="1"/>
            <a:endParaRPr lang="sl-SI" altLang="sl-SI" sz="2500"/>
          </a:p>
          <a:p>
            <a:pPr algn="ctr" eaLnBrk="1" hangingPunct="1"/>
            <a:r>
              <a:rPr lang="sl-SI" altLang="sl-SI" sz="2500" b="1"/>
              <a:t>Kako bomo varovali Alpe in hkrati živeli z njimi??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500" b="1"/>
          </a:p>
          <a:p>
            <a:pPr eaLnBrk="1" hangingPunct="1"/>
            <a:endParaRPr lang="sl-SI" altLang="sl-SI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74F3A7F-7404-4E04-8377-A10948A5B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hlinkClick r:id="rId2" action="ppaction://hlinksldjump"/>
              </a:rPr>
              <a:t>Pozitivne lastnosti turizma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>
                <a:hlinkClick r:id="rId3" action="ppaction://hlinksldjump"/>
              </a:rPr>
              <a:t>Negativne lastnosti turizma</a:t>
            </a:r>
            <a:endParaRPr lang="sl-SI" altLang="sl-SI"/>
          </a:p>
        </p:txBody>
      </p:sp>
      <p:pic>
        <p:nvPicPr>
          <p:cNvPr id="16387" name="Picture 5" descr="skrbimo">
            <a:extLst>
              <a:ext uri="{FF2B5EF4-FFF2-40B4-BE49-F238E27FC236}">
                <a16:creationId xmlns:a16="http://schemas.microsoft.com/office/drawing/2014/main" id="{FFD2ADFE-C55A-4023-A974-577024C6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4476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1C945DA5-7F7B-468F-991B-34DED66CE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476250"/>
            <a:ext cx="7313613" cy="5537200"/>
          </a:xfrm>
        </p:spPr>
        <p:txBody>
          <a:bodyPr/>
          <a:lstStyle/>
          <a:p>
            <a:pPr eaLnBrk="1" hangingPunct="1"/>
            <a:r>
              <a:rPr lang="sl-SI" altLang="sl-SI"/>
              <a:t>razvoj gospodarstva za razvoj turizma</a:t>
            </a:r>
          </a:p>
          <a:p>
            <a:pPr eaLnBrk="1" hangingPunct="1"/>
            <a:r>
              <a:rPr lang="sl-SI" altLang="sl-SI"/>
              <a:t>nova delovna mesta</a:t>
            </a:r>
          </a:p>
          <a:p>
            <a:pPr eaLnBrk="1" hangingPunct="1"/>
            <a:r>
              <a:rPr lang="sl-SI" altLang="sl-SI"/>
              <a:t>naselitev visokogorja</a:t>
            </a:r>
          </a:p>
          <a:p>
            <a:pPr eaLnBrk="1" hangingPunct="1"/>
            <a:r>
              <a:rPr lang="sl-SI" altLang="sl-SI"/>
              <a:t>prihod sredstev</a:t>
            </a:r>
          </a:p>
        </p:txBody>
      </p:sp>
      <p:pic>
        <p:nvPicPr>
          <p:cNvPr id="81925" name="Picture 5" descr="bivalno_okolje">
            <a:extLst>
              <a:ext uri="{FF2B5EF4-FFF2-40B4-BE49-F238E27FC236}">
                <a16:creationId xmlns:a16="http://schemas.microsoft.com/office/drawing/2014/main" id="{8BD54A35-35F2-434D-AB31-C8166BE3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200"/>
            <a:ext cx="52578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CABD86-E82A-4579-B183-DF37D58C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2825"/>
            <a:ext cx="288925" cy="2889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varovanje-okolja">
            <a:extLst>
              <a:ext uri="{FF2B5EF4-FFF2-40B4-BE49-F238E27FC236}">
                <a16:creationId xmlns:a16="http://schemas.microsoft.com/office/drawing/2014/main" id="{82C6E87F-3236-4142-9F6C-8D0D57A6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933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530A3E62-F98C-44AF-B954-75BB369A2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765175"/>
            <a:ext cx="7313612" cy="5392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500"/>
              <a:t>gost promet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500"/>
              <a:t>onesnaževanje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500"/>
              <a:t>opuščanje kulture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500"/>
              <a:t>prehajanje posesti v roke tujcev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500"/>
              <a:t>Z ekološkega vidika: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500"/>
              <a:t> - glede na vodne vire, biološko raznovrstnost in kakovost zraka so Alpe ena najbolj občutljivih evropskih regij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500"/>
              <a:t> - hkrati predstavljajo eno najpomembnejših regij za počitnice milijonov ljudi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500"/>
              <a:t>- zaradi turizma sta ekosistem in okolje ogrožena.</a:t>
            </a:r>
          </a:p>
          <a:p>
            <a:pPr eaLnBrk="1" hangingPunct="1">
              <a:lnSpc>
                <a:spcPct val="90000"/>
              </a:lnSpc>
            </a:pPr>
            <a:endParaRPr lang="sl-SI" altLang="sl-SI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54A59A9-C335-46C0-8E9D-483A98AD9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/>
              <a:t>Hvala za pozornost!</a:t>
            </a:r>
          </a:p>
        </p:txBody>
      </p:sp>
      <p:pic>
        <p:nvPicPr>
          <p:cNvPr id="19459" name="Picture 7" descr="MC900434393[1]">
            <a:extLst>
              <a:ext uri="{FF2B5EF4-FFF2-40B4-BE49-F238E27FC236}">
                <a16:creationId xmlns:a16="http://schemas.microsoft.com/office/drawing/2014/main" id="{C64DDECC-7C80-47B9-A9DE-B21CC347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014663"/>
            <a:ext cx="43719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4675D6A-FEB5-46BD-A795-C429F2AFF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79450"/>
          </a:xfrm>
        </p:spPr>
        <p:txBody>
          <a:bodyPr/>
          <a:lstStyle/>
          <a:p>
            <a:pPr algn="ctr" eaLnBrk="1" hangingPunct="1"/>
            <a:r>
              <a:rPr lang="sl-SI" altLang="sl-SI"/>
              <a:t>Uvod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1C3B112-0CA4-4C24-8DE5-6418116A7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Alpe so izjemno okolje, saj pomenijo veliko število svetovno znanih naravnih biserov</a:t>
            </a:r>
          </a:p>
          <a:p>
            <a:pPr eaLnBrk="1" hangingPunct="1"/>
            <a:r>
              <a:rPr lang="sl-SI" altLang="sl-SI"/>
              <a:t>letno Alpe obišče 95 milijonov turistov, katerih počitnice so daljše od enega dne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62469" name="Picture 5" descr="IMG_0763">
            <a:extLst>
              <a:ext uri="{FF2B5EF4-FFF2-40B4-BE49-F238E27FC236}">
                <a16:creationId xmlns:a16="http://schemas.microsoft.com/office/drawing/2014/main" id="{8454D66F-FA0B-44FC-A3E0-748CFC11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724058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25A798-F28C-49F8-B703-86B901B9A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79450"/>
          </a:xfrm>
        </p:spPr>
        <p:txBody>
          <a:bodyPr/>
          <a:lstStyle/>
          <a:p>
            <a:pPr algn="ctr" eaLnBrk="1" hangingPunct="1"/>
            <a:r>
              <a:rPr lang="sl-SI" altLang="sl-SI"/>
              <a:t>Začetki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796A67E-93A8-4944-95C7-C52657177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1816, ko se je odprl prvi hotel v osrčju Alp (Rigi Kulm Hotel)</a:t>
            </a:r>
          </a:p>
          <a:p>
            <a:pPr eaLnBrk="1" hangingPunct="1"/>
            <a:r>
              <a:rPr lang="sl-SI" altLang="sl-SI"/>
              <a:t>Porast turizma je doživel višek v drugi polovici 20. stoletja</a:t>
            </a:r>
          </a:p>
          <a:p>
            <a:pPr eaLnBrk="1" hangingPunct="1"/>
            <a:r>
              <a:rPr lang="sl-SI" altLang="sl-SI"/>
              <a:t>za razvoj smučanja je bistven začetek uporabe vlečnic po letu 1960</a:t>
            </a:r>
          </a:p>
          <a:p>
            <a:pPr eaLnBrk="1" hangingPunct="1"/>
            <a:endParaRPr lang="sl-SI" altLang="sl-SI"/>
          </a:p>
        </p:txBody>
      </p:sp>
      <p:pic>
        <p:nvPicPr>
          <p:cNvPr id="64517" name="Picture 5" descr="61844">
            <a:extLst>
              <a:ext uri="{FF2B5EF4-FFF2-40B4-BE49-F238E27FC236}">
                <a16:creationId xmlns:a16="http://schemas.microsoft.com/office/drawing/2014/main" id="{DFADA8CC-DB06-4ADC-8B35-167A9231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0911E8-D887-4711-ABFB-64338365C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Zakaj izbrati alpe za počitnice?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CFF3210-1B57-4767-98C2-28EF97F7E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/>
              <a:t>  -  600 smučarskih območij</a:t>
            </a:r>
            <a:br>
              <a:rPr lang="sl-SI" altLang="sl-SI"/>
            </a:br>
            <a:r>
              <a:rPr lang="sl-SI" altLang="sl-SI"/>
              <a:t>- 10 000 vlečnic in žičnic</a:t>
            </a:r>
            <a:br>
              <a:rPr lang="sl-SI" altLang="sl-SI"/>
            </a:br>
            <a:r>
              <a:rPr lang="sl-SI" altLang="sl-SI"/>
              <a:t>- 5 milijonov turističnih ležišč</a:t>
            </a:r>
            <a:br>
              <a:rPr lang="sl-SI" altLang="sl-SI"/>
            </a:br>
            <a:r>
              <a:rPr lang="sl-SI" altLang="sl-SI"/>
              <a:t>- 300 milijonov nočitev</a:t>
            </a:r>
            <a:br>
              <a:rPr lang="sl-SI" altLang="sl-SI"/>
            </a:br>
            <a:r>
              <a:rPr lang="sl-SI" altLang="sl-SI"/>
              <a:t>- 20 milijard prevoženih kilometrov na leto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/>
          </a:p>
        </p:txBody>
      </p:sp>
      <p:pic>
        <p:nvPicPr>
          <p:cNvPr id="65540" name="Picture 4" descr="http://www.val-gardena.com/images/gardena/735x458/winter/wb03_langkofel03.jpg">
            <a:extLst>
              <a:ext uri="{FF2B5EF4-FFF2-40B4-BE49-F238E27FC236}">
                <a16:creationId xmlns:a16="http://schemas.microsoft.com/office/drawing/2014/main" id="{F5E0D799-0763-4EDD-8395-FA62B72E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95763"/>
            <a:ext cx="3968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49981C-A089-47C9-8F13-7F72A55AD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Kdaj?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21B40D-D4D6-4AE1-888B-72BE88552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  <a:p>
            <a:pPr eaLnBrk="1" hangingPunct="1"/>
            <a:r>
              <a:rPr lang="sl-SI" altLang="sl-SI">
                <a:hlinkClick r:id="rId2" action="ppaction://hlinksldjump"/>
              </a:rPr>
              <a:t>Zima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>
                <a:hlinkClick r:id="rId3" action="ppaction://hlinksldjump"/>
              </a:rPr>
              <a:t>Poletje</a:t>
            </a:r>
            <a:endParaRPr lang="sl-SI" altLang="sl-SI"/>
          </a:p>
        </p:txBody>
      </p:sp>
      <p:pic>
        <p:nvPicPr>
          <p:cNvPr id="7172" name="Picture 5" descr="00199-seasons-winter-summer">
            <a:extLst>
              <a:ext uri="{FF2B5EF4-FFF2-40B4-BE49-F238E27FC236}">
                <a16:creationId xmlns:a16="http://schemas.microsoft.com/office/drawing/2014/main" id="{769AD2CA-F133-4181-B1E8-362BDDAC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29622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7FD8A7FC-9895-4456-BBAB-5306A9BBE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981075"/>
            <a:ext cx="7313613" cy="510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 sz="2500"/>
              <a:t>prinese v Alpe največ dobička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sl-SI" altLang="sl-SI" sz="25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 sz="2500"/>
              <a:t>največ turizma je v Franciji, Švici in Italiji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sl-SI" altLang="sl-SI" sz="25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 sz="2500"/>
              <a:t>najbolj znana središča: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sl-SI" altLang="sl-SI" sz="25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l-SI" altLang="sl-SI" sz="1600">
                <a:hlinkClick r:id="rId2" action="ppaction://hlinksldjump"/>
              </a:rPr>
              <a:t>Großglockner</a:t>
            </a:r>
            <a:endParaRPr lang="sl-SI" altLang="sl-SI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l-SI" altLang="sl-SI" sz="1600">
                <a:hlinkClick r:id="rId3" action="ppaction://hlinksldjump"/>
              </a:rPr>
              <a:t>Marmolada</a:t>
            </a:r>
            <a:endParaRPr lang="sl-SI" altLang="sl-SI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l-SI" altLang="sl-SI" sz="1600">
                <a:hlinkClick r:id="rId4" action="ppaction://hlinksldjump"/>
              </a:rPr>
              <a:t>Matterhorn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l-SI" altLang="sl-SI" sz="1600">
                <a:hlinkClick r:id="rId4" action="ppaction://hlinksldjump"/>
              </a:rPr>
              <a:t>Mont Blanc</a:t>
            </a:r>
            <a:endParaRPr lang="sl-SI" altLang="sl-SI" sz="1600"/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sl-SI" altLang="sl-SI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 sz="2500"/>
              <a:t>metropola evropskega smučanja in alpinizma (prog približno za 600-700 km)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sl-SI" altLang="sl-SI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4D40F73-5BB4-4303-AF0A-DCE427D64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Großglockner (Veliki Klek)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28A01B2-322D-4A79-BF31-F6DBF611F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najvišja gora Avstrije</a:t>
            </a:r>
          </a:p>
          <a:p>
            <a:pPr eaLnBrk="1" hangingPunct="1"/>
            <a:r>
              <a:rPr lang="sl-SI" altLang="sl-SI"/>
              <a:t>leži na meji med Koroško in vzhodno Tirolsko</a:t>
            </a:r>
          </a:p>
          <a:p>
            <a:pPr eaLnBrk="1" hangingPunct="1"/>
            <a:r>
              <a:rPr lang="sl-SI" altLang="sl-SI"/>
              <a:t>Großglockner Hochalpenstraße</a:t>
            </a:r>
          </a:p>
        </p:txBody>
      </p:sp>
      <p:pic>
        <p:nvPicPr>
          <p:cNvPr id="69637" name="Picture 5" descr="grossglockner-nordgrat">
            <a:extLst>
              <a:ext uri="{FF2B5EF4-FFF2-40B4-BE49-F238E27FC236}">
                <a16:creationId xmlns:a16="http://schemas.microsoft.com/office/drawing/2014/main" id="{1764C4E8-AD14-4E86-99E0-8D426D6A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42486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grossglockner1">
            <a:extLst>
              <a:ext uri="{FF2B5EF4-FFF2-40B4-BE49-F238E27FC236}">
                <a16:creationId xmlns:a16="http://schemas.microsoft.com/office/drawing/2014/main" id="{CF91FFEE-2065-414E-9066-E9C1CCC3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168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4680800-9017-4091-B1BF-C138A6DF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524625"/>
            <a:ext cx="288925" cy="2174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857061-1D03-414F-AE35-1288B2458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pPr algn="ctr" eaLnBrk="1" hangingPunct="1"/>
            <a:r>
              <a:rPr lang="sl-SI" altLang="sl-SI"/>
              <a:t>Marmolada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8AB55C9-E08C-4A78-9DF4-D91EF9332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najvišja gora v Dolomitih(3343 m)</a:t>
            </a:r>
          </a:p>
          <a:p>
            <a:pPr eaLnBrk="1" hangingPunct="1"/>
            <a:r>
              <a:rPr lang="sl-SI" altLang="sl-SI"/>
              <a:t>južna stran gore je izredno prepadna in strma</a:t>
            </a:r>
          </a:p>
          <a:p>
            <a:pPr eaLnBrk="1" hangingPunct="1"/>
            <a:r>
              <a:rPr lang="sl-SI" altLang="sl-SI"/>
              <a:t>na severni strani gore je ledenik Ghiacciaio della Marmolada</a:t>
            </a:r>
          </a:p>
        </p:txBody>
      </p:sp>
      <p:pic>
        <p:nvPicPr>
          <p:cNvPr id="70660" name="Picture 7" descr="http://faculty.ucmerced.edu/bilan/pics/Dolomites/Marmolada3.jpg">
            <a:extLst>
              <a:ext uri="{FF2B5EF4-FFF2-40B4-BE49-F238E27FC236}">
                <a16:creationId xmlns:a16="http://schemas.microsoft.com/office/drawing/2014/main" id="{C114811D-BC6E-417C-A172-9449113A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2565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Marmolada_376-07-13-19-9069">
            <a:extLst>
              <a:ext uri="{FF2B5EF4-FFF2-40B4-BE49-F238E27FC236}">
                <a16:creationId xmlns:a16="http://schemas.microsoft.com/office/drawing/2014/main" id="{219BE2CB-DDCC-4A2C-84A3-18479DE1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848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6CDEFAD-1F19-4DB0-8400-5ED6F025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524625"/>
            <a:ext cx="360363" cy="2174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7F9BC8-FE85-42A9-88F9-540E2EC29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pPr algn="ctr" eaLnBrk="1" hangingPunct="1"/>
            <a:r>
              <a:rPr lang="sl-SI" altLang="sl-SI"/>
              <a:t>Matterhorn in Mont Blanc</a:t>
            </a:r>
          </a:p>
        </p:txBody>
      </p:sp>
      <p:pic>
        <p:nvPicPr>
          <p:cNvPr id="71685" name="Picture 5" descr="matterhorn">
            <a:extLst>
              <a:ext uri="{FF2B5EF4-FFF2-40B4-BE49-F238E27FC236}">
                <a16:creationId xmlns:a16="http://schemas.microsoft.com/office/drawing/2014/main" id="{38A4F1F6-B42D-4A21-BA21-97690714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76327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mont_blanc_sunset">
            <a:extLst>
              <a:ext uri="{FF2B5EF4-FFF2-40B4-BE49-F238E27FC236}">
                <a16:creationId xmlns:a16="http://schemas.microsoft.com/office/drawing/2014/main" id="{1B09BC60-D9A6-404E-BAD9-981DBED1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956B01-98BB-40A2-929F-685F1B48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288925" cy="2889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50DCE17D-623C-4845-A2F0-53C2785C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81750"/>
            <a:ext cx="669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>
                <a:hlinkClick r:id="rId5"/>
              </a:rPr>
              <a:t>http://www.youtube.com/watch?v=in8lIPwdnKk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rk">
  <a:themeElements>
    <a:clrScheme name="Mrk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rk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k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363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Tahoma</vt:lpstr>
      <vt:lpstr>Times New Roman</vt:lpstr>
      <vt:lpstr>Verdana</vt:lpstr>
      <vt:lpstr>Wingdings</vt:lpstr>
      <vt:lpstr>Mrk</vt:lpstr>
      <vt:lpstr>TURIZEM V ALPAH</vt:lpstr>
      <vt:lpstr>Uvod</vt:lpstr>
      <vt:lpstr>Začetki</vt:lpstr>
      <vt:lpstr>Zakaj izbrati alpe za počitnice?</vt:lpstr>
      <vt:lpstr>Kdaj?</vt:lpstr>
      <vt:lpstr>PowerPoint Presentation</vt:lpstr>
      <vt:lpstr>Großglockner (Veliki Klek)</vt:lpstr>
      <vt:lpstr>Marmolada</vt:lpstr>
      <vt:lpstr>Matterhorn in Mont Blanc</vt:lpstr>
      <vt:lpstr>PowerPoint Presentation</vt:lpstr>
      <vt:lpstr>Alpinizem</vt:lpstr>
      <vt:lpstr>Via Alpina</vt:lpstr>
      <vt:lpstr>Vplivi turizma na okolje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2019-05-31T08:41:27Z</dcterms:created>
  <dcterms:modified xsi:type="dcterms:W3CDTF">2019-05-31T08:41:27Z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