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70"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5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1053-D4D2-468D-9BE5-E5489C30E21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A424658F-8606-434A-A538-573C81843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5E842EB5-2A63-48FC-BE5B-D29784EC502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18E5496-C593-4D70-9CF3-489E892C0D9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6342254-AD3E-4C00-B586-21C074FB8D91}"/>
              </a:ext>
            </a:extLst>
          </p:cNvPr>
          <p:cNvSpPr>
            <a:spLocks noGrp="1"/>
          </p:cNvSpPr>
          <p:nvPr>
            <p:ph type="sldNum" sz="quarter" idx="12"/>
          </p:nvPr>
        </p:nvSpPr>
        <p:spPr/>
        <p:txBody>
          <a:bodyPr/>
          <a:lstStyle>
            <a:lvl1pPr>
              <a:defRPr/>
            </a:lvl1pPr>
          </a:lstStyle>
          <a:p>
            <a:fld id="{D6BA3DFE-9D99-4302-854A-7338AB865D7B}" type="slidenum">
              <a:rPr lang="sl-SI" altLang="sl-SI"/>
              <a:pPr/>
              <a:t>‹#›</a:t>
            </a:fld>
            <a:endParaRPr lang="sl-SI" altLang="sl-SI"/>
          </a:p>
        </p:txBody>
      </p:sp>
    </p:spTree>
    <p:extLst>
      <p:ext uri="{BB962C8B-B14F-4D97-AF65-F5344CB8AC3E}">
        <p14:creationId xmlns:p14="http://schemas.microsoft.com/office/powerpoint/2010/main" val="439731943"/>
      </p:ext>
    </p:extLst>
  </p:cSld>
  <p:clrMapOvr>
    <a:masterClrMapping/>
  </p:clrMapOvr>
  <p:transition spd="med">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62A4-2D06-4736-9321-40219C2AE488}"/>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892B1B0-C383-43CC-8E70-6063CA786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5A71A5A-28E2-41FA-8101-5DA3E76FEFE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914CCED-3662-454B-BC70-BA4A6451E68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38CD820-3FCA-463B-8953-D42AB05F5DF2}"/>
              </a:ext>
            </a:extLst>
          </p:cNvPr>
          <p:cNvSpPr>
            <a:spLocks noGrp="1"/>
          </p:cNvSpPr>
          <p:nvPr>
            <p:ph type="sldNum" sz="quarter" idx="12"/>
          </p:nvPr>
        </p:nvSpPr>
        <p:spPr/>
        <p:txBody>
          <a:bodyPr/>
          <a:lstStyle>
            <a:lvl1pPr>
              <a:defRPr/>
            </a:lvl1pPr>
          </a:lstStyle>
          <a:p>
            <a:fld id="{EE1A2601-7E7C-4318-BD31-91F6FDD1F781}" type="slidenum">
              <a:rPr lang="sl-SI" altLang="sl-SI"/>
              <a:pPr/>
              <a:t>‹#›</a:t>
            </a:fld>
            <a:endParaRPr lang="sl-SI" altLang="sl-SI"/>
          </a:p>
        </p:txBody>
      </p:sp>
    </p:spTree>
    <p:extLst>
      <p:ext uri="{BB962C8B-B14F-4D97-AF65-F5344CB8AC3E}">
        <p14:creationId xmlns:p14="http://schemas.microsoft.com/office/powerpoint/2010/main" val="1656999596"/>
      </p:ext>
    </p:extLst>
  </p:cSld>
  <p:clrMapOvr>
    <a:masterClrMapping/>
  </p:clrMapOvr>
  <p:transition spd="med">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D6729-5829-43DB-8EDD-804DB1AFADA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19D3E3C-A3CB-413A-8F99-A72F4C08FE9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34177AE-F520-4FD9-961F-02D244E99B0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6DC41A4-EF84-4019-B4C8-A3B2C69D5DE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A1347BF-02AA-4BDA-B30D-52872E7C46EA}"/>
              </a:ext>
            </a:extLst>
          </p:cNvPr>
          <p:cNvSpPr>
            <a:spLocks noGrp="1"/>
          </p:cNvSpPr>
          <p:nvPr>
            <p:ph type="sldNum" sz="quarter" idx="12"/>
          </p:nvPr>
        </p:nvSpPr>
        <p:spPr/>
        <p:txBody>
          <a:bodyPr/>
          <a:lstStyle>
            <a:lvl1pPr>
              <a:defRPr/>
            </a:lvl1pPr>
          </a:lstStyle>
          <a:p>
            <a:fld id="{6E9C1693-429C-4F28-A4FC-31BD1D030998}" type="slidenum">
              <a:rPr lang="sl-SI" altLang="sl-SI"/>
              <a:pPr/>
              <a:t>‹#›</a:t>
            </a:fld>
            <a:endParaRPr lang="sl-SI" altLang="sl-SI"/>
          </a:p>
        </p:txBody>
      </p:sp>
    </p:spTree>
    <p:extLst>
      <p:ext uri="{BB962C8B-B14F-4D97-AF65-F5344CB8AC3E}">
        <p14:creationId xmlns:p14="http://schemas.microsoft.com/office/powerpoint/2010/main" val="2748628498"/>
      </p:ext>
    </p:extLst>
  </p:cSld>
  <p:clrMapOvr>
    <a:masterClrMapping/>
  </p:clrMapOvr>
  <p:transitio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F2CA-4687-479B-832E-FD0F0E18417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0018C87-E42E-4D25-9D2D-BEC5C6255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374D680-B0D0-451D-B45D-6B8BF7BC01C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AF2AC3E-EB5E-485A-9F1B-CD907EE1926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8AF3B02-1181-442E-9FC5-FEF84F82F0B4}"/>
              </a:ext>
            </a:extLst>
          </p:cNvPr>
          <p:cNvSpPr>
            <a:spLocks noGrp="1"/>
          </p:cNvSpPr>
          <p:nvPr>
            <p:ph type="sldNum" sz="quarter" idx="12"/>
          </p:nvPr>
        </p:nvSpPr>
        <p:spPr/>
        <p:txBody>
          <a:bodyPr/>
          <a:lstStyle>
            <a:lvl1pPr>
              <a:defRPr/>
            </a:lvl1pPr>
          </a:lstStyle>
          <a:p>
            <a:fld id="{5ABFAB60-BCBF-4E4F-9179-471E970503D3}" type="slidenum">
              <a:rPr lang="sl-SI" altLang="sl-SI"/>
              <a:pPr/>
              <a:t>‹#›</a:t>
            </a:fld>
            <a:endParaRPr lang="sl-SI" altLang="sl-SI"/>
          </a:p>
        </p:txBody>
      </p:sp>
    </p:spTree>
    <p:extLst>
      <p:ext uri="{BB962C8B-B14F-4D97-AF65-F5344CB8AC3E}">
        <p14:creationId xmlns:p14="http://schemas.microsoft.com/office/powerpoint/2010/main" val="1480238489"/>
      </p:ext>
    </p:extLst>
  </p:cSld>
  <p:clrMapOvr>
    <a:masterClrMapping/>
  </p:clrMapOvr>
  <p:transition spd="med">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F2A7-AE08-424B-B871-D5513B19A79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FDC54D3C-908A-46EF-8BF3-E220BF5FDFD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43439E0-F50A-45A8-8382-6761118007B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863B755-F1AA-4D05-A988-B8E08F6CF20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D2C8590-2CF5-41BE-8D09-BA42D03D08FB}"/>
              </a:ext>
            </a:extLst>
          </p:cNvPr>
          <p:cNvSpPr>
            <a:spLocks noGrp="1"/>
          </p:cNvSpPr>
          <p:nvPr>
            <p:ph type="sldNum" sz="quarter" idx="12"/>
          </p:nvPr>
        </p:nvSpPr>
        <p:spPr/>
        <p:txBody>
          <a:bodyPr/>
          <a:lstStyle>
            <a:lvl1pPr>
              <a:defRPr/>
            </a:lvl1pPr>
          </a:lstStyle>
          <a:p>
            <a:fld id="{D55551E4-3219-4251-9E2C-68E5E635467C}" type="slidenum">
              <a:rPr lang="sl-SI" altLang="sl-SI"/>
              <a:pPr/>
              <a:t>‹#›</a:t>
            </a:fld>
            <a:endParaRPr lang="sl-SI" altLang="sl-SI"/>
          </a:p>
        </p:txBody>
      </p:sp>
    </p:spTree>
    <p:extLst>
      <p:ext uri="{BB962C8B-B14F-4D97-AF65-F5344CB8AC3E}">
        <p14:creationId xmlns:p14="http://schemas.microsoft.com/office/powerpoint/2010/main" val="2058333171"/>
      </p:ext>
    </p:extLst>
  </p:cSld>
  <p:clrMapOvr>
    <a:masterClrMapping/>
  </p:clrMapOvr>
  <p:transition spd="med">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290B-7413-464B-9EBD-350D699147D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FBF5A49-914F-48B1-A69B-8509819DD7B4}"/>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DF64E11-80B1-4A76-BED5-99353F66858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F4D5184-9863-40F9-92F9-87C1DA1621B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F68D920-32D7-49EE-9EFD-0047ED190C2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AE89A9A-BE6C-480E-BC23-251B953CB7B7}"/>
              </a:ext>
            </a:extLst>
          </p:cNvPr>
          <p:cNvSpPr>
            <a:spLocks noGrp="1"/>
          </p:cNvSpPr>
          <p:nvPr>
            <p:ph type="sldNum" sz="quarter" idx="12"/>
          </p:nvPr>
        </p:nvSpPr>
        <p:spPr/>
        <p:txBody>
          <a:bodyPr/>
          <a:lstStyle>
            <a:lvl1pPr>
              <a:defRPr/>
            </a:lvl1pPr>
          </a:lstStyle>
          <a:p>
            <a:fld id="{E89FE025-DB79-4DF5-A8CB-FB689A19BBBE}" type="slidenum">
              <a:rPr lang="sl-SI" altLang="sl-SI"/>
              <a:pPr/>
              <a:t>‹#›</a:t>
            </a:fld>
            <a:endParaRPr lang="sl-SI" altLang="sl-SI"/>
          </a:p>
        </p:txBody>
      </p:sp>
    </p:spTree>
    <p:extLst>
      <p:ext uri="{BB962C8B-B14F-4D97-AF65-F5344CB8AC3E}">
        <p14:creationId xmlns:p14="http://schemas.microsoft.com/office/powerpoint/2010/main" val="3197535732"/>
      </p:ext>
    </p:extLst>
  </p:cSld>
  <p:clrMapOvr>
    <a:masterClrMapping/>
  </p:clrMapOvr>
  <p:transition spd="med">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CE9D-6C99-4067-93AA-5C5DDA5098E4}"/>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24DFB968-9062-49D9-AB2E-6BE8863090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1A347D-6E38-4375-8269-1260552996A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CA8144FA-5357-4058-BF5B-4C7E737805F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306A23-A1AD-45BF-A848-31FA0BC7C33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3B1C15F3-FFE3-4F21-AC51-E8808010DF0C}"/>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9A638D3E-20E4-4EE2-83C3-99E8C89943B5}"/>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AABDE783-ECF3-432E-A1A0-B107EC63D9E9}"/>
              </a:ext>
            </a:extLst>
          </p:cNvPr>
          <p:cNvSpPr>
            <a:spLocks noGrp="1"/>
          </p:cNvSpPr>
          <p:nvPr>
            <p:ph type="sldNum" sz="quarter" idx="12"/>
          </p:nvPr>
        </p:nvSpPr>
        <p:spPr/>
        <p:txBody>
          <a:bodyPr/>
          <a:lstStyle>
            <a:lvl1pPr>
              <a:defRPr/>
            </a:lvl1pPr>
          </a:lstStyle>
          <a:p>
            <a:fld id="{A4C63DBC-E784-4F45-B99E-DC46E02C18A6}" type="slidenum">
              <a:rPr lang="sl-SI" altLang="sl-SI"/>
              <a:pPr/>
              <a:t>‹#›</a:t>
            </a:fld>
            <a:endParaRPr lang="sl-SI" altLang="sl-SI"/>
          </a:p>
        </p:txBody>
      </p:sp>
    </p:spTree>
    <p:extLst>
      <p:ext uri="{BB962C8B-B14F-4D97-AF65-F5344CB8AC3E}">
        <p14:creationId xmlns:p14="http://schemas.microsoft.com/office/powerpoint/2010/main" val="2297885127"/>
      </p:ext>
    </p:extLst>
  </p:cSld>
  <p:clrMapOvr>
    <a:masterClrMapping/>
  </p:clrMapOvr>
  <p:transition spd="med">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55E9-ABF7-4133-9F54-297CD07E2432}"/>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1998FEFB-9916-42F5-8A2E-4F58060D4522}"/>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29762A91-F751-41DB-9608-66897FA62F9E}"/>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B79D298-56EE-492D-BD45-C6054D958B17}"/>
              </a:ext>
            </a:extLst>
          </p:cNvPr>
          <p:cNvSpPr>
            <a:spLocks noGrp="1"/>
          </p:cNvSpPr>
          <p:nvPr>
            <p:ph type="sldNum" sz="quarter" idx="12"/>
          </p:nvPr>
        </p:nvSpPr>
        <p:spPr/>
        <p:txBody>
          <a:bodyPr/>
          <a:lstStyle>
            <a:lvl1pPr>
              <a:defRPr/>
            </a:lvl1pPr>
          </a:lstStyle>
          <a:p>
            <a:fld id="{755F41F7-EE38-4E08-A2E2-43A9FC84E40F}" type="slidenum">
              <a:rPr lang="sl-SI" altLang="sl-SI"/>
              <a:pPr/>
              <a:t>‹#›</a:t>
            </a:fld>
            <a:endParaRPr lang="sl-SI" altLang="sl-SI"/>
          </a:p>
        </p:txBody>
      </p:sp>
    </p:spTree>
    <p:extLst>
      <p:ext uri="{BB962C8B-B14F-4D97-AF65-F5344CB8AC3E}">
        <p14:creationId xmlns:p14="http://schemas.microsoft.com/office/powerpoint/2010/main" val="590849994"/>
      </p:ext>
    </p:extLst>
  </p:cSld>
  <p:clrMapOvr>
    <a:masterClrMapping/>
  </p:clrMapOvr>
  <p:transition spd="med">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F990F-A275-452B-B9EC-DDB0576908E9}"/>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2AF8CC3F-031B-4222-849C-F79DCF94948E}"/>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13EF4D5A-49D5-4529-80BB-D6DE9035AB16}"/>
              </a:ext>
            </a:extLst>
          </p:cNvPr>
          <p:cNvSpPr>
            <a:spLocks noGrp="1"/>
          </p:cNvSpPr>
          <p:nvPr>
            <p:ph type="sldNum" sz="quarter" idx="12"/>
          </p:nvPr>
        </p:nvSpPr>
        <p:spPr/>
        <p:txBody>
          <a:bodyPr/>
          <a:lstStyle>
            <a:lvl1pPr>
              <a:defRPr/>
            </a:lvl1pPr>
          </a:lstStyle>
          <a:p>
            <a:fld id="{D1C45A64-EEB3-45C7-9181-134396CD84E7}" type="slidenum">
              <a:rPr lang="sl-SI" altLang="sl-SI"/>
              <a:pPr/>
              <a:t>‹#›</a:t>
            </a:fld>
            <a:endParaRPr lang="sl-SI" altLang="sl-SI"/>
          </a:p>
        </p:txBody>
      </p:sp>
    </p:spTree>
    <p:extLst>
      <p:ext uri="{BB962C8B-B14F-4D97-AF65-F5344CB8AC3E}">
        <p14:creationId xmlns:p14="http://schemas.microsoft.com/office/powerpoint/2010/main" val="582778847"/>
      </p:ext>
    </p:extLst>
  </p:cSld>
  <p:clrMapOvr>
    <a:masterClrMapping/>
  </p:clrMapOvr>
  <p:transition spd="med">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8528-44DE-4CC4-A30A-F3A855DB1B3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AFDFDE27-39D8-49B6-80B0-822C4734F3B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39E1CD92-11E1-48B0-97A7-CBF98D63A58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D9298-A4A5-4E34-964E-9B5642AB504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674DB3F-BBC0-4AED-9DC9-20D872B50D9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217BF33-A0D6-4AC5-8A79-570001E66B73}"/>
              </a:ext>
            </a:extLst>
          </p:cNvPr>
          <p:cNvSpPr>
            <a:spLocks noGrp="1"/>
          </p:cNvSpPr>
          <p:nvPr>
            <p:ph type="sldNum" sz="quarter" idx="12"/>
          </p:nvPr>
        </p:nvSpPr>
        <p:spPr/>
        <p:txBody>
          <a:bodyPr/>
          <a:lstStyle>
            <a:lvl1pPr>
              <a:defRPr/>
            </a:lvl1pPr>
          </a:lstStyle>
          <a:p>
            <a:fld id="{6F2F3BDE-ADF1-4CDA-8661-4B17DD5BC416}" type="slidenum">
              <a:rPr lang="sl-SI" altLang="sl-SI"/>
              <a:pPr/>
              <a:t>‹#›</a:t>
            </a:fld>
            <a:endParaRPr lang="sl-SI" altLang="sl-SI"/>
          </a:p>
        </p:txBody>
      </p:sp>
    </p:spTree>
    <p:extLst>
      <p:ext uri="{BB962C8B-B14F-4D97-AF65-F5344CB8AC3E}">
        <p14:creationId xmlns:p14="http://schemas.microsoft.com/office/powerpoint/2010/main" val="3075640522"/>
      </p:ext>
    </p:extLst>
  </p:cSld>
  <p:clrMapOvr>
    <a:masterClrMapping/>
  </p:clrMapOvr>
  <p:transition spd="med">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5C49-FEA7-4E90-B3ED-E85D76B97AC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6562B3CE-5AA6-482D-A6F7-AF83C42B63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169D0AC2-7AC0-48B0-9394-1F57413CF1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9392C-9F9F-4CFF-A351-ADB469A9DB1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5630C79-4457-4540-A24B-A9EFC10F0517}"/>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6039767-0493-47B8-A35A-27E6B6AB40BE}"/>
              </a:ext>
            </a:extLst>
          </p:cNvPr>
          <p:cNvSpPr>
            <a:spLocks noGrp="1"/>
          </p:cNvSpPr>
          <p:nvPr>
            <p:ph type="sldNum" sz="quarter" idx="12"/>
          </p:nvPr>
        </p:nvSpPr>
        <p:spPr/>
        <p:txBody>
          <a:bodyPr/>
          <a:lstStyle>
            <a:lvl1pPr>
              <a:defRPr/>
            </a:lvl1pPr>
          </a:lstStyle>
          <a:p>
            <a:fld id="{23175898-D618-410D-B79B-BE1CB5EFF7C7}" type="slidenum">
              <a:rPr lang="sl-SI" altLang="sl-SI"/>
              <a:pPr/>
              <a:t>‹#›</a:t>
            </a:fld>
            <a:endParaRPr lang="sl-SI" altLang="sl-SI"/>
          </a:p>
        </p:txBody>
      </p:sp>
    </p:spTree>
    <p:extLst>
      <p:ext uri="{BB962C8B-B14F-4D97-AF65-F5344CB8AC3E}">
        <p14:creationId xmlns:p14="http://schemas.microsoft.com/office/powerpoint/2010/main" val="1574110215"/>
      </p:ext>
    </p:extLst>
  </p:cSld>
  <p:clrMapOvr>
    <a:masterClrMapping/>
  </p:clrMapOvr>
  <p:transition spd="med">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3300"/>
            </a:gs>
            <a:gs pos="100000">
              <a:srgbClr val="FFFF00"/>
            </a:gs>
          </a:gsLst>
          <a:lin ang="189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3BE71F-7667-4805-8315-8AAA2A46DBB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175B7129-95E2-4A23-9D2E-4E2D961A16F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7B817E0C-9558-45E2-B3FC-8CCA65AE148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3A8B6A6A-E489-4277-927D-38FF5024811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6842AF5D-BA70-4A67-99F9-9311FFB42A0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AFF8AC3-F243-40D2-BF59-7E7AB17D56D7}"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blinds/>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55FCE486-B17F-4E5F-A21C-D7ED2E4D9B9A}"/>
              </a:ext>
            </a:extLst>
          </p:cNvPr>
          <p:cNvSpPr>
            <a:spLocks noGrp="1" noChangeArrowheads="1"/>
          </p:cNvSpPr>
          <p:nvPr>
            <p:ph type="subTitle" idx="1"/>
          </p:nvPr>
        </p:nvSpPr>
        <p:spPr>
          <a:xfrm>
            <a:off x="250825" y="5589588"/>
            <a:ext cx="4029075" cy="622300"/>
          </a:xfrm>
        </p:spPr>
        <p:txBody>
          <a:bodyPr/>
          <a:lstStyle/>
          <a:p>
            <a:r>
              <a:rPr lang="sl-SI" altLang="sl-SI"/>
              <a:t>Izdelal:</a:t>
            </a:r>
          </a:p>
        </p:txBody>
      </p:sp>
      <p:sp>
        <p:nvSpPr>
          <p:cNvPr id="2053" name="WordArt 5">
            <a:extLst>
              <a:ext uri="{FF2B5EF4-FFF2-40B4-BE49-F238E27FC236}">
                <a16:creationId xmlns:a16="http://schemas.microsoft.com/office/drawing/2014/main" id="{6FB33664-B547-4981-AD31-BF098E36D987}"/>
              </a:ext>
            </a:extLst>
          </p:cNvPr>
          <p:cNvSpPr>
            <a:spLocks noChangeArrowheads="1" noChangeShapeType="1" noTextEdit="1"/>
          </p:cNvSpPr>
          <p:nvPr/>
        </p:nvSpPr>
        <p:spPr bwMode="auto">
          <a:xfrm>
            <a:off x="2339975" y="2420938"/>
            <a:ext cx="4248150" cy="1260475"/>
          </a:xfrm>
          <a:prstGeom prst="rect">
            <a:avLst/>
          </a:prstGeom>
        </p:spPr>
        <p:txBody>
          <a:bodyPr wrap="none" fromWordArt="1">
            <a:prstTxWarp prst="textPlain">
              <a:avLst>
                <a:gd name="adj" fmla="val 50000"/>
              </a:avLst>
            </a:prstTxWarp>
          </a:bodyPr>
          <a:lstStyle/>
          <a:p>
            <a:pPr algn="ctr"/>
            <a:r>
              <a:rPr lang="sl-SI"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VATIKAN</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43612580-C3C6-4755-A28D-47912FE74E9A}"/>
              </a:ext>
            </a:extLst>
          </p:cNvPr>
          <p:cNvSpPr>
            <a:spLocks noGrp="1" noChangeArrowheads="1"/>
          </p:cNvSpPr>
          <p:nvPr>
            <p:ph type="body" idx="1"/>
          </p:nvPr>
        </p:nvSpPr>
        <p:spPr>
          <a:xfrm>
            <a:off x="395288" y="333375"/>
            <a:ext cx="8302625" cy="4525963"/>
          </a:xfrm>
        </p:spPr>
        <p:txBody>
          <a:bodyPr/>
          <a:lstStyle/>
          <a:p>
            <a:pPr>
              <a:lnSpc>
                <a:spcPct val="80000"/>
              </a:lnSpc>
            </a:pPr>
            <a:r>
              <a:rPr lang="sl-SI" altLang="sl-SI" sz="2400"/>
              <a:t>Ne glede na to je 25. april kot dan osvoboditve izpod nemške okupacije državni praznik tudi v Vatikanu,</a:t>
            </a:r>
          </a:p>
          <a:p>
            <a:pPr>
              <a:lnSpc>
                <a:spcPct val="80000"/>
              </a:lnSpc>
            </a:pPr>
            <a:r>
              <a:rPr lang="sl-SI" altLang="sl-SI" sz="2400"/>
              <a:t>Švicarska garda je med nemško okupacijo odložila strelno orožje in na meji z Italijo patruljirala oborožena le s helebardami,</a:t>
            </a:r>
          </a:p>
          <a:p>
            <a:pPr>
              <a:lnSpc>
                <a:spcPct val="80000"/>
              </a:lnSpc>
            </a:pPr>
            <a:r>
              <a:rPr lang="sl-SI" altLang="sl-SI" sz="2400"/>
              <a:t>Vatikan je bil med vojno dosledno nevtralen, po mnenju kritikov kar preveč,</a:t>
            </a:r>
          </a:p>
          <a:p>
            <a:pPr>
              <a:lnSpc>
                <a:spcPct val="80000"/>
              </a:lnSpc>
            </a:pPr>
            <a:r>
              <a:rPr lang="sl-SI" altLang="sl-SI" sz="2400"/>
              <a:t>Od konca druge svetovne vojne do danes je bilo na čelu rimsko katoliške cerkve in s tem Vatikanskega mesta šest papežev,</a:t>
            </a:r>
          </a:p>
          <a:p>
            <a:pPr>
              <a:lnSpc>
                <a:spcPct val="80000"/>
              </a:lnSpc>
            </a:pPr>
            <a:r>
              <a:rPr lang="sl-SI" altLang="sl-SI" sz="2400"/>
              <a:t>Najbolj odmeven dogodek, ki se je v tem času zgodil na ozemlju Vatikana, je bil nedvomno neuspeli poskus atentata na papeža Janeza Pavla II., ki se je zgodil 13. maja 1981,</a:t>
            </a:r>
          </a:p>
          <a:p>
            <a:pPr>
              <a:lnSpc>
                <a:spcPct val="80000"/>
              </a:lnSpc>
            </a:pPr>
            <a:r>
              <a:rPr lang="sl-SI" altLang="sl-SI" sz="2400"/>
              <a:t>Spremembe konkordata med Svetim sedežem in Italijo leta 1984 so odpravile privilegirani položaj rimskokatoliške cerkve, ki je pred tem v Italiji imela položaj državne vere.</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2925B1B-147C-4BF7-B0DF-AEAD2AE4A7EC}"/>
              </a:ext>
            </a:extLst>
          </p:cNvPr>
          <p:cNvSpPr>
            <a:spLocks noGrp="1" noChangeArrowheads="1"/>
          </p:cNvSpPr>
          <p:nvPr>
            <p:ph type="title"/>
          </p:nvPr>
        </p:nvSpPr>
        <p:spPr/>
        <p:txBody>
          <a:bodyPr/>
          <a:lstStyle/>
          <a:p>
            <a:r>
              <a:rPr lang="sl-SI" altLang="sl-SI"/>
              <a:t>Vatikan ni država?</a:t>
            </a:r>
          </a:p>
        </p:txBody>
      </p:sp>
      <p:sp>
        <p:nvSpPr>
          <p:cNvPr id="17411" name="Rectangle 3">
            <a:extLst>
              <a:ext uri="{FF2B5EF4-FFF2-40B4-BE49-F238E27FC236}">
                <a16:creationId xmlns:a16="http://schemas.microsoft.com/office/drawing/2014/main" id="{A0B405E3-A876-485A-828D-3597FBC2AB46}"/>
              </a:ext>
            </a:extLst>
          </p:cNvPr>
          <p:cNvSpPr>
            <a:spLocks noGrp="1" noChangeArrowheads="1"/>
          </p:cNvSpPr>
          <p:nvPr>
            <p:ph type="body" idx="1"/>
          </p:nvPr>
        </p:nvSpPr>
        <p:spPr/>
        <p:txBody>
          <a:bodyPr/>
          <a:lstStyle/>
          <a:p>
            <a:pPr>
              <a:lnSpc>
                <a:spcPct val="90000"/>
              </a:lnSpc>
            </a:pPr>
            <a:r>
              <a:rPr lang="sl-SI" altLang="sl-SI" sz="2200"/>
              <a:t>Avtorji, ki trdijo, da Vatikan ni država - čeprav se strinjajo, da Vatikan ni del Italije, se sklicujejo predvsem na troje “pomanjkljivosti”:</a:t>
            </a:r>
          </a:p>
          <a:p>
            <a:pPr>
              <a:lnSpc>
                <a:spcPct val="90000"/>
              </a:lnSpc>
            </a:pPr>
            <a:r>
              <a:rPr lang="sl-SI" altLang="sl-SI" sz="2200"/>
              <a:t>Vatikan ima izredno majhno površino in je kakršnakoli gospodarska samozadostnost izključena,</a:t>
            </a:r>
          </a:p>
          <a:p>
            <a:pPr>
              <a:lnSpc>
                <a:spcPct val="90000"/>
              </a:lnSpc>
            </a:pPr>
            <a:r>
              <a:rPr lang="sl-SI" altLang="sl-SI" sz="2200"/>
              <a:t>Vatikan nima nobenega stalnega prebivalstva. Državljanstvo Vatikana je enako kot pravica do prebivališča vezana na opravljanje določenih funkcij v rimskokatoliški cerkvi in s prenehanjem teh funkcij preneha,</a:t>
            </a:r>
          </a:p>
          <a:p>
            <a:pPr>
              <a:lnSpc>
                <a:spcPct val="90000"/>
              </a:lnSpc>
            </a:pPr>
            <a:r>
              <a:rPr lang="sl-SI" altLang="sl-SI" sz="2200"/>
              <a:t>Kot subjekt mednarodnega prava največkrat nastopa Sveti sedež in ne Vatikan. Diplomatski predstavniki tujih držav so akreditirani pri Svetem sedežu in ne pri Vatikanu. Mednarodne pogodbe sklepa Sveti Sedež, ki je tudi član mednarodnih organizacij, razen nekaterih izjem (Vatikan je npr. član Svetovne poštne unije). </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22" dur="500"/>
                                        <p:tgtEl>
                                          <p:spTgt spid="174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7"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8250160-8B08-4CB7-AE3B-AE0E8A27062B}"/>
              </a:ext>
            </a:extLst>
          </p:cNvPr>
          <p:cNvSpPr>
            <a:spLocks noGrp="1" noChangeArrowheads="1"/>
          </p:cNvSpPr>
          <p:nvPr>
            <p:ph type="title"/>
          </p:nvPr>
        </p:nvSpPr>
        <p:spPr/>
        <p:txBody>
          <a:bodyPr/>
          <a:lstStyle/>
          <a:p>
            <a:r>
              <a:rPr lang="sl-SI" altLang="sl-SI"/>
              <a:t>Vatikan je država?</a:t>
            </a:r>
          </a:p>
        </p:txBody>
      </p:sp>
      <p:sp>
        <p:nvSpPr>
          <p:cNvPr id="18435" name="Rectangle 3">
            <a:extLst>
              <a:ext uri="{FF2B5EF4-FFF2-40B4-BE49-F238E27FC236}">
                <a16:creationId xmlns:a16="http://schemas.microsoft.com/office/drawing/2014/main" id="{E1B09B62-F6B7-49B0-B781-AC18F0E599C7}"/>
              </a:ext>
            </a:extLst>
          </p:cNvPr>
          <p:cNvSpPr>
            <a:spLocks noGrp="1" noChangeArrowheads="1"/>
          </p:cNvSpPr>
          <p:nvPr>
            <p:ph type="body" idx="1"/>
          </p:nvPr>
        </p:nvSpPr>
        <p:spPr/>
        <p:txBody>
          <a:bodyPr/>
          <a:lstStyle/>
          <a:p>
            <a:pPr>
              <a:lnSpc>
                <a:spcPct val="80000"/>
              </a:lnSpc>
            </a:pPr>
            <a:r>
              <a:rPr lang="sl-SI" altLang="sl-SI" sz="2200"/>
              <a:t>Nasprotniki stališča, da Vatikan ni država, trdijo:</a:t>
            </a:r>
          </a:p>
          <a:p>
            <a:pPr>
              <a:lnSpc>
                <a:spcPct val="80000"/>
              </a:lnSpc>
            </a:pPr>
            <a:r>
              <a:rPr lang="sl-SI" altLang="sl-SI" sz="2200"/>
              <a:t>Velikost države ni odločilnega pomena pri presoji, ali neko ozemlje šteje za državo. Čeprav je Vatikan najmanjša država na svetu, pa obstaja še nekaj izredno majhnih držav (Monako, Nauru…), ki niso bistveno večje,</a:t>
            </a:r>
          </a:p>
          <a:p>
            <a:pPr>
              <a:lnSpc>
                <a:spcPct val="80000"/>
              </a:lnSpc>
            </a:pPr>
            <a:r>
              <a:rPr lang="sl-SI" altLang="sl-SI" sz="2200"/>
              <a:t>Stalnost prebivalstva prav tako ni pogoj, da lahko govorimo o državi. Drži, da je Vatikan posebnost, vendar je nesporno, da je med Vatikanom in določeno kategorijo ljudi pravna vez, ki je povsem primerljiva z vezjo med katero drugo državo in njenimi državljani,</a:t>
            </a:r>
          </a:p>
          <a:p>
            <a:pPr>
              <a:lnSpc>
                <a:spcPct val="80000"/>
              </a:lnSpc>
            </a:pPr>
            <a:r>
              <a:rPr lang="sl-SI" altLang="sl-SI" sz="2200"/>
              <a:t>Sveti Sedež kot poseben subjekt mednarodnega prava, ki sam po sebi ni posvetne narave, zastopa in uresničuje interese Vatikana kot posvetne države. Ta vloga Svetega sedeža izhaja iz njegove razvite diplomatske mreže z dolgo zgodovino in neprekinjeno tradicijo ter iz dejstva, da je Vatikan država, ustanovljena zato, da se ustvarijo pogoji, da lahko Sveti Sedež nemoteno opravlja svojo funkcijo. </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12" dur="5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7" dur="500"/>
                                        <p:tgtEl>
                                          <p:spTgt spid="184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22" dur="500"/>
                                        <p:tgtEl>
                                          <p:spTgt spid="184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2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0437B46-E7B6-41A2-8905-D234626023A6}"/>
              </a:ext>
            </a:extLst>
          </p:cNvPr>
          <p:cNvSpPr>
            <a:spLocks noGrp="1" noChangeArrowheads="1"/>
          </p:cNvSpPr>
          <p:nvPr>
            <p:ph type="title"/>
          </p:nvPr>
        </p:nvSpPr>
        <p:spPr/>
        <p:txBody>
          <a:bodyPr/>
          <a:lstStyle/>
          <a:p>
            <a:r>
              <a:rPr lang="sl-SI" altLang="sl-SI"/>
              <a:t>Švicarska garda</a:t>
            </a:r>
          </a:p>
        </p:txBody>
      </p:sp>
      <p:sp>
        <p:nvSpPr>
          <p:cNvPr id="15363" name="Rectangle 3">
            <a:extLst>
              <a:ext uri="{FF2B5EF4-FFF2-40B4-BE49-F238E27FC236}">
                <a16:creationId xmlns:a16="http://schemas.microsoft.com/office/drawing/2014/main" id="{06196EC4-D521-4A1D-93A2-E33014116B4B}"/>
              </a:ext>
            </a:extLst>
          </p:cNvPr>
          <p:cNvSpPr>
            <a:spLocks noGrp="1" noChangeArrowheads="1"/>
          </p:cNvSpPr>
          <p:nvPr>
            <p:ph type="body" idx="1"/>
          </p:nvPr>
        </p:nvSpPr>
        <p:spPr/>
        <p:txBody>
          <a:bodyPr/>
          <a:lstStyle/>
          <a:p>
            <a:pPr>
              <a:lnSpc>
                <a:spcPct val="80000"/>
              </a:lnSpc>
            </a:pPr>
            <a:r>
              <a:rPr lang="sl-SI" altLang="sl-SI" sz="2300"/>
              <a:t>Švicarska garda predstavlja oborožene sile Vatikana,</a:t>
            </a:r>
          </a:p>
          <a:p>
            <a:pPr>
              <a:lnSpc>
                <a:spcPct val="80000"/>
              </a:lnSpc>
            </a:pPr>
            <a:r>
              <a:rPr lang="sl-SI" altLang="sl-SI" sz="2300"/>
              <a:t>Skrbi za varnost apostolske palače, varuje papeža in nadzira vhode v Vatikan,</a:t>
            </a:r>
          </a:p>
          <a:p>
            <a:pPr>
              <a:lnSpc>
                <a:spcPct val="80000"/>
              </a:lnSpc>
            </a:pPr>
            <a:r>
              <a:rPr lang="sl-SI" altLang="sl-SI" sz="2300"/>
              <a:t>Ustanovljena je bila 21. 1. 1506, ko je skupina 150 Švicarjev prišla v papeško službo,</a:t>
            </a:r>
          </a:p>
          <a:p>
            <a:pPr>
              <a:lnSpc>
                <a:spcPct val="80000"/>
              </a:lnSpc>
            </a:pPr>
            <a:r>
              <a:rPr lang="sl-SI" altLang="sl-SI" sz="2300"/>
              <a:t>Švicarska garda je danes najstarejša in hkrati najmanjša oborožena sila na svetu,</a:t>
            </a:r>
          </a:p>
          <a:p>
            <a:pPr>
              <a:lnSpc>
                <a:spcPct val="80000"/>
              </a:lnSpc>
            </a:pPr>
            <a:r>
              <a:rPr lang="sl-SI" altLang="sl-SI" sz="2300"/>
              <a:t>Pogoji za vstop v Švicarsko gardo:</a:t>
            </a:r>
            <a:br>
              <a:rPr lang="sl-SI" altLang="sl-SI" sz="2300"/>
            </a:br>
            <a:r>
              <a:rPr lang="sl-SI" altLang="sl-SI" sz="2300"/>
              <a:t>-švicarski državljan,</a:t>
            </a:r>
            <a:br>
              <a:rPr lang="sl-SI" altLang="sl-SI" sz="2300"/>
            </a:br>
            <a:r>
              <a:rPr lang="sl-SI" altLang="sl-SI" sz="2300"/>
              <a:t>-katolik,</a:t>
            </a:r>
            <a:br>
              <a:rPr lang="sl-SI" altLang="sl-SI" sz="2300"/>
            </a:br>
            <a:r>
              <a:rPr lang="sl-SI" altLang="sl-SI" sz="2300"/>
              <a:t>-moralno-etičen</a:t>
            </a:r>
            <a:br>
              <a:rPr lang="sl-SI" altLang="sl-SI" sz="2300"/>
            </a:br>
            <a:r>
              <a:rPr lang="sl-SI" altLang="sl-SI" sz="2300"/>
              <a:t>-star med 19 in 30 leti,</a:t>
            </a:r>
            <a:br>
              <a:rPr lang="sl-SI" altLang="sl-SI" sz="2300"/>
            </a:br>
            <a:r>
              <a:rPr lang="sl-SI" altLang="sl-SI" sz="2300"/>
              <a:t>-najmanj 174 cm visok,</a:t>
            </a:r>
            <a:br>
              <a:rPr lang="sl-SI" altLang="sl-SI" sz="2300"/>
            </a:br>
            <a:r>
              <a:rPr lang="sl-SI" altLang="sl-SI" sz="2300"/>
              <a:t>-neporočen,</a:t>
            </a:r>
            <a:br>
              <a:rPr lang="sl-SI" altLang="sl-SI" sz="2300"/>
            </a:br>
            <a:r>
              <a:rPr lang="sl-SI" altLang="sl-SI" sz="2300"/>
              <a:t>-univerzitetna ali visokošolska izobrazba.</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7" dur="500"/>
                                        <p:tgtEl>
                                          <p:spTgt spid="153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2" dur="500"/>
                                        <p:tgtEl>
                                          <p:spTgt spid="153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7" dur="500"/>
                                        <p:tgtEl>
                                          <p:spTgt spid="1536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32"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a:extLst>
              <a:ext uri="{FF2B5EF4-FFF2-40B4-BE49-F238E27FC236}">
                <a16:creationId xmlns:a16="http://schemas.microsoft.com/office/drawing/2014/main" id="{4DF7B9D7-528E-4315-99E0-CD66F1C79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35600"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a:extLst>
              <a:ext uri="{FF2B5EF4-FFF2-40B4-BE49-F238E27FC236}">
                <a16:creationId xmlns:a16="http://schemas.microsoft.com/office/drawing/2014/main" id="{F010A156-C586-4C76-A8F4-8EC615211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774950"/>
            <a:ext cx="6156325"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a:extLst>
              <a:ext uri="{FF2B5EF4-FFF2-40B4-BE49-F238E27FC236}">
                <a16:creationId xmlns:a16="http://schemas.microsoft.com/office/drawing/2014/main" id="{36150F89-5621-4629-8D5A-D3BCE30EA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100013"/>
            <a:ext cx="3848100" cy="285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a:extLst>
              <a:ext uri="{FF2B5EF4-FFF2-40B4-BE49-F238E27FC236}">
                <a16:creationId xmlns:a16="http://schemas.microsoft.com/office/drawing/2014/main" id="{77C46507-8DC2-4F32-91F9-01A1A406C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2771775"/>
            <a:ext cx="4824413"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8">
            <a:extLst>
              <a:ext uri="{FF2B5EF4-FFF2-40B4-BE49-F238E27FC236}">
                <a16:creationId xmlns:a16="http://schemas.microsoft.com/office/drawing/2014/main" id="{20BFA734-C907-43A6-853D-3EE0094FE1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981075"/>
            <a:ext cx="38354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9">
            <a:extLst>
              <a:ext uri="{FF2B5EF4-FFF2-40B4-BE49-F238E27FC236}">
                <a16:creationId xmlns:a16="http://schemas.microsoft.com/office/drawing/2014/main" id="{8F89C6BF-6FEF-44CA-899B-791D913856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1196975"/>
            <a:ext cx="30861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10">
            <a:extLst>
              <a:ext uri="{FF2B5EF4-FFF2-40B4-BE49-F238E27FC236}">
                <a16:creationId xmlns:a16="http://schemas.microsoft.com/office/drawing/2014/main" id="{3A1821FB-8764-4133-BAD6-CF41A47BE5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836613"/>
            <a:ext cx="7296150" cy="524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ppt_x</p:attrName>
                                        </p:attrNameLst>
                                      </p:cBhvr>
                                      <p:tavLst>
                                        <p:tav tm="0">
                                          <p:val>
                                            <p:strVal val="#ppt_x-.2"/>
                                          </p:val>
                                        </p:tav>
                                        <p:tav tm="100000">
                                          <p:val>
                                            <p:strVal val="#ppt_x"/>
                                          </p:val>
                                        </p:tav>
                                      </p:tavLst>
                                    </p:anim>
                                    <p:anim calcmode="lin" valueType="num">
                                      <p:cBhvr>
                                        <p:cTn id="8" dur="1000" fill="hold"/>
                                        <p:tgtEl>
                                          <p:spTgt spid="194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9462"/>
                                        </p:tgtEl>
                                        <p:attrNameLst>
                                          <p:attrName>style.visibility</p:attrName>
                                        </p:attrNameLst>
                                      </p:cBhvr>
                                      <p:to>
                                        <p:strVal val="visible"/>
                                      </p:to>
                                    </p:set>
                                    <p:anim calcmode="lin" valueType="num">
                                      <p:cBhvr>
                                        <p:cTn id="14" dur="1000" fill="hold"/>
                                        <p:tgtEl>
                                          <p:spTgt spid="19462"/>
                                        </p:tgtEl>
                                        <p:attrNameLst>
                                          <p:attrName>ppt_x</p:attrName>
                                        </p:attrNameLst>
                                      </p:cBhvr>
                                      <p:tavLst>
                                        <p:tav tm="0">
                                          <p:val>
                                            <p:strVal val="#ppt_x-.2"/>
                                          </p:val>
                                        </p:tav>
                                        <p:tav tm="100000">
                                          <p:val>
                                            <p:strVal val="#ppt_x"/>
                                          </p:val>
                                        </p:tav>
                                      </p:tavLst>
                                    </p:anim>
                                    <p:anim calcmode="lin" valueType="num">
                                      <p:cBhvr>
                                        <p:cTn id="15" dur="1000" fill="hold"/>
                                        <p:tgtEl>
                                          <p:spTgt spid="1946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4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9463"/>
                                        </p:tgtEl>
                                        <p:attrNameLst>
                                          <p:attrName>style.visibility</p:attrName>
                                        </p:attrNameLst>
                                      </p:cBhvr>
                                      <p:to>
                                        <p:strVal val="visible"/>
                                      </p:to>
                                    </p:set>
                                    <p:anim calcmode="lin" valueType="num">
                                      <p:cBhvr>
                                        <p:cTn id="21" dur="1000" fill="hold"/>
                                        <p:tgtEl>
                                          <p:spTgt spid="19463"/>
                                        </p:tgtEl>
                                        <p:attrNameLst>
                                          <p:attrName>ppt_x</p:attrName>
                                        </p:attrNameLst>
                                      </p:cBhvr>
                                      <p:tavLst>
                                        <p:tav tm="0">
                                          <p:val>
                                            <p:strVal val="#ppt_x-.2"/>
                                          </p:val>
                                        </p:tav>
                                        <p:tav tm="100000">
                                          <p:val>
                                            <p:strVal val="#ppt_x"/>
                                          </p:val>
                                        </p:tav>
                                      </p:tavLst>
                                    </p:anim>
                                    <p:anim calcmode="lin" valueType="num">
                                      <p:cBhvr>
                                        <p:cTn id="22" dur="1000" fill="hold"/>
                                        <p:tgtEl>
                                          <p:spTgt spid="1946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94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9461"/>
                                        </p:tgtEl>
                                        <p:attrNameLst>
                                          <p:attrName>style.visibility</p:attrName>
                                        </p:attrNameLst>
                                      </p:cBhvr>
                                      <p:to>
                                        <p:strVal val="visible"/>
                                      </p:to>
                                    </p:set>
                                    <p:anim calcmode="lin" valueType="num">
                                      <p:cBhvr>
                                        <p:cTn id="28" dur="1000" fill="hold"/>
                                        <p:tgtEl>
                                          <p:spTgt spid="19461"/>
                                        </p:tgtEl>
                                        <p:attrNameLst>
                                          <p:attrName>ppt_x</p:attrName>
                                        </p:attrNameLst>
                                      </p:cBhvr>
                                      <p:tavLst>
                                        <p:tav tm="0">
                                          <p:val>
                                            <p:strVal val="#ppt_x-.2"/>
                                          </p:val>
                                        </p:tav>
                                        <p:tav tm="100000">
                                          <p:val>
                                            <p:strVal val="#ppt_x"/>
                                          </p:val>
                                        </p:tav>
                                      </p:tavLst>
                                    </p:anim>
                                    <p:anim calcmode="lin" valueType="num">
                                      <p:cBhvr>
                                        <p:cTn id="29" dur="1000" fill="hold"/>
                                        <p:tgtEl>
                                          <p:spTgt spid="1946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946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9464"/>
                                        </p:tgtEl>
                                        <p:attrNameLst>
                                          <p:attrName>style.visibility</p:attrName>
                                        </p:attrNameLst>
                                      </p:cBhvr>
                                      <p:to>
                                        <p:strVal val="visible"/>
                                      </p:to>
                                    </p:set>
                                    <p:anim calcmode="lin" valueType="num">
                                      <p:cBhvr>
                                        <p:cTn id="35" dur="1000" fill="hold"/>
                                        <p:tgtEl>
                                          <p:spTgt spid="19464"/>
                                        </p:tgtEl>
                                        <p:attrNameLst>
                                          <p:attrName>ppt_x</p:attrName>
                                        </p:attrNameLst>
                                      </p:cBhvr>
                                      <p:tavLst>
                                        <p:tav tm="0">
                                          <p:val>
                                            <p:strVal val="#ppt_x-.2"/>
                                          </p:val>
                                        </p:tav>
                                        <p:tav tm="100000">
                                          <p:val>
                                            <p:strVal val="#ppt_x"/>
                                          </p:val>
                                        </p:tav>
                                      </p:tavLst>
                                    </p:anim>
                                    <p:anim calcmode="lin" valueType="num">
                                      <p:cBhvr>
                                        <p:cTn id="36" dur="1000" fill="hold"/>
                                        <p:tgtEl>
                                          <p:spTgt spid="1946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94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19465"/>
                                        </p:tgtEl>
                                        <p:attrNameLst>
                                          <p:attrName>style.visibility</p:attrName>
                                        </p:attrNameLst>
                                      </p:cBhvr>
                                      <p:to>
                                        <p:strVal val="visible"/>
                                      </p:to>
                                    </p:set>
                                    <p:anim calcmode="lin" valueType="num">
                                      <p:cBhvr>
                                        <p:cTn id="42" dur="1000" fill="hold"/>
                                        <p:tgtEl>
                                          <p:spTgt spid="19465"/>
                                        </p:tgtEl>
                                        <p:attrNameLst>
                                          <p:attrName>ppt_x</p:attrName>
                                        </p:attrNameLst>
                                      </p:cBhvr>
                                      <p:tavLst>
                                        <p:tav tm="0">
                                          <p:val>
                                            <p:strVal val="#ppt_x-.2"/>
                                          </p:val>
                                        </p:tav>
                                        <p:tav tm="100000">
                                          <p:val>
                                            <p:strVal val="#ppt_x"/>
                                          </p:val>
                                        </p:tav>
                                      </p:tavLst>
                                    </p:anim>
                                    <p:anim calcmode="lin" valueType="num">
                                      <p:cBhvr>
                                        <p:cTn id="43" dur="1000" fill="hold"/>
                                        <p:tgtEl>
                                          <p:spTgt spid="1946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946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19466"/>
                                        </p:tgtEl>
                                        <p:attrNameLst>
                                          <p:attrName>style.visibility</p:attrName>
                                        </p:attrNameLst>
                                      </p:cBhvr>
                                      <p:to>
                                        <p:strVal val="visible"/>
                                      </p:to>
                                    </p:set>
                                    <p:anim calcmode="lin" valueType="num">
                                      <p:cBhvr>
                                        <p:cTn id="49" dur="1000" fill="hold"/>
                                        <p:tgtEl>
                                          <p:spTgt spid="19466"/>
                                        </p:tgtEl>
                                        <p:attrNameLst>
                                          <p:attrName>ppt_x</p:attrName>
                                        </p:attrNameLst>
                                      </p:cBhvr>
                                      <p:tavLst>
                                        <p:tav tm="0">
                                          <p:val>
                                            <p:strVal val="#ppt_x-.2"/>
                                          </p:val>
                                        </p:tav>
                                        <p:tav tm="100000">
                                          <p:val>
                                            <p:strVal val="#ppt_x"/>
                                          </p:val>
                                        </p:tav>
                                      </p:tavLst>
                                    </p:anim>
                                    <p:anim calcmode="lin" valueType="num">
                                      <p:cBhvr>
                                        <p:cTn id="50" dur="1000" fill="hold"/>
                                        <p:tgtEl>
                                          <p:spTgt spid="19466"/>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4BBD801-E9F9-4E96-A8D6-487509C91B12}"/>
              </a:ext>
            </a:extLst>
          </p:cNvPr>
          <p:cNvSpPr>
            <a:spLocks noGrp="1" noChangeArrowheads="1"/>
          </p:cNvSpPr>
          <p:nvPr>
            <p:ph type="title"/>
          </p:nvPr>
        </p:nvSpPr>
        <p:spPr/>
        <p:txBody>
          <a:bodyPr/>
          <a:lstStyle/>
          <a:p>
            <a:r>
              <a:rPr lang="sl-SI" altLang="sl-SI"/>
              <a:t>Osnovni podatki</a:t>
            </a:r>
          </a:p>
        </p:txBody>
      </p:sp>
      <p:sp>
        <p:nvSpPr>
          <p:cNvPr id="3075" name="Rectangle 3">
            <a:extLst>
              <a:ext uri="{FF2B5EF4-FFF2-40B4-BE49-F238E27FC236}">
                <a16:creationId xmlns:a16="http://schemas.microsoft.com/office/drawing/2014/main" id="{A6A8DB8D-A3AE-4122-9CC5-49DCEE84005C}"/>
              </a:ext>
            </a:extLst>
          </p:cNvPr>
          <p:cNvSpPr>
            <a:spLocks noGrp="1" noChangeArrowheads="1"/>
          </p:cNvSpPr>
          <p:nvPr>
            <p:ph type="body" idx="1"/>
          </p:nvPr>
        </p:nvSpPr>
        <p:spPr/>
        <p:txBody>
          <a:bodyPr/>
          <a:lstStyle/>
          <a:p>
            <a:r>
              <a:rPr lang="sl-SI" altLang="sl-SI"/>
              <a:t>Vatikanska mestna država,</a:t>
            </a:r>
          </a:p>
          <a:p>
            <a:r>
              <a:rPr lang="sl-SI" altLang="sl-SI"/>
              <a:t>Glavno mesto je Mesto Vatikan,</a:t>
            </a:r>
          </a:p>
          <a:p>
            <a:r>
              <a:rPr lang="sl-SI" altLang="sl-SI"/>
              <a:t>Uradni jezik je latinščina,</a:t>
            </a:r>
          </a:p>
          <a:p>
            <a:r>
              <a:rPr lang="sl-SI" altLang="sl-SI"/>
              <a:t>Površina je 0,44km²,</a:t>
            </a:r>
          </a:p>
          <a:p>
            <a:r>
              <a:rPr lang="sl-SI" altLang="sl-SI"/>
              <a:t>821 prebivalcev (2007),</a:t>
            </a:r>
          </a:p>
          <a:p>
            <a:r>
              <a:rPr lang="sl-SI" altLang="sl-SI"/>
              <a:t>Gostota je 1780/km² ,</a:t>
            </a:r>
          </a:p>
          <a:p>
            <a:r>
              <a:rPr lang="sl-SI" altLang="sl-SI"/>
              <a:t>Denarna enota je evro (€).</a:t>
            </a:r>
          </a:p>
          <a:p>
            <a:endParaRPr lang="sl-SI" altLang="sl-SI"/>
          </a:p>
          <a:p>
            <a:endParaRPr lang="sl-SI" altLang="sl-SI"/>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blinds(horizontal)">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blinds(horizontal)">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7" dur="5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blinds(horizontal)">
                                      <p:cBhvr>
                                        <p:cTn id="32" dur="500"/>
                                        <p:tgtEl>
                                          <p:spTgt spid="307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Effect transition="in" filter="blinds(horizontal)">
                                      <p:cBhvr>
                                        <p:cTn id="37" dur="500"/>
                                        <p:tgtEl>
                                          <p:spTgt spid="307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Effect transition="in" filter="blinds(horizontal)">
                                      <p:cBhvr>
                                        <p:cTn id="42"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690354-85D3-4F38-A21E-96001B78B052}"/>
              </a:ext>
            </a:extLst>
          </p:cNvPr>
          <p:cNvSpPr>
            <a:spLocks noGrp="1" noChangeArrowheads="1"/>
          </p:cNvSpPr>
          <p:nvPr>
            <p:ph type="title"/>
          </p:nvPr>
        </p:nvSpPr>
        <p:spPr/>
        <p:txBody>
          <a:bodyPr/>
          <a:lstStyle/>
          <a:p>
            <a:r>
              <a:rPr lang="sl-SI" altLang="sl-SI"/>
              <a:t>Geografija</a:t>
            </a:r>
          </a:p>
        </p:txBody>
      </p:sp>
      <p:sp>
        <p:nvSpPr>
          <p:cNvPr id="4099" name="Rectangle 3">
            <a:extLst>
              <a:ext uri="{FF2B5EF4-FFF2-40B4-BE49-F238E27FC236}">
                <a16:creationId xmlns:a16="http://schemas.microsoft.com/office/drawing/2014/main" id="{B8463E9E-E227-4F6F-90D5-D71D7207D862}"/>
              </a:ext>
            </a:extLst>
          </p:cNvPr>
          <p:cNvSpPr>
            <a:spLocks noGrp="1" noChangeArrowheads="1"/>
          </p:cNvSpPr>
          <p:nvPr>
            <p:ph type="body" idx="1"/>
          </p:nvPr>
        </p:nvSpPr>
        <p:spPr/>
        <p:txBody>
          <a:bodyPr/>
          <a:lstStyle/>
          <a:p>
            <a:pPr>
              <a:lnSpc>
                <a:spcPct val="90000"/>
              </a:lnSpc>
            </a:pPr>
            <a:r>
              <a:rPr lang="sl-SI" altLang="sl-SI" sz="2400"/>
              <a:t>Celotno ozemlje leži v mestu Rim, na Vatikanskem griču,</a:t>
            </a:r>
          </a:p>
          <a:p>
            <a:pPr>
              <a:lnSpc>
                <a:spcPct val="90000"/>
              </a:lnSpc>
            </a:pPr>
            <a:r>
              <a:rPr lang="sl-SI" altLang="sl-SI" sz="2400"/>
              <a:t>Deli se na štiri dele:</a:t>
            </a:r>
            <a:br>
              <a:rPr lang="sl-SI" altLang="sl-SI" sz="2400"/>
            </a:br>
            <a:r>
              <a:rPr lang="sl-SI" altLang="sl-SI" sz="2400"/>
              <a:t>-Baziliko svetega Petra, s trgom sv. Petra,</a:t>
            </a:r>
            <a:br>
              <a:rPr lang="sl-SI" altLang="sl-SI" sz="2400"/>
            </a:br>
            <a:r>
              <a:rPr lang="sl-SI" altLang="sl-SI" sz="2400"/>
              <a:t>-Vatikanske muzeje,</a:t>
            </a:r>
            <a:br>
              <a:rPr lang="sl-SI" altLang="sl-SI" sz="2400"/>
            </a:br>
            <a:r>
              <a:rPr lang="sl-SI" altLang="sl-SI" sz="2400"/>
              <a:t>-Upravne in pomožne zgradbe,</a:t>
            </a:r>
            <a:br>
              <a:rPr lang="sl-SI" altLang="sl-SI" sz="2400"/>
            </a:br>
            <a:r>
              <a:rPr lang="sl-SI" altLang="sl-SI" sz="2400"/>
              <a:t>-Vatikanski vrtovi,</a:t>
            </a:r>
          </a:p>
          <a:p>
            <a:pPr>
              <a:lnSpc>
                <a:spcPct val="90000"/>
              </a:lnSpc>
            </a:pPr>
            <a:r>
              <a:rPr lang="sl-SI" altLang="sl-SI" sz="2400"/>
              <a:t>Nimajo svojih naravnih vodotokov,</a:t>
            </a:r>
          </a:p>
          <a:p>
            <a:pPr>
              <a:lnSpc>
                <a:spcPct val="90000"/>
              </a:lnSpc>
            </a:pPr>
            <a:r>
              <a:rPr lang="sl-SI" altLang="sl-SI" sz="2400"/>
              <a:t>Podnebje je zmerno z milimi zimami in dolgim poletjem,</a:t>
            </a:r>
          </a:p>
          <a:p>
            <a:pPr>
              <a:lnSpc>
                <a:spcPct val="90000"/>
              </a:lnSpc>
            </a:pPr>
            <a:r>
              <a:rPr lang="sl-SI" altLang="sl-SI" sz="2400"/>
              <a:t>Imajo heliport in železnico, ki ni v uporabi,</a:t>
            </a:r>
          </a:p>
          <a:p>
            <a:pPr>
              <a:lnSpc>
                <a:spcPct val="90000"/>
              </a:lnSpc>
            </a:pPr>
            <a:r>
              <a:rPr lang="sl-SI" altLang="sl-SI" sz="2400"/>
              <a:t>Vatikan je edina država na svetu, v kateri je prav vse nepremično premoženje last enega samega subjekta, Svetega sedeža. </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7" dur="5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blinds(horizontal)">
                                      <p:cBhvr>
                                        <p:cTn id="22" dur="500"/>
                                        <p:tgtEl>
                                          <p:spTgt spid="40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7" dur="500"/>
                                        <p:tgtEl>
                                          <p:spTgt spid="40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Effect transition="in" filter="blinds(horizontal)">
                                      <p:cBhvr>
                                        <p:cTn id="32" dur="500"/>
                                        <p:tgtEl>
                                          <p:spTgt spid="40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Effect transition="in" filter="blinds(horizontal)">
                                      <p:cBhvr>
                                        <p:cTn id="37"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4CD030E-B86B-425D-BFED-4C5CF181A7FA}"/>
              </a:ext>
            </a:extLst>
          </p:cNvPr>
          <p:cNvSpPr>
            <a:spLocks noGrp="1" noChangeArrowheads="1"/>
          </p:cNvSpPr>
          <p:nvPr>
            <p:ph type="title"/>
          </p:nvPr>
        </p:nvSpPr>
        <p:spPr/>
        <p:txBody>
          <a:bodyPr/>
          <a:lstStyle/>
          <a:p>
            <a:r>
              <a:rPr lang="sl-SI" altLang="sl-SI"/>
              <a:t>Gospodarstvo</a:t>
            </a:r>
          </a:p>
        </p:txBody>
      </p:sp>
      <p:sp>
        <p:nvSpPr>
          <p:cNvPr id="5123" name="Rectangle 3">
            <a:extLst>
              <a:ext uri="{FF2B5EF4-FFF2-40B4-BE49-F238E27FC236}">
                <a16:creationId xmlns:a16="http://schemas.microsoft.com/office/drawing/2014/main" id="{E84A3E0F-D010-47CE-AF86-EF85B40AF3FC}"/>
              </a:ext>
            </a:extLst>
          </p:cNvPr>
          <p:cNvSpPr>
            <a:spLocks noGrp="1" noChangeArrowheads="1"/>
          </p:cNvSpPr>
          <p:nvPr>
            <p:ph type="body" idx="1"/>
          </p:nvPr>
        </p:nvSpPr>
        <p:spPr/>
        <p:txBody>
          <a:bodyPr/>
          <a:lstStyle/>
          <a:p>
            <a:pPr>
              <a:lnSpc>
                <a:spcPct val="80000"/>
              </a:lnSpc>
            </a:pPr>
            <a:r>
              <a:rPr lang="sl-SI" altLang="sl-SI" sz="2400"/>
              <a:t>Celotno gospodarsko aktivnost nadzoruje država,</a:t>
            </a:r>
          </a:p>
          <a:p>
            <a:pPr>
              <a:lnSpc>
                <a:spcPct val="80000"/>
              </a:lnSpc>
            </a:pPr>
            <a:r>
              <a:rPr lang="sl-SI" altLang="sl-SI" sz="2400"/>
              <a:t>Vatikanski dohodki pretežno izvirajo iz upravljanja premoženja ter iz prispevkov vernikov po vsem svetu,</a:t>
            </a:r>
          </a:p>
          <a:p>
            <a:pPr>
              <a:lnSpc>
                <a:spcPct val="80000"/>
              </a:lnSpc>
            </a:pPr>
            <a:r>
              <a:rPr lang="sl-SI" altLang="sl-SI" sz="2400"/>
              <a:t>Denarna enota je evro, pred letom 2002 pa vatikanska lira,</a:t>
            </a:r>
          </a:p>
          <a:p>
            <a:pPr>
              <a:lnSpc>
                <a:spcPct val="80000"/>
              </a:lnSpc>
            </a:pPr>
            <a:r>
              <a:rPr lang="sl-SI" altLang="sl-SI" sz="2400"/>
              <a:t>Vatikan kuje kovance z motivom papeža na zadnji strani,</a:t>
            </a:r>
          </a:p>
          <a:p>
            <a:pPr>
              <a:lnSpc>
                <a:spcPct val="80000"/>
              </a:lnSpc>
            </a:pPr>
            <a:r>
              <a:rPr lang="sl-SI" altLang="sl-SI" sz="2400"/>
              <a:t>Nimajo kmetijstva,</a:t>
            </a:r>
          </a:p>
          <a:p>
            <a:pPr>
              <a:lnSpc>
                <a:spcPct val="80000"/>
              </a:lnSpc>
            </a:pPr>
            <a:r>
              <a:rPr lang="sl-SI" altLang="sl-SI" sz="2400"/>
              <a:t>Zaposlenih je 3000 ljudi, ki večinoma nimajo vatikanskega državljanstva</a:t>
            </a:r>
          </a:p>
          <a:p>
            <a:pPr>
              <a:lnSpc>
                <a:spcPct val="80000"/>
              </a:lnSpc>
            </a:pPr>
            <a:r>
              <a:rPr lang="sl-SI" altLang="sl-SI" sz="2400"/>
              <a:t>Imajo radio Vatikan in vplivni dnevnik Osservatore Romano,</a:t>
            </a:r>
          </a:p>
          <a:p>
            <a:pPr>
              <a:lnSpc>
                <a:spcPct val="80000"/>
              </a:lnSpc>
            </a:pPr>
            <a:r>
              <a:rPr lang="sl-SI" altLang="sl-SI" sz="2400"/>
              <a:t>Imajo svojo lastno zelo učinkovito poštno službo,</a:t>
            </a:r>
          </a:p>
          <a:p>
            <a:pPr>
              <a:lnSpc>
                <a:spcPct val="80000"/>
              </a:lnSpc>
            </a:pPr>
            <a:r>
              <a:rPr lang="sl-SI" altLang="sl-SI" sz="2400"/>
              <a:t>Telefonski sistem majo poenoten z Italijo.</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blinds(horizontal)">
                                      <p:cBhvr>
                                        <p:cTn id="22" dur="5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7" dur="500"/>
                                        <p:tgtEl>
                                          <p:spTgt spid="51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blinds(horizontal)">
                                      <p:cBhvr>
                                        <p:cTn id="32" dur="500"/>
                                        <p:tgtEl>
                                          <p:spTgt spid="51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blinds(horizontal)">
                                      <p:cBhvr>
                                        <p:cTn id="37" dur="500"/>
                                        <p:tgtEl>
                                          <p:spTgt spid="512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23">
                                            <p:txEl>
                                              <p:pRg st="6" end="6"/>
                                            </p:txEl>
                                          </p:spTgt>
                                        </p:tgtEl>
                                        <p:attrNameLst>
                                          <p:attrName>style.visibility</p:attrName>
                                        </p:attrNameLst>
                                      </p:cBhvr>
                                      <p:to>
                                        <p:strVal val="visible"/>
                                      </p:to>
                                    </p:set>
                                    <p:animEffect transition="in" filter="blinds(horizontal)">
                                      <p:cBhvr>
                                        <p:cTn id="42" dur="500"/>
                                        <p:tgtEl>
                                          <p:spTgt spid="512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123">
                                            <p:txEl>
                                              <p:pRg st="7" end="7"/>
                                            </p:txEl>
                                          </p:spTgt>
                                        </p:tgtEl>
                                        <p:attrNameLst>
                                          <p:attrName>style.visibility</p:attrName>
                                        </p:attrNameLst>
                                      </p:cBhvr>
                                      <p:to>
                                        <p:strVal val="visible"/>
                                      </p:to>
                                    </p:set>
                                    <p:animEffect transition="in" filter="blinds(horizontal)">
                                      <p:cBhvr>
                                        <p:cTn id="47" dur="500"/>
                                        <p:tgtEl>
                                          <p:spTgt spid="512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123">
                                            <p:txEl>
                                              <p:pRg st="8" end="8"/>
                                            </p:txEl>
                                          </p:spTgt>
                                        </p:tgtEl>
                                        <p:attrNameLst>
                                          <p:attrName>style.visibility</p:attrName>
                                        </p:attrNameLst>
                                      </p:cBhvr>
                                      <p:to>
                                        <p:strVal val="visible"/>
                                      </p:to>
                                    </p:set>
                                    <p:animEffect transition="in" filter="blinds(horizontal)">
                                      <p:cBhvr>
                                        <p:cTn id="52"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03060B-14E1-42D3-A2C0-33A0D0EC47A7}"/>
              </a:ext>
            </a:extLst>
          </p:cNvPr>
          <p:cNvSpPr>
            <a:spLocks noGrp="1" noChangeArrowheads="1"/>
          </p:cNvSpPr>
          <p:nvPr>
            <p:ph type="title"/>
          </p:nvPr>
        </p:nvSpPr>
        <p:spPr/>
        <p:txBody>
          <a:bodyPr/>
          <a:lstStyle/>
          <a:p>
            <a:r>
              <a:rPr lang="sl-SI" altLang="sl-SI"/>
              <a:t>Turizem</a:t>
            </a:r>
          </a:p>
        </p:txBody>
      </p:sp>
      <p:sp>
        <p:nvSpPr>
          <p:cNvPr id="6147" name="Rectangle 3">
            <a:extLst>
              <a:ext uri="{FF2B5EF4-FFF2-40B4-BE49-F238E27FC236}">
                <a16:creationId xmlns:a16="http://schemas.microsoft.com/office/drawing/2014/main" id="{B540981E-88D5-4823-93B8-5ED002A260F8}"/>
              </a:ext>
            </a:extLst>
          </p:cNvPr>
          <p:cNvSpPr>
            <a:spLocks noGrp="1" noChangeArrowheads="1"/>
          </p:cNvSpPr>
          <p:nvPr>
            <p:ph type="body" idx="1"/>
          </p:nvPr>
        </p:nvSpPr>
        <p:spPr/>
        <p:txBody>
          <a:bodyPr/>
          <a:lstStyle/>
          <a:p>
            <a:pPr>
              <a:lnSpc>
                <a:spcPct val="80000"/>
              </a:lnSpc>
            </a:pPr>
            <a:r>
              <a:rPr lang="sl-SI" altLang="sl-SI" sz="2800"/>
              <a:t>V Vatikan pride vsako leto več milijonov turistov,</a:t>
            </a:r>
          </a:p>
          <a:p>
            <a:pPr>
              <a:lnSpc>
                <a:spcPct val="80000"/>
              </a:lnSpc>
            </a:pPr>
            <a:r>
              <a:rPr lang="sl-SI" altLang="sl-SI" sz="2800"/>
              <a:t>Npr. leta 2003 je bilo v Vatikanu 7,3 mio turistov,</a:t>
            </a:r>
          </a:p>
          <a:p>
            <a:pPr>
              <a:lnSpc>
                <a:spcPct val="80000"/>
              </a:lnSpc>
            </a:pPr>
            <a:r>
              <a:rPr lang="sl-SI" altLang="sl-SI" sz="2800"/>
              <a:t>Ob smrti Janeza Pavla II. in volitvah novega papeža je bilo v Vatikanu 6 mio turistov,</a:t>
            </a:r>
          </a:p>
          <a:p>
            <a:pPr>
              <a:lnSpc>
                <a:spcPct val="80000"/>
              </a:lnSpc>
            </a:pPr>
            <a:r>
              <a:rPr lang="sl-SI" altLang="sl-SI" sz="2800"/>
              <a:t>Največ turistov si ogleda Baziliko sv. Petra, vatikanske muzeje, Sikstinsko kapelo in Vatikanske vrtove, kjer so ogledi možni le v skupinah,</a:t>
            </a:r>
          </a:p>
          <a:p>
            <a:pPr>
              <a:lnSpc>
                <a:spcPct val="80000"/>
              </a:lnSpc>
            </a:pPr>
            <a:r>
              <a:rPr lang="sl-SI" altLang="sl-SI" sz="2800"/>
              <a:t>Turisti ne vplivajo veliko na dohodke Vatikana, saj v Vatikanu ne morejo prespati, do pred nekaj leti, pa tudi ni bilo odprte nobene restavracije.</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7" dur="5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22" dur="500"/>
                                        <p:tgtEl>
                                          <p:spTgt spid="6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7" dur="500"/>
                                        <p:tgtEl>
                                          <p:spTgt spid="6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blinds(horizontal)">
                                      <p:cBhvr>
                                        <p:cTn id="32"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1256485-4D9E-430A-9AF8-8C3B843369D4}"/>
              </a:ext>
            </a:extLst>
          </p:cNvPr>
          <p:cNvSpPr>
            <a:spLocks noGrp="1" noChangeArrowheads="1"/>
          </p:cNvSpPr>
          <p:nvPr>
            <p:ph type="title"/>
          </p:nvPr>
        </p:nvSpPr>
        <p:spPr/>
        <p:txBody>
          <a:bodyPr/>
          <a:lstStyle/>
          <a:p>
            <a:r>
              <a:rPr lang="sl-SI" altLang="sl-SI"/>
              <a:t>Šolstvo</a:t>
            </a:r>
          </a:p>
        </p:txBody>
      </p:sp>
      <p:sp>
        <p:nvSpPr>
          <p:cNvPr id="7171" name="Rectangle 3">
            <a:extLst>
              <a:ext uri="{FF2B5EF4-FFF2-40B4-BE49-F238E27FC236}">
                <a16:creationId xmlns:a16="http://schemas.microsoft.com/office/drawing/2014/main" id="{FB026A48-778E-4D0C-953D-9055204B351C}"/>
              </a:ext>
            </a:extLst>
          </p:cNvPr>
          <p:cNvSpPr>
            <a:spLocks noGrp="1" noChangeArrowheads="1"/>
          </p:cNvSpPr>
          <p:nvPr>
            <p:ph type="body" idx="1"/>
          </p:nvPr>
        </p:nvSpPr>
        <p:spPr/>
        <p:txBody>
          <a:bodyPr/>
          <a:lstStyle/>
          <a:p>
            <a:r>
              <a:rPr lang="sl-SI" altLang="sl-SI"/>
              <a:t>Sveti sedež je ustanovitelj nekaj univerz,</a:t>
            </a:r>
          </a:p>
          <a:p>
            <a:r>
              <a:rPr lang="sl-SI" altLang="sl-SI"/>
              <a:t>Pretežno so to teološke univerze,</a:t>
            </a:r>
          </a:p>
          <a:p>
            <a:r>
              <a:rPr lang="sl-SI" altLang="sl-SI"/>
              <a:t>Sedež akademije je znotraj Vatikana, same institucije pa pretežno delujejo na ozemlju Italije.</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blinds(horizontal)">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blinds(horizontal)">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97D21B4-8C6A-4426-A3F8-60D5D0F3816E}"/>
              </a:ext>
            </a:extLst>
          </p:cNvPr>
          <p:cNvSpPr>
            <a:spLocks noGrp="1" noChangeArrowheads="1"/>
          </p:cNvSpPr>
          <p:nvPr>
            <p:ph type="title"/>
          </p:nvPr>
        </p:nvSpPr>
        <p:spPr/>
        <p:txBody>
          <a:bodyPr/>
          <a:lstStyle/>
          <a:p>
            <a:r>
              <a:rPr lang="sl-SI" altLang="sl-SI"/>
              <a:t>Zgodovina do leta 1929</a:t>
            </a:r>
          </a:p>
        </p:txBody>
      </p:sp>
      <p:sp>
        <p:nvSpPr>
          <p:cNvPr id="9219" name="Rectangle 3">
            <a:extLst>
              <a:ext uri="{FF2B5EF4-FFF2-40B4-BE49-F238E27FC236}">
                <a16:creationId xmlns:a16="http://schemas.microsoft.com/office/drawing/2014/main" id="{A5837CE8-3991-41C6-8E5C-036D738921FC}"/>
              </a:ext>
            </a:extLst>
          </p:cNvPr>
          <p:cNvSpPr>
            <a:spLocks noGrp="1" noChangeArrowheads="1"/>
          </p:cNvSpPr>
          <p:nvPr>
            <p:ph type="body" idx="1"/>
          </p:nvPr>
        </p:nvSpPr>
        <p:spPr>
          <a:xfrm>
            <a:off x="468313" y="1412875"/>
            <a:ext cx="8229600" cy="4525963"/>
          </a:xfrm>
        </p:spPr>
        <p:txBody>
          <a:bodyPr/>
          <a:lstStyle/>
          <a:p>
            <a:pPr>
              <a:lnSpc>
                <a:spcPct val="80000"/>
              </a:lnSpc>
            </a:pPr>
            <a:r>
              <a:rPr lang="sl-SI" altLang="sl-SI" sz="2400">
                <a:solidFill>
                  <a:srgbClr val="000000"/>
                </a:solidFill>
              </a:rPr>
              <a:t>Izročilo pravi, da so tukaj po mučenju pokopali apostola Petra, prvega rimskega škofa,</a:t>
            </a:r>
          </a:p>
          <a:p>
            <a:pPr>
              <a:lnSpc>
                <a:spcPct val="80000"/>
              </a:lnSpc>
            </a:pPr>
            <a:r>
              <a:rPr lang="sl-SI" altLang="sl-SI" sz="2400">
                <a:solidFill>
                  <a:srgbClr val="000000"/>
                </a:solidFill>
              </a:rPr>
              <a:t>Za cesarja Konstantina so na vatikanskem griču zgradili v čast sv. Petra prvo cerkev in nato prvo papeževo rezidenco,</a:t>
            </a:r>
          </a:p>
          <a:p>
            <a:pPr>
              <a:lnSpc>
                <a:spcPct val="80000"/>
              </a:lnSpc>
            </a:pPr>
            <a:r>
              <a:rPr lang="sl-SI" altLang="sl-SI" sz="2400"/>
              <a:t>Da je leta 754 papež formalno postal posvetni vladar obsežnega ozemlja v srednji Italiji - tako imenovane Papeške države,</a:t>
            </a:r>
          </a:p>
          <a:p>
            <a:pPr>
              <a:lnSpc>
                <a:spcPct val="80000"/>
              </a:lnSpc>
            </a:pPr>
            <a:r>
              <a:rPr lang="sl-SI" altLang="sl-SI" sz="2400"/>
              <a:t>Papeži so si ves čas prizadevali ohraniti to posvetno oblast,</a:t>
            </a:r>
          </a:p>
          <a:p>
            <a:pPr>
              <a:lnSpc>
                <a:spcPct val="80000"/>
              </a:lnSpc>
            </a:pPr>
            <a:r>
              <a:rPr lang="sl-SI" altLang="sl-SI" sz="2400"/>
              <a:t>Največja grožnja temu je prišla v 19. st. s pojavom nacionalizmov v Evropi,</a:t>
            </a:r>
          </a:p>
          <a:p>
            <a:pPr>
              <a:lnSpc>
                <a:spcPct val="80000"/>
              </a:lnSpc>
            </a:pPr>
            <a:r>
              <a:rPr lang="sl-SI" altLang="sl-SI" sz="2400"/>
              <a:t>Leta 1860 je bilo večji del Papeških držav vključenih v Italijo,</a:t>
            </a:r>
          </a:p>
          <a:p>
            <a:pPr>
              <a:lnSpc>
                <a:spcPct val="80000"/>
              </a:lnSpc>
            </a:pPr>
            <a:r>
              <a:rPr lang="sl-SI" altLang="sl-SI" sz="2400"/>
              <a:t>Papežu je za naslednjih deset let ostala le še oblast na območju, ki se je nekako pokrivalo z današnjo deželo,</a:t>
            </a:r>
          </a:p>
          <a:p>
            <a:pPr>
              <a:lnSpc>
                <a:spcPct val="80000"/>
              </a:lnSpc>
              <a:buFontTx/>
              <a:buNone/>
            </a:pPr>
            <a:endParaRPr lang="sl-SI" altLang="sl-SI" sz="2400"/>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blinds(horizontal)">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blinds(horizontal)">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blinds(horizontal)">
                                      <p:cBhvr>
                                        <p:cTn id="27" dur="500"/>
                                        <p:tgtEl>
                                          <p:spTgt spid="92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blinds(horizontal)">
                                      <p:cBhvr>
                                        <p:cTn id="32" dur="500"/>
                                        <p:tgtEl>
                                          <p:spTgt spid="921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Effect transition="in" filter="blinds(horizontal)">
                                      <p:cBhvr>
                                        <p:cTn id="37" dur="500"/>
                                        <p:tgtEl>
                                          <p:spTgt spid="921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219">
                                            <p:txEl>
                                              <p:pRg st="6" end="6"/>
                                            </p:txEl>
                                          </p:spTgt>
                                        </p:tgtEl>
                                        <p:attrNameLst>
                                          <p:attrName>style.visibility</p:attrName>
                                        </p:attrNameLst>
                                      </p:cBhvr>
                                      <p:to>
                                        <p:strVal val="visible"/>
                                      </p:to>
                                    </p:set>
                                    <p:animEffect transition="in" filter="blinds(horizontal)">
                                      <p:cBhvr>
                                        <p:cTn id="42"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a:extLst>
              <a:ext uri="{FF2B5EF4-FFF2-40B4-BE49-F238E27FC236}">
                <a16:creationId xmlns:a16="http://schemas.microsoft.com/office/drawing/2014/main" id="{3D87F6DD-CAF1-4980-BFC7-4A9768F43353}"/>
              </a:ext>
            </a:extLst>
          </p:cNvPr>
          <p:cNvSpPr>
            <a:spLocks noGrp="1" noChangeArrowheads="1"/>
          </p:cNvSpPr>
          <p:nvPr>
            <p:ph type="body" idx="1"/>
          </p:nvPr>
        </p:nvSpPr>
        <p:spPr>
          <a:xfrm>
            <a:off x="395288" y="333375"/>
            <a:ext cx="8229600" cy="4525963"/>
          </a:xfrm>
        </p:spPr>
        <p:txBody>
          <a:bodyPr/>
          <a:lstStyle/>
          <a:p>
            <a:pPr>
              <a:lnSpc>
                <a:spcPct val="80000"/>
              </a:lnSpc>
            </a:pPr>
            <a:r>
              <a:rPr lang="sl-SI" altLang="sl-SI" sz="2000"/>
              <a:t>Italijanski kralj je leta 1870 Piju IX. predlagal, naj svoje ozemlje prostovoljno preda italijanskemu kraljestvu, obdrži pa posvetno oblast v Leoninskem mestu (to je del Rima zahodno od Tibere),</a:t>
            </a:r>
          </a:p>
          <a:p>
            <a:pPr>
              <a:lnSpc>
                <a:spcPct val="80000"/>
              </a:lnSpc>
            </a:pPr>
            <a:r>
              <a:rPr lang="sl-SI" altLang="sl-SI" sz="2000"/>
              <a:t>Papež je ponudbo zavrnil, zato so italijanske čete generala Raffaeleja Cadorne 20. septembra 1870 po slabem odporu papeževe vojske vkorakale v Rim,</a:t>
            </a:r>
          </a:p>
          <a:p>
            <a:pPr>
              <a:lnSpc>
                <a:spcPct val="80000"/>
              </a:lnSpc>
            </a:pPr>
            <a:r>
              <a:rPr lang="sl-SI" altLang="sl-SI" sz="2000"/>
              <a:t>Papež se razglasi za ujetnika, in se zaprl znotraj obzidja Vatikana, ki ga tudi njegovi nasledniki niso zapustili naslednjih 60 let,</a:t>
            </a:r>
          </a:p>
          <a:p>
            <a:pPr>
              <a:lnSpc>
                <a:spcPct val="80000"/>
              </a:lnSpc>
            </a:pPr>
            <a:r>
              <a:rPr lang="sl-SI" altLang="sl-SI" sz="2000"/>
              <a:t>Za neurejeno razmerje med Svetim sedežem in Italijo med letoma 1870 in 1929 se je uveljavilo poimenovanje Rimsko vprašanje,</a:t>
            </a:r>
          </a:p>
          <a:p>
            <a:pPr>
              <a:lnSpc>
                <a:spcPct val="80000"/>
              </a:lnSpc>
            </a:pPr>
            <a:r>
              <a:rPr lang="sl-SI" altLang="sl-SI" sz="2000"/>
              <a:t>Kraljevina Italija je položaj Svetega Sedeža kot vrha vesoljne katoliške cerkve uredila enostransko s posebnim zaščitnim zakonom,</a:t>
            </a:r>
          </a:p>
          <a:p>
            <a:pPr>
              <a:lnSpc>
                <a:spcPct val="80000"/>
              </a:lnSpc>
            </a:pPr>
            <a:r>
              <a:rPr lang="sl-SI" altLang="sl-SI" sz="2000"/>
              <a:t>Ta je priznal papežu nedotakljivost njegovih prostorov v Vatikanu in nekaterih drugih zgradb v Italiji,</a:t>
            </a:r>
          </a:p>
          <a:p>
            <a:pPr>
              <a:lnSpc>
                <a:spcPct val="80000"/>
              </a:lnSpc>
            </a:pPr>
            <a:r>
              <a:rPr lang="sl-SI" altLang="sl-SI" sz="2000"/>
              <a:t>Osebo papeža je glede njene zaščite izenačila z osebo italijanskega kralja,</a:t>
            </a:r>
          </a:p>
          <a:p>
            <a:pPr>
              <a:lnSpc>
                <a:spcPct val="80000"/>
              </a:lnSpc>
            </a:pPr>
            <a:r>
              <a:rPr lang="sl-SI" altLang="sl-SI" sz="2000"/>
              <a:t>Diplomatski predstavniki, akreditirani pri Svetem sedežu, so imeli povsem enak položaj z diplomatskimi predstavniki, akredtiranimi v Italiji,</a:t>
            </a:r>
          </a:p>
          <a:p>
            <a:pPr>
              <a:lnSpc>
                <a:spcPct val="80000"/>
              </a:lnSpc>
            </a:pPr>
            <a:r>
              <a:rPr lang="sl-SI" altLang="sl-SI" sz="2000"/>
              <a:t>Kljub temu pa v tem obdobju ni mogoče govoriti o Vatikanu kot o državi.</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blinds(horizontal)">
                                      <p:cBhvr>
                                        <p:cTn id="7" dur="500"/>
                                        <p:tgtEl>
                                          <p:spTgt spid="102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6">
                                            <p:txEl>
                                              <p:pRg st="1" end="1"/>
                                            </p:txEl>
                                          </p:spTgt>
                                        </p:tgtEl>
                                        <p:attrNameLst>
                                          <p:attrName>style.visibility</p:attrName>
                                        </p:attrNameLst>
                                      </p:cBhvr>
                                      <p:to>
                                        <p:strVal val="visible"/>
                                      </p:to>
                                    </p:set>
                                    <p:animEffect transition="in" filter="blinds(horizontal)">
                                      <p:cBhvr>
                                        <p:cTn id="12" dur="500"/>
                                        <p:tgtEl>
                                          <p:spTgt spid="102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6">
                                            <p:txEl>
                                              <p:pRg st="2" end="2"/>
                                            </p:txEl>
                                          </p:spTgt>
                                        </p:tgtEl>
                                        <p:attrNameLst>
                                          <p:attrName>style.visibility</p:attrName>
                                        </p:attrNameLst>
                                      </p:cBhvr>
                                      <p:to>
                                        <p:strVal val="visible"/>
                                      </p:to>
                                    </p:set>
                                    <p:animEffect transition="in" filter="blinds(horizontal)">
                                      <p:cBhvr>
                                        <p:cTn id="17" dur="500"/>
                                        <p:tgtEl>
                                          <p:spTgt spid="102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6">
                                            <p:txEl>
                                              <p:pRg st="3" end="3"/>
                                            </p:txEl>
                                          </p:spTgt>
                                        </p:tgtEl>
                                        <p:attrNameLst>
                                          <p:attrName>style.visibility</p:attrName>
                                        </p:attrNameLst>
                                      </p:cBhvr>
                                      <p:to>
                                        <p:strVal val="visible"/>
                                      </p:to>
                                    </p:set>
                                    <p:animEffect transition="in" filter="blinds(horizontal)">
                                      <p:cBhvr>
                                        <p:cTn id="22" dur="500"/>
                                        <p:tgtEl>
                                          <p:spTgt spid="102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6">
                                            <p:txEl>
                                              <p:pRg st="4" end="4"/>
                                            </p:txEl>
                                          </p:spTgt>
                                        </p:tgtEl>
                                        <p:attrNameLst>
                                          <p:attrName>style.visibility</p:attrName>
                                        </p:attrNameLst>
                                      </p:cBhvr>
                                      <p:to>
                                        <p:strVal val="visible"/>
                                      </p:to>
                                    </p:set>
                                    <p:animEffect transition="in" filter="blinds(horizontal)">
                                      <p:cBhvr>
                                        <p:cTn id="27" dur="500"/>
                                        <p:tgtEl>
                                          <p:spTgt spid="1024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46">
                                            <p:txEl>
                                              <p:pRg st="5" end="5"/>
                                            </p:txEl>
                                          </p:spTgt>
                                        </p:tgtEl>
                                        <p:attrNameLst>
                                          <p:attrName>style.visibility</p:attrName>
                                        </p:attrNameLst>
                                      </p:cBhvr>
                                      <p:to>
                                        <p:strVal val="visible"/>
                                      </p:to>
                                    </p:set>
                                    <p:animEffect transition="in" filter="blinds(horizontal)">
                                      <p:cBhvr>
                                        <p:cTn id="32" dur="500"/>
                                        <p:tgtEl>
                                          <p:spTgt spid="1024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246">
                                            <p:txEl>
                                              <p:pRg st="6" end="6"/>
                                            </p:txEl>
                                          </p:spTgt>
                                        </p:tgtEl>
                                        <p:attrNameLst>
                                          <p:attrName>style.visibility</p:attrName>
                                        </p:attrNameLst>
                                      </p:cBhvr>
                                      <p:to>
                                        <p:strVal val="visible"/>
                                      </p:to>
                                    </p:set>
                                    <p:animEffect transition="in" filter="blinds(horizontal)">
                                      <p:cBhvr>
                                        <p:cTn id="37" dur="500"/>
                                        <p:tgtEl>
                                          <p:spTgt spid="1024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246">
                                            <p:txEl>
                                              <p:pRg st="7" end="7"/>
                                            </p:txEl>
                                          </p:spTgt>
                                        </p:tgtEl>
                                        <p:attrNameLst>
                                          <p:attrName>style.visibility</p:attrName>
                                        </p:attrNameLst>
                                      </p:cBhvr>
                                      <p:to>
                                        <p:strVal val="visible"/>
                                      </p:to>
                                    </p:set>
                                    <p:animEffect transition="in" filter="blinds(horizontal)">
                                      <p:cBhvr>
                                        <p:cTn id="42" dur="500"/>
                                        <p:tgtEl>
                                          <p:spTgt spid="1024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246">
                                            <p:txEl>
                                              <p:pRg st="8" end="8"/>
                                            </p:txEl>
                                          </p:spTgt>
                                        </p:tgtEl>
                                        <p:attrNameLst>
                                          <p:attrName>style.visibility</p:attrName>
                                        </p:attrNameLst>
                                      </p:cBhvr>
                                      <p:to>
                                        <p:strVal val="visible"/>
                                      </p:to>
                                    </p:set>
                                    <p:animEffect transition="in" filter="blinds(horizontal)">
                                      <p:cBhvr>
                                        <p:cTn id="47" dur="500"/>
                                        <p:tgtEl>
                                          <p:spTgt spid="102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23E9720-2010-45B4-B2EF-E362BF727A45}"/>
              </a:ext>
            </a:extLst>
          </p:cNvPr>
          <p:cNvSpPr>
            <a:spLocks noGrp="1" noChangeArrowheads="1"/>
          </p:cNvSpPr>
          <p:nvPr>
            <p:ph type="title"/>
          </p:nvPr>
        </p:nvSpPr>
        <p:spPr/>
        <p:txBody>
          <a:bodyPr/>
          <a:lstStyle/>
          <a:p>
            <a:r>
              <a:rPr lang="sl-SI" altLang="sl-SI"/>
              <a:t>Zgodovina po letu 1929</a:t>
            </a:r>
          </a:p>
        </p:txBody>
      </p:sp>
      <p:sp>
        <p:nvSpPr>
          <p:cNvPr id="11267" name="Rectangle 3">
            <a:extLst>
              <a:ext uri="{FF2B5EF4-FFF2-40B4-BE49-F238E27FC236}">
                <a16:creationId xmlns:a16="http://schemas.microsoft.com/office/drawing/2014/main" id="{C4D2C64F-86FC-4D17-A94A-7BDADE7E3A86}"/>
              </a:ext>
            </a:extLst>
          </p:cNvPr>
          <p:cNvSpPr>
            <a:spLocks noGrp="1" noChangeArrowheads="1"/>
          </p:cNvSpPr>
          <p:nvPr>
            <p:ph type="body" idx="1"/>
          </p:nvPr>
        </p:nvSpPr>
        <p:spPr/>
        <p:txBody>
          <a:bodyPr/>
          <a:lstStyle/>
          <a:p>
            <a:pPr>
              <a:lnSpc>
                <a:spcPct val="80000"/>
              </a:lnSpc>
            </a:pPr>
            <a:r>
              <a:rPr lang="sl-SI" altLang="sl-SI" sz="2200"/>
              <a:t>Lateranske pogodbe, ki sta jih sklenila papež Pij XI. in Benito Mussolini, so 11. 2. 1929 vzpostavile novo stanje,</a:t>
            </a:r>
          </a:p>
          <a:p>
            <a:pPr>
              <a:lnSpc>
                <a:spcPct val="80000"/>
              </a:lnSpc>
            </a:pPr>
            <a:r>
              <a:rPr lang="sl-SI" altLang="sl-SI" sz="2200"/>
              <a:t>Italija je priznala suvereno državo Vatikanskega mesta kot trajno nevtralnega območja, poleg tega pa ji je naklonila določene ugodnosti, brez katerih Vatikan ne more delovati,</a:t>
            </a:r>
          </a:p>
          <a:p>
            <a:pPr>
              <a:lnSpc>
                <a:spcPct val="80000"/>
              </a:lnSpc>
            </a:pPr>
            <a:r>
              <a:rPr lang="sl-SI" altLang="sl-SI" sz="2200"/>
              <a:t>Italija se je med drugim zavezala, da bo dobavljala vodo in elektriko, omogočila priklop v telekomunikacijska omrežja, da v bližini Vatikana ne bo gradila visokih stavb, da ne bo dopustila preletov letal itd,</a:t>
            </a:r>
          </a:p>
          <a:p>
            <a:pPr>
              <a:lnSpc>
                <a:spcPct val="80000"/>
              </a:lnSpc>
            </a:pPr>
            <a:r>
              <a:rPr lang="sl-SI" altLang="sl-SI" sz="2200"/>
              <a:t>Z Lateranskimi pogodbami je bilo določeno tudi, da papeževa poletna rezidenca v Castel Gandolfu ter približno dvajset zgradb v Rimu uživajo eksteritorialni status,</a:t>
            </a:r>
          </a:p>
          <a:p>
            <a:pPr>
              <a:lnSpc>
                <a:spcPct val="80000"/>
              </a:lnSpc>
            </a:pPr>
            <a:r>
              <a:rPr lang="sl-SI" altLang="sl-SI" sz="2200"/>
              <a:t>Nemška okupacijska vojska je med drugo svetovno vojno spoštovala nevtralnost Vatikana in njegovih meja nikdar ni prestopila . </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7" dur="5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22" dur="500"/>
                                        <p:tgtEl>
                                          <p:spTgt spid="112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7" dur="500"/>
                                        <p:tgtEl>
                                          <p:spTgt spid="112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32"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On-screen Show (4:3)</PresentationFormat>
  <Paragraphs>82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Arial Black</vt:lpstr>
      <vt:lpstr>Privzeti načrt</vt:lpstr>
      <vt:lpstr>PowerPoint Presentation</vt:lpstr>
      <vt:lpstr>Osnovni podatki</vt:lpstr>
      <vt:lpstr>Geografija</vt:lpstr>
      <vt:lpstr>Gospodarstvo</vt:lpstr>
      <vt:lpstr>Turizem</vt:lpstr>
      <vt:lpstr>Šolstvo</vt:lpstr>
      <vt:lpstr>Zgodovina do leta 1929</vt:lpstr>
      <vt:lpstr>PowerPoint Presentation</vt:lpstr>
      <vt:lpstr>Zgodovina po letu 1929</vt:lpstr>
      <vt:lpstr>PowerPoint Presentation</vt:lpstr>
      <vt:lpstr>Vatikan ni država?</vt:lpstr>
      <vt:lpstr>Vatikan je država?</vt:lpstr>
      <vt:lpstr>Švicarska garda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2019-05-31T08:41:28Z</dcterms:created>
  <dcterms:modified xsi:type="dcterms:W3CDTF">2019-05-31T08:41:28Z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