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9354474-20B0-4843-869B-6251C86E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D165-AE2B-4F53-92F8-5EFFC47E99C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0ACE448-0F8C-4C24-900A-E11D7E3C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9566612-C8AE-4C1C-9704-545E69A5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B4CA6-FDB4-40A4-AAF3-B585A8188E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929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38E87F5-1DEF-4F30-849A-7BB68690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F84D-A482-4158-B89D-C2419BA2C40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B82F92C-6B9F-4BD0-86DA-B939BB46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9D3B747-2805-4848-87EE-06A63DD9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E5585-CDB1-4F76-9507-07E846F9E3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75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A3B0BD6-2C5D-40B1-9CA8-278696EA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6248-93F4-429C-AC3D-584C95F6C5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10A0CED-03BD-42B6-8CE1-F525A47F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6A90578-CF99-46D6-BAE1-39BCB5A1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D61B2-B16A-4C8A-BC5D-B9ABB63523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786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902637B-B762-4B37-9F82-46AF33EE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A64E-4ED9-4D5F-92DE-65801BC9371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5D1DA74-CEF9-49B5-97F2-ECEE6831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F74D820-AF5D-4D5A-8DB0-9DE9717D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45DC7-E025-43D2-86E1-AD5EACA545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662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9335F27-555B-4C2F-B648-4B4DD71B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2668-1986-4500-A5A6-9304AE0A6C0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4EE5456-79AA-4532-A411-1BA2CCF5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EE5146D-A631-4066-B74A-FEFE7409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86ACF-580C-4A78-AC9D-87F80CC70E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306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4597FBB-2A6A-4666-83C3-AAB65993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51CBB-F7C8-46DF-B4B6-CACD18C777A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BC18AEB-3301-4989-93E1-936D9809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57CD555-7BD6-474D-AACD-93343B0B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1C289-CDDD-458F-9E74-5EAAECF485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978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5880D7B1-1672-4729-A7C4-F208E633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223AB-9A5E-4DCC-A626-8E8C441391B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E1FD1F15-D585-491C-B919-B3CDBC0F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21AE4B28-7A63-4086-AB63-F7725BCF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462C1-28EA-41AE-BA5F-1DBA57D920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979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6A4AD46A-37F8-4E59-8283-7641FE78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648-130B-4A7C-957F-D4DBEAD75DE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9E3997DB-E1DA-4DCC-8CF0-D8579F58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97945ACE-3E92-4ED0-892A-5B6FADA9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E05FC-FBE6-42F0-A0FE-404744804A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636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EAB25FCE-48BF-4228-8E2F-6A572F7BD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FED6-4F83-4A6A-BC76-296F08AE227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5FFC652F-E8B8-4F2F-B17B-24C2972F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75A14B33-B29B-4B2A-880C-4612F174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CAF8E-6106-4D2D-B746-D1A176DA46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355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024E311-2307-4BF8-9DD4-B14E58FC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AB848-19F4-47A7-9AEB-DB03534E9B0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699D5D4-AB5A-4B1A-AED5-CA6E7699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D017018-00B5-417F-94D4-AE19959F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CEFE9-172C-4923-98ED-A5F9552ACF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191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0327975-4DA3-4D9E-92CE-F4E53086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4766-2EB8-4EBA-9055-BA9C8BD8D1A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F964CA8-F6C5-41E0-BF5C-D0F88F95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129C65F-38AE-41C5-8559-A2B937C3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C519A-1257-4FDF-B522-9D83B9F5E7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371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0256D3B4-3784-43C8-80F4-E7D7A1731E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2A040D7B-3E6E-4851-9E2B-8F049B3F5F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6AF0770-0F46-41AA-8336-92F0A7E6C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CC8F2-8CF7-4D8D-AB98-809D374C1F0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4046A3B-E685-404F-9448-C72C52F5A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558EB3C-56E8-43AB-8C1E-CDE9BCB38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0D792FE-B3E3-446D-8163-2D7E0E9CE6C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Vatikan#Zgodovina_do_leta_192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atican.va/roman_curia/secretariat_state/obolo_spietro/documents/index_en.htm" TargetMode="External"/><Relationship Id="rId4" Type="http://schemas.openxmlformats.org/officeDocument/2006/relationships/hyperlink" Target="http://sl.wikipedia.org/wiki/Rimska_kuri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6A06725-38A0-49B5-BAE2-3CF20FF9C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BE7470-4702-4240-AD59-BF38105F7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996952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cs typeface="Aharoni" pitchFamily="2" charset="-79"/>
              </a:rPr>
              <a:t>VATIKAN</a:t>
            </a:r>
            <a:endParaRPr lang="sl-SI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  <a:cs typeface="Aharoni" pitchFamily="2" charset="-79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74DB46-D388-42E4-BCDD-98BEBDEA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280920" cy="108012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sl-SI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F583DF9D-8996-4C49-B8B1-DB0171049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>
            <a:outerShdw dist="35921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DD592C8F-1394-4DF4-8949-35855713CE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183C5E-1747-466C-817F-B7687772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</a:rPr>
              <a:t>Osnovni podatki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2CEBF94-FEA8-4705-9B7F-CC7F856BED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111" t="-1887"/>
            </a:stretch>
          </a:blipFill>
        </p:spPr>
        <p:txBody>
          <a:bodyPr/>
          <a:lstStyle/>
          <a:p>
            <a:r>
              <a:rPr lang="sl-SI">
                <a:noFill/>
              </a:rPr>
              <a:t> </a:t>
            </a:r>
          </a:p>
        </p:txBody>
      </p:sp>
      <p:pic>
        <p:nvPicPr>
          <p:cNvPr id="3078" name="Picture 2">
            <a:extLst>
              <a:ext uri="{FF2B5EF4-FFF2-40B4-BE49-F238E27FC236}">
                <a16:creationId xmlns:a16="http://schemas.microsoft.com/office/drawing/2014/main" id="{E512DC7D-2393-4C62-A41B-3952332C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27003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35EE40ED-D01C-4205-AC49-71410B76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>
            <a:outerShdw dist="35921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30C1D785-AAC9-4B36-9E28-6721C479950A}"/>
              </a:ext>
            </a:extLst>
          </p:cNvPr>
          <p:cNvSpPr/>
          <p:nvPr/>
        </p:nvSpPr>
        <p:spPr>
          <a:xfrm>
            <a:off x="0" y="4763"/>
            <a:ext cx="9144000" cy="685800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D5CF9CF-39A5-438B-925D-789F3EBB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</a:rPr>
              <a:t>Lega, podnebje …</a:t>
            </a:r>
          </a:p>
        </p:txBody>
      </p:sp>
      <p:sp>
        <p:nvSpPr>
          <p:cNvPr id="4101" name="Ograda vsebine 2">
            <a:extLst>
              <a:ext uri="{FF2B5EF4-FFF2-40B4-BE49-F238E27FC236}">
                <a16:creationId xmlns:a16="http://schemas.microsoft.com/office/drawing/2014/main" id="{3EDEC6A9-9545-4994-9E81-0E562A77F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Mesto Rim, Vatikanski grič</a:t>
            </a:r>
          </a:p>
          <a:p>
            <a:r>
              <a:rPr lang="sl-SI" altLang="sl-SI"/>
              <a:t>Vodovje: /</a:t>
            </a:r>
          </a:p>
          <a:p>
            <a:r>
              <a:rPr lang="sl-SI" altLang="sl-SI"/>
              <a:t>Mile zime, vroča, suha, poletja </a:t>
            </a:r>
          </a:p>
          <a:p>
            <a:r>
              <a:rPr lang="sl-SI" altLang="sl-SI"/>
              <a:t>Železnica in heliport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B1FDB10A-FDF9-481B-85E6-683701384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196975"/>
            <a:ext cx="16573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2B037D8C-765A-4D3A-AAE0-B4D614C9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558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2EFD812C-0D56-4FF5-A96E-354B303F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>
            <a:outerShdw dist="35921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13373733-799B-4216-8894-6DE4719A821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6C0676A-C492-459C-9807-A65C71F9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</a:rPr>
              <a:t>Zgodovina</a:t>
            </a:r>
          </a:p>
        </p:txBody>
      </p:sp>
      <p:sp>
        <p:nvSpPr>
          <p:cNvPr id="5125" name="Ograda vsebine 2">
            <a:extLst>
              <a:ext uri="{FF2B5EF4-FFF2-40B4-BE49-F238E27FC236}">
                <a16:creationId xmlns:a16="http://schemas.microsoft.com/office/drawing/2014/main" id="{8B452640-3C10-4346-8728-88EF1EB5F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Cesar Konstantin (280-337): cerkev sv. Petra + papeška rezidenca</a:t>
            </a:r>
          </a:p>
          <a:p>
            <a:r>
              <a:rPr lang="sl-SI" altLang="sl-SI"/>
              <a:t>754: Langobardi, Franki </a:t>
            </a:r>
            <a:r>
              <a:rPr lang="sl-SI" altLang="sl-SI">
                <a:sym typeface="Wingdings" panose="05000000000000000000" pitchFamily="2" charset="2"/>
              </a:rPr>
              <a:t> Patrimorium Sancti Petri (Premoženje sv. Petra)</a:t>
            </a:r>
          </a:p>
          <a:p>
            <a:r>
              <a:rPr lang="sl-SI" altLang="sl-SI">
                <a:sym typeface="Wingdings" panose="05000000000000000000" pitchFamily="2" charset="2"/>
              </a:rPr>
              <a:t>Železna doba papeštva</a:t>
            </a:r>
          </a:p>
          <a:p>
            <a:r>
              <a:rPr lang="sl-SI" altLang="sl-SI">
                <a:sym typeface="Wingdings" panose="05000000000000000000" pitchFamily="2" charset="2"/>
              </a:rPr>
              <a:t>1059: obnova papeževe oblasti</a:t>
            </a:r>
          </a:p>
          <a:p>
            <a:r>
              <a:rPr lang="sl-SI" altLang="sl-SI">
                <a:sym typeface="Wingdings" panose="05000000000000000000" pitchFamily="2" charset="2"/>
              </a:rPr>
              <a:t>12.-13. stol.: Gvelfi in gibelini, Avignonsko obdobje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EE6EE4EE-D18F-4918-A76B-8F1DB634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>
            <a:outerShdw dist="35921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488BC97C-5B34-483A-9766-2CFA33140318}"/>
              </a:ext>
            </a:extLst>
          </p:cNvPr>
          <p:cNvSpPr/>
          <p:nvPr/>
        </p:nvSpPr>
        <p:spPr>
          <a:xfrm>
            <a:off x="0" y="-23813"/>
            <a:ext cx="9144000" cy="6858001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148" name="Ograda vsebine 2">
            <a:extLst>
              <a:ext uri="{FF2B5EF4-FFF2-40B4-BE49-F238E27FC236}">
                <a16:creationId xmlns:a16="http://schemas.microsoft.com/office/drawing/2014/main" id="{212AA4AD-8DDA-4719-A995-00D5E8A1C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sl-SI" altLang="sl-SI"/>
              <a:t>Shizma</a:t>
            </a:r>
          </a:p>
          <a:p>
            <a:r>
              <a:rPr lang="sl-SI" altLang="sl-SI"/>
              <a:t>Novo razmerje sil</a:t>
            </a:r>
          </a:p>
          <a:p>
            <a:r>
              <a:rPr lang="sl-SI" altLang="sl-SI"/>
              <a:t>Združitev Italije</a:t>
            </a:r>
          </a:p>
          <a:p>
            <a:r>
              <a:rPr lang="sl-SI" altLang="sl-SI"/>
              <a:t>Rimsko vprašanje</a:t>
            </a:r>
          </a:p>
          <a:p>
            <a:r>
              <a:rPr lang="sl-SI" altLang="sl-SI"/>
              <a:t>1929: Lateranske pogodbe: Benito Mussolini + Pij XI. </a:t>
            </a:r>
            <a:r>
              <a:rPr lang="sl-SI" altLang="sl-SI">
                <a:sym typeface="Wingdings" panose="05000000000000000000" pitchFamily="2" charset="2"/>
              </a:rPr>
              <a:t> Vatikanska mestna država</a:t>
            </a:r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BF7ABD7A-0C69-4745-A81B-84F30C699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>
            <a:outerShdw dist="35921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1E7DDBE3-2C89-45E7-B7EA-83274DB1C39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A863041-9525-4BB4-A248-109B6B92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</a:rPr>
              <a:t>Državna ureditev</a:t>
            </a:r>
          </a:p>
        </p:txBody>
      </p:sp>
      <p:sp>
        <p:nvSpPr>
          <p:cNvPr id="7173" name="Ograda vsebine 2">
            <a:extLst>
              <a:ext uri="{FF2B5EF4-FFF2-40B4-BE49-F238E27FC236}">
                <a16:creationId xmlns:a16="http://schemas.microsoft.com/office/drawing/2014/main" id="{416C8460-01F0-44FC-8BDF-EF8C1940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Papež = absolutni monarh</a:t>
            </a:r>
          </a:p>
          <a:p>
            <a:r>
              <a:rPr lang="sl-SI" altLang="sl-SI"/>
              <a:t>Kurija</a:t>
            </a:r>
          </a:p>
          <a:p>
            <a:r>
              <a:rPr lang="sl-SI" altLang="sl-SI"/>
              <a:t>Sodišče</a:t>
            </a:r>
          </a:p>
          <a:p>
            <a:r>
              <a:rPr lang="sl-SI" altLang="sl-SI"/>
              <a:t>Policija in švicarska garda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8F39A75F-5E1C-49FD-AEA9-CF8309BA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>
            <a:outerShdw dist="35921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8C80280F-2D28-4E03-9228-374599EDE3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DB93F0F-94F9-4516-8B34-38EC2D28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</a:rPr>
              <a:t>Gospodarstvo</a:t>
            </a:r>
          </a:p>
        </p:txBody>
      </p:sp>
      <p:sp>
        <p:nvSpPr>
          <p:cNvPr id="8197" name="Ograda vsebine 2">
            <a:extLst>
              <a:ext uri="{FF2B5EF4-FFF2-40B4-BE49-F238E27FC236}">
                <a16:creationId xmlns:a16="http://schemas.microsoft.com/office/drawing/2014/main" id="{D5D7E53B-F907-4956-A158-2AEE7C935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Prispevki vernikov (škofije + Peter‘s pence)</a:t>
            </a:r>
          </a:p>
          <a:p>
            <a:r>
              <a:rPr lang="sl-SI" altLang="sl-SI"/>
              <a:t>Banka</a:t>
            </a:r>
          </a:p>
          <a:p>
            <a:r>
              <a:rPr lang="sl-SI" altLang="sl-SI"/>
              <a:t>Valuta: evro</a:t>
            </a:r>
          </a:p>
          <a:p>
            <a:r>
              <a:rPr lang="sl-SI" altLang="sl-SI"/>
              <a:t>Kovanci s podobo papeža </a:t>
            </a:r>
            <a:r>
              <a:rPr lang="sl-SI" altLang="sl-SI">
                <a:sym typeface="Wingdings" panose="05000000000000000000" pitchFamily="2" charset="2"/>
              </a:rPr>
              <a:t> najmanjša naklada na svetu</a:t>
            </a:r>
          </a:p>
          <a:p>
            <a:r>
              <a:rPr lang="sl-SI" altLang="sl-SI">
                <a:sym typeface="Wingdings" panose="05000000000000000000" pitchFamily="2" charset="2"/>
              </a:rPr>
              <a:t>Zelenjavni vrt za papeža, zasebne trgovine (davkov proste)</a:t>
            </a:r>
          </a:p>
          <a:p>
            <a:r>
              <a:rPr lang="sl-SI" altLang="sl-SI"/>
              <a:t>Storitveni sektor 3000 ljudi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B0368416-230A-47C0-A55D-94AF5457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>
            <a:outerShdw dist="35921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ACF0568D-B303-45DD-8B29-0A26351D16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220" name="Ograda vsebine 2">
            <a:extLst>
              <a:ext uri="{FF2B5EF4-FFF2-40B4-BE49-F238E27FC236}">
                <a16:creationId xmlns:a16="http://schemas.microsoft.com/office/drawing/2014/main" id="{872EEC05-6E41-4E44-BE41-ECF95D3CE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sl-SI" altLang="sl-SI"/>
              <a:t>Radio Vatikan</a:t>
            </a:r>
          </a:p>
          <a:p>
            <a:r>
              <a:rPr lang="sl-SI" altLang="sl-SI"/>
              <a:t>Osservatore Romano</a:t>
            </a:r>
          </a:p>
          <a:p>
            <a:r>
              <a:rPr lang="sl-SI" altLang="sl-SI"/>
              <a:t>Pošta</a:t>
            </a:r>
          </a:p>
          <a:p>
            <a:r>
              <a:rPr lang="sl-SI" altLang="sl-SI"/>
              <a:t>Telefonsko omrežje: poenoteno z italijanskim</a:t>
            </a:r>
          </a:p>
          <a:p>
            <a:r>
              <a:rPr lang="sl-SI" altLang="sl-SI"/>
              <a:t>Turizem: množičen; ne prinaša velikih dohodkov</a:t>
            </a:r>
          </a:p>
          <a:p>
            <a:r>
              <a:rPr lang="sl-SI" altLang="sl-SI"/>
              <a:t>Šolstvo: sedež univerze – v Vatikanu; izobraževanje v Italiji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02964A3F-7611-4005-BFFC-F9A284C9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>
            <a:outerShdw dist="35921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73F119E2-792A-4DFD-82DC-846F99AF5F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BE89FF5-9044-4D44-94F3-BDDC7CDB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</a:rPr>
              <a:t>Viri in literatura</a:t>
            </a:r>
          </a:p>
        </p:txBody>
      </p:sp>
      <p:sp>
        <p:nvSpPr>
          <p:cNvPr id="10245" name="Ograda vsebine 2">
            <a:extLst>
              <a:ext uri="{FF2B5EF4-FFF2-40B4-BE49-F238E27FC236}">
                <a16:creationId xmlns:a16="http://schemas.microsoft.com/office/drawing/2014/main" id="{93B8C684-4FF9-47E3-8456-0A83693B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 sz="1800">
                <a:hlinkClick r:id="rId3"/>
              </a:rPr>
              <a:t>http://sl.wikipedia.org/wiki/Vatikan#Zgodovina_do_leta_1929</a:t>
            </a:r>
            <a:endParaRPr lang="sl-SI" altLang="sl-SI" sz="1800"/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1800">
                <a:hlinkClick r:id="rId4"/>
              </a:rPr>
              <a:t>http://sl.wikipedia.org/wiki/Rimska_kurija</a:t>
            </a:r>
            <a:endParaRPr lang="sl-SI" altLang="sl-SI" sz="1800"/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1800">
                <a:hlinkClick r:id="rId5"/>
              </a:rPr>
              <a:t>http://www.vatican.va/roman_curia/secretariat_state/obolo_spietro/documents/index_en.htm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1800">
                <a:hlinkClick r:id="rId5"/>
              </a:rPr>
              <a:t>http://www.phrasebase.com/countries/vatican-city/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1800">
                <a:hlinkClick r:id="rId5"/>
              </a:rPr>
              <a:t>http://www.geografija.hr/atlas/vatikan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1800">
                <a:hlinkClick r:id="rId5"/>
              </a:rPr>
              <a:t>http://de.wikipedia.org/wiki/Inno_e_Marcia_Pontificale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1800">
                <a:hlinkClick r:id="rId5"/>
              </a:rPr>
              <a:t>http://www.nationalanthems.info/va.htm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 CENA</vt:lpstr>
      <vt:lpstr>Arial</vt:lpstr>
      <vt:lpstr>Calibri</vt:lpstr>
      <vt:lpstr>Officeova tema</vt:lpstr>
      <vt:lpstr>VATIKAN</vt:lpstr>
      <vt:lpstr>Osnovni podatki</vt:lpstr>
      <vt:lpstr>Lega, podnebje …</vt:lpstr>
      <vt:lpstr>Zgodovina</vt:lpstr>
      <vt:lpstr>PowerPoint Presentation</vt:lpstr>
      <vt:lpstr>Državna ureditev</vt:lpstr>
      <vt:lpstr>Gospodarstvo</vt:lpstr>
      <vt:lpstr>PowerPoint Presentation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2019-05-31T08:41:28Z</dcterms:created>
  <dcterms:modified xsi:type="dcterms:W3CDTF">2019-05-31T08:41:29Z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