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9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33CCFF"/>
    <a:srgbClr val="66CCFF"/>
    <a:srgbClr val="CC99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33" autoAdjust="0"/>
  </p:normalViewPr>
  <p:slideViewPr>
    <p:cSldViewPr>
      <p:cViewPr varScale="1">
        <p:scale>
          <a:sx n="154" d="100"/>
          <a:sy n="154" d="100"/>
        </p:scale>
        <p:origin x="129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CE6000F-9429-4DA8-89E1-4E53D2D64D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DCCAF70-198C-43EF-A954-5C6691EF89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34F4BF07-C1A4-43E8-B0C1-7E81F2C85F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A8EA9BA7-07AA-4630-BCD4-B89BD722B9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9B92F8BC-AA83-46BE-8482-32B2A601C3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93FF0CCC-304F-4F60-8B51-7AFEED5D4C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0367D69-482C-4677-9371-B39F6057C32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2" name="Group 2">
            <a:extLst>
              <a:ext uri="{FF2B5EF4-FFF2-40B4-BE49-F238E27FC236}">
                <a16:creationId xmlns:a16="http://schemas.microsoft.com/office/drawing/2014/main" id="{909BC02F-DA80-4129-992F-0667E963CF94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163843" name="Group 3">
              <a:extLst>
                <a:ext uri="{FF2B5EF4-FFF2-40B4-BE49-F238E27FC236}">
                  <a16:creationId xmlns:a16="http://schemas.microsoft.com/office/drawing/2014/main" id="{46EEE7B3-D5BD-4F51-9CB5-4DA7FFAFCA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3844" name="Freeform 4">
                <a:extLst>
                  <a:ext uri="{FF2B5EF4-FFF2-40B4-BE49-F238E27FC236}">
                    <a16:creationId xmlns:a16="http://schemas.microsoft.com/office/drawing/2014/main" id="{ACE299F8-C7E7-4D02-B266-F1D74A9DFA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63845" name="Freeform 5">
                <a:extLst>
                  <a:ext uri="{FF2B5EF4-FFF2-40B4-BE49-F238E27FC236}">
                    <a16:creationId xmlns:a16="http://schemas.microsoft.com/office/drawing/2014/main" id="{5D28E731-E3BC-4333-B04D-6E41F8F0B6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163846" name="Freeform 6">
              <a:extLst>
                <a:ext uri="{FF2B5EF4-FFF2-40B4-BE49-F238E27FC236}">
                  <a16:creationId xmlns:a16="http://schemas.microsoft.com/office/drawing/2014/main" id="{294D07AE-F478-4C89-BE6F-023C1160CEA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3847" name="Freeform 7">
              <a:extLst>
                <a:ext uri="{FF2B5EF4-FFF2-40B4-BE49-F238E27FC236}">
                  <a16:creationId xmlns:a16="http://schemas.microsoft.com/office/drawing/2014/main" id="{0E9A274A-092E-44DC-964A-4E8D1C2FDCF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3848" name="Freeform 8">
              <a:extLst>
                <a:ext uri="{FF2B5EF4-FFF2-40B4-BE49-F238E27FC236}">
                  <a16:creationId xmlns:a16="http://schemas.microsoft.com/office/drawing/2014/main" id="{6EDFE8EF-F713-425A-9E97-D423EF2CF70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163849" name="Group 9">
              <a:extLst>
                <a:ext uri="{FF2B5EF4-FFF2-40B4-BE49-F238E27FC236}">
                  <a16:creationId xmlns:a16="http://schemas.microsoft.com/office/drawing/2014/main" id="{019F9BD7-EEB5-4950-B671-62DEC391E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63850" name="Freeform 10">
                <a:extLst>
                  <a:ext uri="{FF2B5EF4-FFF2-40B4-BE49-F238E27FC236}">
                    <a16:creationId xmlns:a16="http://schemas.microsoft.com/office/drawing/2014/main" id="{694101A7-37CF-41D2-A099-B6ABC482FCE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63851" name="Freeform 11">
                <a:extLst>
                  <a:ext uri="{FF2B5EF4-FFF2-40B4-BE49-F238E27FC236}">
                    <a16:creationId xmlns:a16="http://schemas.microsoft.com/office/drawing/2014/main" id="{7AF8C6C8-378F-4EEB-8F73-1ACE63BA2C8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63852" name="Freeform 12">
                <a:extLst>
                  <a:ext uri="{FF2B5EF4-FFF2-40B4-BE49-F238E27FC236}">
                    <a16:creationId xmlns:a16="http://schemas.microsoft.com/office/drawing/2014/main" id="{DBAD0B3B-A85E-4827-9021-DF8A4E75A3B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63853" name="Freeform 13">
                <a:extLst>
                  <a:ext uri="{FF2B5EF4-FFF2-40B4-BE49-F238E27FC236}">
                    <a16:creationId xmlns:a16="http://schemas.microsoft.com/office/drawing/2014/main" id="{6AA0CAAD-ADB7-497F-BAD9-B600FBF0FC4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63854" name="Freeform 14">
                <a:extLst>
                  <a:ext uri="{FF2B5EF4-FFF2-40B4-BE49-F238E27FC236}">
                    <a16:creationId xmlns:a16="http://schemas.microsoft.com/office/drawing/2014/main" id="{08241279-919E-4FD6-B050-B1CF462BE86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63855" name="Freeform 15">
                <a:extLst>
                  <a:ext uri="{FF2B5EF4-FFF2-40B4-BE49-F238E27FC236}">
                    <a16:creationId xmlns:a16="http://schemas.microsoft.com/office/drawing/2014/main" id="{0EDF8D3F-1695-4F97-80A9-6D109BAA086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163856" name="Rectangle 16">
            <a:extLst>
              <a:ext uri="{FF2B5EF4-FFF2-40B4-BE49-F238E27FC236}">
                <a16:creationId xmlns:a16="http://schemas.microsoft.com/office/drawing/2014/main" id="{C303F520-15C4-4CEE-849C-1A9D509E631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163857" name="Rectangle 17">
            <a:extLst>
              <a:ext uri="{FF2B5EF4-FFF2-40B4-BE49-F238E27FC236}">
                <a16:creationId xmlns:a16="http://schemas.microsoft.com/office/drawing/2014/main" id="{0FB2A9A8-D9DF-4EEA-8AC4-95263DE7065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163858" name="Rectangle 18">
            <a:extLst>
              <a:ext uri="{FF2B5EF4-FFF2-40B4-BE49-F238E27FC236}">
                <a16:creationId xmlns:a16="http://schemas.microsoft.com/office/drawing/2014/main" id="{C47D0D36-D2B5-42FA-A150-58049FFF9C9E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63859" name="Rectangle 19">
            <a:extLst>
              <a:ext uri="{FF2B5EF4-FFF2-40B4-BE49-F238E27FC236}">
                <a16:creationId xmlns:a16="http://schemas.microsoft.com/office/drawing/2014/main" id="{AC86064A-D48E-4AE2-A091-F9104FBFDF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63860" name="Rectangle 20">
            <a:extLst>
              <a:ext uri="{FF2B5EF4-FFF2-40B4-BE49-F238E27FC236}">
                <a16:creationId xmlns:a16="http://schemas.microsoft.com/office/drawing/2014/main" id="{BD5E01C0-A771-4B0E-953B-A8781D9D64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677DD9A-53E4-4001-8C26-36987312BC1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6" grpId="0"/>
      <p:bldP spid="16385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38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8479-AF1B-42AE-A3E0-CBE3A1D4C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8DE1B-A43C-4CC4-9D06-F421ADAAD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F5E5A-065B-47B1-B50B-F8E0F2C3D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D5BB5-985B-4EFD-9689-71E8D46AA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C7D60-E322-4131-B28B-02EFCDC9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7EBDE-50B5-4B5F-89D9-DF95C0CB06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3762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AE0C88-23D5-4F97-9BE5-FC0BFAB60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8CB0C-89CA-4BFE-BBE1-2CC0A7F66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75444-F7DF-4902-81B6-85D6E2B1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9A2DC-B4B2-4395-B26B-8069DDD85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17758-4DFE-46E5-BAE4-99224C86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5CEF0-0420-4745-AFD8-DEB266899F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386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F7A78-75E8-4CAD-BD7E-23AEB92C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12558-5969-4242-A62C-59308CA3F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8D681-B657-4CEF-BEA4-13E28435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254F7-2D76-4194-9390-9533B41A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C4CBC-CE90-4F32-80CD-ACD12B70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55DF4-0A18-492C-8333-7213724D761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707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F8E2-393E-4835-90FD-6A305D005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4FA5E-BD6F-4D30-9124-A55E4AF14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89E27-3258-4A17-983A-F1A93274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6615B-83BD-456B-8D2A-EAED24EC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7B2F9-B589-4B6F-BA91-F2519083D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D5BBF-2F68-46F9-A7EA-5440378BD0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941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6FDA-3A44-4860-8AEE-92780F7DA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EC733-3AFA-4255-A77F-814D3AFAF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EDA7E-B7B7-4E85-899E-094C50D74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E5FBF-3800-472E-B074-1AD4902A5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EEF4C-94AE-42C2-9C70-D2D5DBC7D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0E8C4-0833-4248-8DD7-C94C1B102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EC7B0-DD77-4921-A6F6-C0492EF001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073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7D80-9CC3-4B31-95E6-C630468B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FCC3C-55F9-4DD8-80FB-54F3B6D64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B5767-52C8-4B48-9CBF-D7258C8AF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892E6-811E-4616-AC94-36A6559A0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2589A3-67BD-42B6-AA05-4F8D1C8C4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138A7-B43D-4082-AD7C-E52B97DF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C80EA-C87F-4328-877B-1074DF74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402F6A-5F2A-4C83-A5B9-A4FD666B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F3F4C-E3AB-4EF0-839E-1713FED1BB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6645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939D-8C1D-4DE5-B6B2-7597E34F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B69D9-EE2C-4710-8610-7C39C1A1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A57E5-A6B1-4A6E-93A6-60CB135D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59240-1853-428C-B6CD-E8994A28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8168D-2F2A-472C-A795-F26CB0BC88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010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859902-6CBE-4560-91B6-05465EF8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1A1D9-55C1-4A48-B0D3-07AEDA5D2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4B78D-A5A0-4C3E-A614-E1FAFBD7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0B0F9-05CD-47C6-84B0-50AE764421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4319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910B-AEB3-4FA2-985C-A44879397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24B01-130C-47AC-B631-9C951D977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0C67C-8AAE-4A8A-A090-794F64FF9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C791D-5A25-4C10-A61A-5FF3B244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0AE2A-5171-4C34-BD4B-69D4DB49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DC9D9-A5E2-4416-AD5C-58E8A460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C59AF-87C0-42B7-ADE4-7658BCFD35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0165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EF15-2BB5-4D5E-BC37-8A84E79C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0B4C59-DE5E-40A6-9B38-3D74A76F1C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3DBD3-8B47-4FAB-8409-E48A4AF83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2A1B6-5830-4049-86CC-5FB4EBCA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FC913-CB16-40B8-9BF0-28FB02414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46BC6-A9E7-46B0-83FA-3599E75C7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2F090-979B-4B67-AC96-EB44295FF5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0665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8" name="Group 2">
            <a:extLst>
              <a:ext uri="{FF2B5EF4-FFF2-40B4-BE49-F238E27FC236}">
                <a16:creationId xmlns:a16="http://schemas.microsoft.com/office/drawing/2014/main" id="{0F05DFDC-8EBA-438E-A503-E2B7F4331943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62819" name="Freeform 3">
              <a:extLst>
                <a:ext uri="{FF2B5EF4-FFF2-40B4-BE49-F238E27FC236}">
                  <a16:creationId xmlns:a16="http://schemas.microsoft.com/office/drawing/2014/main" id="{B727981C-B595-4B16-B4A6-35191A5E82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2820" name="Freeform 4">
              <a:extLst>
                <a:ext uri="{FF2B5EF4-FFF2-40B4-BE49-F238E27FC236}">
                  <a16:creationId xmlns:a16="http://schemas.microsoft.com/office/drawing/2014/main" id="{26E05D61-0BEB-4952-BA73-9DE4ADBE63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162821" name="Group 5">
              <a:extLst>
                <a:ext uri="{FF2B5EF4-FFF2-40B4-BE49-F238E27FC236}">
                  <a16:creationId xmlns:a16="http://schemas.microsoft.com/office/drawing/2014/main" id="{DEE35154-F842-410B-930E-74B440763FC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62822" name="Freeform 6">
                <a:extLst>
                  <a:ext uri="{FF2B5EF4-FFF2-40B4-BE49-F238E27FC236}">
                    <a16:creationId xmlns:a16="http://schemas.microsoft.com/office/drawing/2014/main" id="{23197993-0F62-4421-8F97-96AEFE541F6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62823" name="Freeform 7">
                <a:extLst>
                  <a:ext uri="{FF2B5EF4-FFF2-40B4-BE49-F238E27FC236}">
                    <a16:creationId xmlns:a16="http://schemas.microsoft.com/office/drawing/2014/main" id="{4ABB75E2-9F39-4301-A67F-6E7F3529E45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62824" name="Freeform 8">
                <a:extLst>
                  <a:ext uri="{FF2B5EF4-FFF2-40B4-BE49-F238E27FC236}">
                    <a16:creationId xmlns:a16="http://schemas.microsoft.com/office/drawing/2014/main" id="{A3F6DBCA-C0FE-43C4-A081-2EA4D84C43C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62825" name="Freeform 9">
                <a:extLst>
                  <a:ext uri="{FF2B5EF4-FFF2-40B4-BE49-F238E27FC236}">
                    <a16:creationId xmlns:a16="http://schemas.microsoft.com/office/drawing/2014/main" id="{E9782A41-E533-4A2F-9D5F-B95F4DAD30E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62826" name="Freeform 10">
                <a:extLst>
                  <a:ext uri="{FF2B5EF4-FFF2-40B4-BE49-F238E27FC236}">
                    <a16:creationId xmlns:a16="http://schemas.microsoft.com/office/drawing/2014/main" id="{CB3E8BD8-2C80-498A-8541-FDFAB2BA888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62827" name="Freeform 11">
                <a:extLst>
                  <a:ext uri="{FF2B5EF4-FFF2-40B4-BE49-F238E27FC236}">
                    <a16:creationId xmlns:a16="http://schemas.microsoft.com/office/drawing/2014/main" id="{932365CE-6C84-443D-BEA4-546BC9014A2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62828" name="Freeform 12">
                <a:extLst>
                  <a:ext uri="{FF2B5EF4-FFF2-40B4-BE49-F238E27FC236}">
                    <a16:creationId xmlns:a16="http://schemas.microsoft.com/office/drawing/2014/main" id="{26606F2C-C817-4C74-8853-D3F95828E2F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62829" name="Freeform 13">
                <a:extLst>
                  <a:ext uri="{FF2B5EF4-FFF2-40B4-BE49-F238E27FC236}">
                    <a16:creationId xmlns:a16="http://schemas.microsoft.com/office/drawing/2014/main" id="{C4D3CD19-194D-45EB-A642-8EC69430B89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62830" name="Freeform 14">
                <a:extLst>
                  <a:ext uri="{FF2B5EF4-FFF2-40B4-BE49-F238E27FC236}">
                    <a16:creationId xmlns:a16="http://schemas.microsoft.com/office/drawing/2014/main" id="{66D0E8E0-E0E3-4C7F-8A6D-22525632FD5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162831" name="Rectangle 15">
            <a:extLst>
              <a:ext uri="{FF2B5EF4-FFF2-40B4-BE49-F238E27FC236}">
                <a16:creationId xmlns:a16="http://schemas.microsoft.com/office/drawing/2014/main" id="{784EF789-923C-4DC7-AA9B-2C3888F46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62832" name="Rectangle 16">
            <a:extLst>
              <a:ext uri="{FF2B5EF4-FFF2-40B4-BE49-F238E27FC236}">
                <a16:creationId xmlns:a16="http://schemas.microsoft.com/office/drawing/2014/main" id="{4B26CA37-BBFA-4F72-AB01-EC629A5F1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62833" name="Rectangle 17">
            <a:extLst>
              <a:ext uri="{FF2B5EF4-FFF2-40B4-BE49-F238E27FC236}">
                <a16:creationId xmlns:a16="http://schemas.microsoft.com/office/drawing/2014/main" id="{4A0AB8FA-18B1-4A9B-9B60-21CF309109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162834" name="Rectangle 18">
            <a:extLst>
              <a:ext uri="{FF2B5EF4-FFF2-40B4-BE49-F238E27FC236}">
                <a16:creationId xmlns:a16="http://schemas.microsoft.com/office/drawing/2014/main" id="{EC379E55-EF2B-47CD-A2B6-DFCC6EFE30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162835" name="Rectangle 19">
            <a:extLst>
              <a:ext uri="{FF2B5EF4-FFF2-40B4-BE49-F238E27FC236}">
                <a16:creationId xmlns:a16="http://schemas.microsoft.com/office/drawing/2014/main" id="{A315D08E-1D27-4B66-8825-F295F2ED88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2E74D29-97DB-45E6-B160-AA58E760A72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1" grpId="0"/>
      <p:bldP spid="16283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8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283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8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283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8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283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8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283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8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28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Program%20Files\eMule\Incoming\England%20-%20National%20Anthem%20-%20God%20Save%20The%20Queen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E07075D-E1F6-41CF-9A0F-81CC8D5374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ln>
            <a:solidFill>
              <a:srgbClr val="CC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l-SI" altLang="sl-SI" sz="8000" b="0" i="1">
                <a:solidFill>
                  <a:srgbClr val="CC99FF"/>
                </a:solidFill>
                <a:latin typeface="Franklin Gothic Medium" panose="020B0603020102020204" pitchFamily="34" charset="0"/>
              </a:rPr>
              <a:t>Velika Britanija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3923814-4A93-4DD3-A6D4-2A6A60F32D7C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5A32B04F-D5B6-4FA9-98FB-CCDF5CF10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19143DD3-8AC1-40C2-B361-7456D9DFF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8893175" cy="65976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>
                <a:solidFill>
                  <a:srgbClr val="33CCFF"/>
                </a:solidFill>
              </a:rPr>
              <a:t>Zastava Walesa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                            </a:t>
            </a:r>
            <a:r>
              <a:rPr lang="sl-SI" altLang="sl-SI">
                <a:solidFill>
                  <a:srgbClr val="33CCFF"/>
                </a:solidFill>
              </a:rPr>
              <a:t>Zastava Škotske</a:t>
            </a:r>
            <a:r>
              <a:rPr lang="sl-SI" altLang="sl-SI"/>
              <a:t>                                                                      </a:t>
            </a:r>
          </a:p>
        </p:txBody>
      </p:sp>
      <p:pic>
        <p:nvPicPr>
          <p:cNvPr id="165894" name="Picture 6" descr="WalesFlag">
            <a:extLst>
              <a:ext uri="{FF2B5EF4-FFF2-40B4-BE49-F238E27FC236}">
                <a16:creationId xmlns:a16="http://schemas.microsoft.com/office/drawing/2014/main" id="{8B3EDA0F-209C-415C-BB6E-AFE57BB7D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0"/>
            <a:ext cx="5364162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5" name="Picture 7" descr="scot_cross">
            <a:extLst>
              <a:ext uri="{FF2B5EF4-FFF2-40B4-BE49-F238E27FC236}">
                <a16:creationId xmlns:a16="http://schemas.microsoft.com/office/drawing/2014/main" id="{DC1C8B32-506E-4B87-A207-BDC2B90C3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532765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CD6D22C7-408A-4316-8814-1282E7F93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8508B9BC-F5F6-442E-A319-2607A44DC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820150" cy="61928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>
                <a:solidFill>
                  <a:srgbClr val="33CCFF"/>
                </a:solidFill>
                <a:latin typeface="Franklin Gothic Medium" panose="020B0603020102020204" pitchFamily="34" charset="0"/>
              </a:rPr>
              <a:t>To je zastava Združenega kraljestva. Vsebuje zastave vseh delov kraljestva, le zastave Walesa ne.</a:t>
            </a:r>
          </a:p>
        </p:txBody>
      </p:sp>
      <p:pic>
        <p:nvPicPr>
          <p:cNvPr id="166916" name="Picture 4" descr="great-britain">
            <a:extLst>
              <a:ext uri="{FF2B5EF4-FFF2-40B4-BE49-F238E27FC236}">
                <a16:creationId xmlns:a16="http://schemas.microsoft.com/office/drawing/2014/main" id="{32F12951-8497-4F14-8D45-5AFD5F8C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727233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B2D5A657-4634-40ED-A368-E403D66ED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 i="1">
                <a:solidFill>
                  <a:srgbClr val="CC3399"/>
                </a:solidFill>
                <a:effectLst/>
                <a:latin typeface="Franklin Gothic Medium" panose="020B0603020102020204" pitchFamily="34" charset="0"/>
              </a:rPr>
              <a:t>Pomembno: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F8ADCB80-C7A5-4E4C-AAAB-0FEB7B028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>
                <a:latin typeface="Franklin Gothic Medium" panose="020B0603020102020204" pitchFamily="34" charset="0"/>
              </a:rPr>
              <a:t>VB ni isto kot Anglija!</a:t>
            </a:r>
          </a:p>
          <a:p>
            <a:r>
              <a:rPr lang="sl-SI" altLang="sl-SI" sz="2400">
                <a:latin typeface="Franklin Gothic Medium" panose="020B0603020102020204" pitchFamily="34" charset="0"/>
              </a:rPr>
              <a:t>Prebivalce VB imenujemo kar Angleži, celotno državo pa kar Anglija,kar ni v celoti prav!</a:t>
            </a:r>
          </a:p>
          <a:p>
            <a:r>
              <a:rPr lang="sl-SI" altLang="sl-SI" sz="2400">
                <a:latin typeface="Franklin Gothic Medium" panose="020B0603020102020204" pitchFamily="34" charset="0"/>
              </a:rPr>
              <a:t>Anglija zajema le južni in srednji del države.</a:t>
            </a:r>
          </a:p>
          <a:p>
            <a:r>
              <a:rPr lang="sl-SI" altLang="sl-SI" sz="2400">
                <a:latin typeface="Franklin Gothic Medium" panose="020B0603020102020204" pitchFamily="34" charset="0"/>
              </a:rPr>
              <a:t>VB se je kot otoška država vedno razvijala nekoliko po svoje.</a:t>
            </a:r>
          </a:p>
          <a:p>
            <a:r>
              <a:rPr lang="sl-SI" altLang="sl-SI" sz="2400">
                <a:latin typeface="Franklin Gothic Medium" panose="020B0603020102020204" pitchFamily="34" charset="0"/>
              </a:rPr>
              <a:t>Ker je razvila najmočnejše ladjevje na svetu je postala </a:t>
            </a:r>
            <a:r>
              <a:rPr lang="sl-SI" altLang="sl-SI" sz="2400" u="sng">
                <a:latin typeface="Franklin Gothic Medium" panose="020B0603020102020204" pitchFamily="34" charset="0"/>
              </a:rPr>
              <a:t>prva </a:t>
            </a:r>
            <a:r>
              <a:rPr lang="sl-SI" altLang="sl-SI" sz="2400" u="sng">
                <a:effectLst/>
                <a:latin typeface="Franklin Gothic Medium" panose="020B0603020102020204" pitchFamily="34" charset="0"/>
              </a:rPr>
              <a:t>pomorska sila</a:t>
            </a:r>
            <a:r>
              <a:rPr lang="sl-SI" altLang="sl-SI" sz="2400">
                <a:effectLst/>
                <a:latin typeface="Franklin Gothic Medium" panose="020B0603020102020204" pitchFamily="34" charset="0"/>
              </a:rPr>
              <a:t> sveta.</a:t>
            </a:r>
            <a:endParaRPr lang="sl-SI" altLang="sl-SI" sz="2400" u="sng"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167940" name="AutoShape 4">
            <a:extLst>
              <a:ext uri="{FF2B5EF4-FFF2-40B4-BE49-F238E27FC236}">
                <a16:creationId xmlns:a16="http://schemas.microsoft.com/office/drawing/2014/main" id="{9648822B-86F5-44B0-BB9E-BF4DDCD8C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04813"/>
            <a:ext cx="504825" cy="482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67941" name="AutoShape 5">
            <a:extLst>
              <a:ext uri="{FF2B5EF4-FFF2-40B4-BE49-F238E27FC236}">
                <a16:creationId xmlns:a16="http://schemas.microsoft.com/office/drawing/2014/main" id="{8863021B-B0FA-4C56-A92D-1EED453A6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781300"/>
            <a:ext cx="504825" cy="431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0F2D48FC-BFFA-4322-8789-B53E562E7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CC3399"/>
                </a:solidFill>
                <a:latin typeface="Franklin Gothic Medium" panose="020B0603020102020204" pitchFamily="34" charset="0"/>
              </a:rPr>
              <a:t>Znamenitosti: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B9689F6F-2F72-4F0A-8CA8-3D68F4116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 b="1" i="1" u="sng">
                <a:solidFill>
                  <a:srgbClr val="CC99FF"/>
                </a:solidFill>
                <a:latin typeface="Franklin Gothic Medium" panose="020B0603020102020204" pitchFamily="34" charset="0"/>
              </a:rPr>
              <a:t>Cambridge</a:t>
            </a: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-univerzitetno mesto z univerzo, ustanovljeno 1209</a:t>
            </a:r>
          </a:p>
        </p:txBody>
      </p:sp>
      <p:pic>
        <p:nvPicPr>
          <p:cNvPr id="168964" name="Picture 4" descr="DSCF0003">
            <a:extLst>
              <a:ext uri="{FF2B5EF4-FFF2-40B4-BE49-F238E27FC236}">
                <a16:creationId xmlns:a16="http://schemas.microsoft.com/office/drawing/2014/main" id="{4F39855A-F398-4D02-90C9-8E1CDB2FD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52738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906F0B5F-42BF-46C9-8075-5AFDB3C18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BEA7D7A4-663B-4C89-919C-9CB3B351C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sl-SI" altLang="sl-SI" sz="2800" b="1" i="1" u="sng">
                <a:solidFill>
                  <a:srgbClr val="CC99FF"/>
                </a:solidFill>
                <a:latin typeface="Franklin Gothic Medium" panose="020B0603020102020204" pitchFamily="34" charset="0"/>
              </a:rPr>
              <a:t>Hadrijanov zid</a:t>
            </a:r>
            <a:r>
              <a:rPr lang="sl-SI" altLang="sl-SI" sz="2800" b="1" i="1">
                <a:solidFill>
                  <a:srgbClr val="CC99FF"/>
                </a:solidFill>
                <a:effectLst/>
                <a:latin typeface="Franklin Gothic Medium" panose="020B0603020102020204" pitchFamily="34" charset="0"/>
              </a:rPr>
              <a:t>-117 km dolg obrambni zid, ki ga je dal zgraditi rimski cesar Hadrijan za obrambo pred Kelti na Severu. Je del svetovne dediščine Unesca.</a:t>
            </a:r>
          </a:p>
        </p:txBody>
      </p:sp>
      <p:pic>
        <p:nvPicPr>
          <p:cNvPr id="169988" name="Picture 4" descr="birdoswald">
            <a:extLst>
              <a:ext uri="{FF2B5EF4-FFF2-40B4-BE49-F238E27FC236}">
                <a16:creationId xmlns:a16="http://schemas.microsoft.com/office/drawing/2014/main" id="{C862ED61-E072-44A8-A146-DE75DCA3B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5003800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9" name="Picture 5" descr="hadrians_wall_path">
            <a:extLst>
              <a:ext uri="{FF2B5EF4-FFF2-40B4-BE49-F238E27FC236}">
                <a16:creationId xmlns:a16="http://schemas.microsoft.com/office/drawing/2014/main" id="{8210AF42-EBC9-4BB6-A88D-5AA6D7969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33925"/>
            <a:ext cx="31432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1" name="Picture 7" descr="Hadrian's Wall 1">
            <a:extLst>
              <a:ext uri="{FF2B5EF4-FFF2-40B4-BE49-F238E27FC236}">
                <a16:creationId xmlns:a16="http://schemas.microsoft.com/office/drawing/2014/main" id="{685BD3A4-3148-4D3A-8AED-62920A331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4140200" cy="46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FB413AD7-BFC4-4EAD-A076-57786D465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AD153DA4-58AA-4889-96A3-BD70D4BCD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sl-SI" altLang="sl-SI" sz="2800" b="1" i="1" u="sng">
                <a:solidFill>
                  <a:srgbClr val="CC99FF"/>
                </a:solidFill>
                <a:latin typeface="Franklin Gothic Medium" panose="020B0603020102020204" pitchFamily="34" charset="0"/>
              </a:rPr>
              <a:t>Oxford</a:t>
            </a:r>
            <a:r>
              <a:rPr lang="sl-SI" altLang="sl-SI" sz="2800" b="1" i="1">
                <a:solidFill>
                  <a:srgbClr val="CC99FF"/>
                </a:solidFill>
                <a:effectLst/>
                <a:latin typeface="Franklin Gothic Medium" panose="020B0603020102020204" pitchFamily="34" charset="0"/>
              </a:rPr>
              <a:t>-univerzitetno mesto  z najstarejšo univerzo v VB,zgrajeno 1163 leta.</a:t>
            </a:r>
          </a:p>
        </p:txBody>
      </p:sp>
      <p:pic>
        <p:nvPicPr>
          <p:cNvPr id="171012" name="Picture 4" descr="studentmont">
            <a:extLst>
              <a:ext uri="{FF2B5EF4-FFF2-40B4-BE49-F238E27FC236}">
                <a16:creationId xmlns:a16="http://schemas.microsoft.com/office/drawing/2014/main" id="{FC0EB7D5-544D-4D76-95DE-4281871C6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3960813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3" name="Picture 5" descr="trinity">
            <a:extLst>
              <a:ext uri="{FF2B5EF4-FFF2-40B4-BE49-F238E27FC236}">
                <a16:creationId xmlns:a16="http://schemas.microsoft.com/office/drawing/2014/main" id="{0C040DFD-F684-4D67-9944-BE017C5CE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765175"/>
            <a:ext cx="4905375" cy="559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E6D15AF8-B142-4516-BD18-310A17BD4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61FE17E5-5246-46E0-9376-A6E6B97EB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sl-SI" altLang="sl-SI" sz="2800" b="1" i="1" u="sng">
                <a:solidFill>
                  <a:srgbClr val="CC99FF"/>
                </a:solidFill>
                <a:latin typeface="Franklin Gothic Medium" panose="020B0603020102020204" pitchFamily="34" charset="0"/>
              </a:rPr>
              <a:t>Tower of Lodon-</a:t>
            </a:r>
            <a:r>
              <a:rPr lang="sl-SI" altLang="sl-SI" sz="2800" b="1" i="1">
                <a:solidFill>
                  <a:srgbClr val="CC99FF"/>
                </a:solidFill>
                <a:effectLst/>
                <a:latin typeface="Franklin Gothic Medium" panose="020B0603020102020204" pitchFamily="34" charset="0"/>
              </a:rPr>
              <a:t>najstarejše ohranjena zgradba v Londonu, ki stoji ob Temzi že iz časov Wiliama osvajalca, torej skoraj 1000 let.</a:t>
            </a:r>
            <a:endParaRPr lang="sl-SI" altLang="sl-SI" sz="2800" b="1" i="1" u="sng">
              <a:solidFill>
                <a:srgbClr val="CC99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72036" name="Picture 4" descr="tower_of_london">
            <a:extLst>
              <a:ext uri="{FF2B5EF4-FFF2-40B4-BE49-F238E27FC236}">
                <a16:creationId xmlns:a16="http://schemas.microsoft.com/office/drawing/2014/main" id="{22A3F05D-51A5-4D21-92C6-5C1A12CE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4675"/>
            <a:ext cx="6480175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B3272E04-9216-488C-86FA-E4E5D2C89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F4CB812D-B396-4E93-963C-B6DB00044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964612" cy="6597650"/>
          </a:xfrm>
        </p:spPr>
        <p:txBody>
          <a:bodyPr/>
          <a:lstStyle/>
          <a:p>
            <a:r>
              <a:rPr lang="sl-SI" altLang="sl-SI" sz="2800" b="1" i="1" u="sng">
                <a:solidFill>
                  <a:srgbClr val="CC99FF"/>
                </a:solidFill>
                <a:latin typeface="Franklin Gothic Medium" panose="020B0603020102020204" pitchFamily="34" charset="0"/>
              </a:rPr>
              <a:t>Stonehenge- </a:t>
            </a:r>
            <a:r>
              <a:rPr lang="sl-SI" altLang="sl-SI" sz="2800" b="1" i="1">
                <a:solidFill>
                  <a:srgbClr val="CC99FF"/>
                </a:solidFill>
                <a:effectLst/>
                <a:latin typeface="Franklin Gothic Medium" panose="020B0603020102020204" pitchFamily="34" charset="0"/>
              </a:rPr>
              <a:t>v polkrogu postavljeni megalitski spomeniki iz več kot 1500-3000 let p.n.št. So del Unescove dediščine.</a:t>
            </a:r>
          </a:p>
        </p:txBody>
      </p:sp>
      <p:pic>
        <p:nvPicPr>
          <p:cNvPr id="173060" name="Picture 4" descr="stonehenge">
            <a:extLst>
              <a:ext uri="{FF2B5EF4-FFF2-40B4-BE49-F238E27FC236}">
                <a16:creationId xmlns:a16="http://schemas.microsoft.com/office/drawing/2014/main" id="{3B837304-611E-48CE-99CF-0AC132D8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3781425" cy="29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61" name="Picture 5" descr="stonehenge-ms-1024">
            <a:extLst>
              <a:ext uri="{FF2B5EF4-FFF2-40B4-BE49-F238E27FC236}">
                <a16:creationId xmlns:a16="http://schemas.microsoft.com/office/drawing/2014/main" id="{E08ACAA0-82B8-4F40-A2BD-366625629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644900"/>
            <a:ext cx="5113338" cy="29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BC0ACB66-8311-4276-9C40-F5DAF156D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 i="1">
                <a:solidFill>
                  <a:srgbClr val="CC3399"/>
                </a:solidFill>
                <a:latin typeface="Franklin Gothic Medium" panose="020B0603020102020204" pitchFamily="34" charset="0"/>
              </a:rPr>
              <a:t>Viri: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D263B5A3-7BF2-4E78-81A1-E47472391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Knjige:</a:t>
            </a:r>
          </a:p>
          <a:p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Učbenik za geo.str.82</a:t>
            </a:r>
          </a:p>
          <a:p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Dežele sveta 2000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Internet:</a:t>
            </a:r>
          </a:p>
          <a:p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  <a:hlinkClick r:id="rId2"/>
              </a:rPr>
              <a:t>www.google.com</a:t>
            </a:r>
            <a:endParaRPr lang="sl-SI" altLang="sl-SI" sz="2800" b="1" i="1">
              <a:solidFill>
                <a:srgbClr val="CC99FF"/>
              </a:solidFill>
              <a:latin typeface="Franklin Gothic Medium" panose="020B0603020102020204" pitchFamily="34" charset="0"/>
            </a:endParaRPr>
          </a:p>
          <a:p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www.yahoo.com</a:t>
            </a:r>
          </a:p>
          <a:p>
            <a:endParaRPr lang="sl-SI" altLang="sl-SI" sz="2800" b="1" i="1">
              <a:solidFill>
                <a:srgbClr val="CC99FF"/>
              </a:solidFill>
              <a:latin typeface="Franklin Gothic Medium" panose="020B0603020102020204" pitchFamily="34" charset="0"/>
            </a:endParaRPr>
          </a:p>
          <a:p>
            <a:endParaRPr lang="sl-SI" altLang="sl-SI" sz="2800" b="1" i="1">
              <a:solidFill>
                <a:srgbClr val="CC99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74084" name="Picture 4" descr="Heart">
            <a:extLst>
              <a:ext uri="{FF2B5EF4-FFF2-40B4-BE49-F238E27FC236}">
                <a16:creationId xmlns:a16="http://schemas.microsoft.com/office/drawing/2014/main" id="{E8185471-8333-449C-BEA3-8309E4820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49500"/>
            <a:ext cx="21240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684FD5A0-4788-48F0-B8EA-D903BBE6F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i="1">
                <a:solidFill>
                  <a:srgbClr val="CC3399"/>
                </a:solidFill>
                <a:latin typeface="Franklin Gothic Medium" panose="020B0603020102020204" pitchFamily="34" charset="0"/>
              </a:rPr>
              <a:t>Hvala za gledanje in poslušanje!</a:t>
            </a:r>
            <a:br>
              <a:rPr lang="sl-SI" altLang="sl-SI" i="1">
                <a:solidFill>
                  <a:srgbClr val="CC3399"/>
                </a:solidFill>
                <a:latin typeface="Franklin Gothic Medium" panose="020B0603020102020204" pitchFamily="34" charset="0"/>
              </a:rPr>
            </a:br>
            <a:endParaRPr lang="sl-SI" altLang="sl-SI" i="1">
              <a:solidFill>
                <a:srgbClr val="CC3399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93B2254A-1C13-4575-81A1-F39E8E346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78180" name="Picture 4" descr="teletubbies">
            <a:extLst>
              <a:ext uri="{FF2B5EF4-FFF2-40B4-BE49-F238E27FC236}">
                <a16:creationId xmlns:a16="http://schemas.microsoft.com/office/drawing/2014/main" id="{442EC263-0AD8-4FEB-89C2-53372FC86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47863"/>
            <a:ext cx="42672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>
            <a:extLst>
              <a:ext uri="{FF2B5EF4-FFF2-40B4-BE49-F238E27FC236}">
                <a16:creationId xmlns:a16="http://schemas.microsoft.com/office/drawing/2014/main" id="{67E5FA5D-AAFD-4AC6-A7D0-66FF019ED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543800" cy="836613"/>
          </a:xfrm>
          <a:ln>
            <a:solidFill>
              <a:srgbClr val="CC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l-SI" altLang="sl-SI" sz="4800" b="0" i="1">
                <a:solidFill>
                  <a:srgbClr val="CC3399"/>
                </a:solidFill>
                <a:latin typeface="Franklin Gothic Medium" panose="020B0603020102020204" pitchFamily="34" charset="0"/>
              </a:rPr>
              <a:t>     Osnovni podatki</a:t>
            </a:r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FA907170-C200-48FC-8AAB-4F67CFB42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5732462"/>
          </a:xfrm>
          <a:solidFill>
            <a:schemeClr val="bg1"/>
          </a:solidFill>
          <a:ln>
            <a:solidFill>
              <a:srgbClr val="CC99FF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b="1" i="1">
                <a:solidFill>
                  <a:srgbClr val="CC3399"/>
                </a:solidFill>
                <a:latin typeface="Franklin Gothic Medium" panose="020B0603020102020204" pitchFamily="34" charset="0"/>
              </a:rPr>
              <a:t>Uradno ime: </a:t>
            </a: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United Kingdom of Great Britain and Northern Ireland(Združeno kraljestvo Velike Britanije in Severne Irske) Okrajšano Velika Britanija.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b="1" i="1">
                <a:solidFill>
                  <a:srgbClr val="CC3399"/>
                </a:solidFill>
                <a:latin typeface="Franklin Gothic Medium" panose="020B0603020102020204" pitchFamily="34" charset="0"/>
              </a:rPr>
              <a:t>Državna ureditev: </a:t>
            </a: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parlamentarna monharija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b="1" i="1">
                <a:solidFill>
                  <a:srgbClr val="CC3399"/>
                </a:solidFill>
                <a:latin typeface="Franklin Gothic Medium" panose="020B0603020102020204" pitchFamily="34" charset="0"/>
              </a:rPr>
              <a:t>Uradni jezik:</a:t>
            </a: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 Angleški. Angleščina je jezik, ki ga uporablja uprava in splošno prebivalstvo za uradne namene.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b="1" i="1">
                <a:solidFill>
                  <a:srgbClr val="CC3399"/>
                </a:solidFill>
                <a:latin typeface="Franklin Gothic Medium" panose="020B0603020102020204" pitchFamily="34" charset="0"/>
              </a:rPr>
              <a:t>Glavno mesto:</a:t>
            </a: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London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b="1" i="1">
                <a:solidFill>
                  <a:srgbClr val="CC3399"/>
                </a:solidFill>
                <a:latin typeface="Franklin Gothic Medium" panose="020B0603020102020204" pitchFamily="34" charset="0"/>
              </a:rPr>
              <a:t>Površina:</a:t>
            </a:r>
            <a:r>
              <a:rPr lang="sl-SI" altLang="sl-SI" b="1" i="1">
                <a:solidFill>
                  <a:schemeClr val="hlink"/>
                </a:solidFill>
                <a:latin typeface="Franklin Gothic Medium" panose="020B0603020102020204" pitchFamily="34" charset="0"/>
              </a:rPr>
              <a:t> </a:t>
            </a: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Skupno v združenem kraljestvu 244.110 kvadratnih kilometrov</a:t>
            </a:r>
            <a:endParaRPr lang="sl-SI" altLang="sl-SI" sz="2800" b="1" i="1" u="sng">
              <a:solidFill>
                <a:srgbClr val="CC99FF"/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b="1" i="1">
                <a:solidFill>
                  <a:srgbClr val="CC3399"/>
                </a:solidFill>
                <a:latin typeface="Franklin Gothic Medium" panose="020B0603020102020204" pitchFamily="34" charset="0"/>
              </a:rPr>
              <a:t>Prebivalstvo:</a:t>
            </a:r>
            <a:r>
              <a:rPr lang="sl-SI" altLang="sl-SI" sz="2800" b="1" i="1">
                <a:solidFill>
                  <a:schemeClr val="hlink"/>
                </a:solidFill>
                <a:latin typeface="Franklin Gothic Medium" panose="020B0603020102020204" pitchFamily="34" charset="0"/>
              </a:rPr>
              <a:t> </a:t>
            </a: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59.126.000 (1998)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b="1" i="1">
                <a:solidFill>
                  <a:srgbClr val="CC3399"/>
                </a:solidFill>
                <a:latin typeface="Franklin Gothic Medium" panose="020B0603020102020204" pitchFamily="34" charset="0"/>
              </a:rPr>
              <a:t>Gostota: </a:t>
            </a: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242.2 prebivalcev na kvadratni kilometer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b="1" i="1">
                <a:solidFill>
                  <a:srgbClr val="CC3399"/>
                </a:solidFill>
                <a:latin typeface="Franklin Gothic Medium" panose="020B0603020102020204" pitchFamily="34" charset="0"/>
              </a:rPr>
              <a:t>Narodna himna:</a:t>
            </a: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 Good save the Queen, ter še mnoge  druge, ki pa niso uradne, npr. Jeruzalem</a:t>
            </a:r>
          </a:p>
        </p:txBody>
      </p:sp>
      <p:pic>
        <p:nvPicPr>
          <p:cNvPr id="3091" name="England - National Anthem - God Save The Queen.mp3">
            <a:hlinkClick r:id="" action="ppaction://media"/>
            <a:extLst>
              <a:ext uri="{FF2B5EF4-FFF2-40B4-BE49-F238E27FC236}">
                <a16:creationId xmlns:a16="http://schemas.microsoft.com/office/drawing/2014/main" id="{6BC5C075-C35B-459F-8E56-952BC1B80B8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38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500" fill="hold"/>
                                        <p:tgtEl>
                                          <p:spTgt spid="30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4923948-0C2C-4463-9122-CDCE56AC4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543800" cy="1196975"/>
          </a:xfrm>
        </p:spPr>
        <p:txBody>
          <a:bodyPr/>
          <a:lstStyle/>
          <a:p>
            <a:r>
              <a:rPr lang="sl-SI" altLang="sl-SI" sz="6000" b="0" i="1">
                <a:solidFill>
                  <a:srgbClr val="CC3399"/>
                </a:solidFill>
                <a:latin typeface="Franklin Gothic Medium" panose="020B0603020102020204" pitchFamily="34" charset="0"/>
              </a:rPr>
              <a:t>Lega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10CD5CD-D65C-4962-9D11-AF6780B02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48712" cy="5805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Leži v Z  ali Atlantski Evropi.</a:t>
            </a:r>
          </a:p>
          <a:p>
            <a:pPr>
              <a:lnSpc>
                <a:spcPct val="80000"/>
              </a:lnSpc>
            </a:pP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Obsega otok Velika Britanija, S del otoka Irska, nekaj bližjih otočij(Hebridi, Orkneyjski in Shetlandski otoki) in neposeljen otok 400 km SZ od Irske</a:t>
            </a:r>
          </a:p>
          <a:p>
            <a:pPr>
              <a:lnSpc>
                <a:spcPct val="80000"/>
              </a:lnSpc>
            </a:pP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Od Evrope jo ločita Severno morje in Rokavski preliv</a:t>
            </a:r>
          </a:p>
          <a:p>
            <a:pPr>
              <a:lnSpc>
                <a:spcPct val="80000"/>
              </a:lnSpc>
            </a:pP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Črta, ki povezuje izliv rek Exe, Devern in Tees, seli VB na dva dela in sicer na Visoko(Highland Britain) in Nizko Britanijo(Lowland Britain).</a:t>
            </a:r>
          </a:p>
          <a:p>
            <a:pPr>
              <a:lnSpc>
                <a:spcPct val="80000"/>
              </a:lnSpc>
            </a:pP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Visoka Britanija obsega  Škotsko višavje, hribovje Cheviot, Peninsko gorstvo, Kambrijsko hribovje in S. Irsko. Višavavja imajo značilnost sredogorja in so erozijski ostanek nekdanjega Kaledonskega gorstva.</a:t>
            </a:r>
          </a:p>
          <a:p>
            <a:pPr>
              <a:lnSpc>
                <a:spcPct val="80000"/>
              </a:lnSpc>
            </a:pP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Nizka Britanija je poselitveno in gosp. Jedro VB. Prevladujejo rahlo valovite ravnine in nizka gričevja, večinoma nižja od 200 m.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D164E9C-6D34-4F70-8C66-405CCEDE3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 b="0" i="1">
                <a:solidFill>
                  <a:srgbClr val="CC3399"/>
                </a:solidFill>
                <a:latin typeface="Franklin Gothic Medium" panose="020B0603020102020204" pitchFamily="34" charset="0"/>
              </a:rPr>
              <a:t>Podnebje 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BE2F0B8-5827-4E47-8991-A12605BC7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Je oceansko, z majhnimi sezonskimi nihanji ter številnim oblačnim in deževnim dnevi.</a:t>
            </a:r>
          </a:p>
          <a:p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Izrazite podnebne razlike</a:t>
            </a:r>
            <a:r>
              <a:rPr lang="sl-SI" altLang="sl-SI" sz="2800" b="1" i="1">
                <a:solidFill>
                  <a:srgbClr val="CC3399"/>
                </a:solidFill>
                <a:latin typeface="Franklin Gothic Medium" panose="020B0603020102020204" pitchFamily="34" charset="0"/>
              </a:rPr>
              <a:t>  </a:t>
            </a: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so med</a:t>
            </a:r>
            <a:r>
              <a:rPr lang="sl-SI" altLang="sl-SI" sz="2800" b="1" i="1">
                <a:solidFill>
                  <a:srgbClr val="CC3399"/>
                </a:solidFill>
                <a:latin typeface="Franklin Gothic Medium" panose="020B0603020102020204" pitchFamily="34" charset="0"/>
              </a:rPr>
              <a:t>  </a:t>
            </a: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v. in z. deli. </a:t>
            </a:r>
          </a:p>
          <a:p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S Irska ter z. obala Škotske in Walesa imajo izrazito oceanskko podnebje z veliko deževnimi dnevi(250 -270 na leto), s 1000-4000 mm padavin, pogostimi viharji in z razmeroma hladnimi poletji.</a:t>
            </a:r>
            <a:endParaRPr lang="sl-SI" altLang="sl-SI" sz="2800" b="1" i="1">
              <a:solidFill>
                <a:srgbClr val="CC3399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9460" name="Picture 4" descr="kaplja">
            <a:extLst>
              <a:ext uri="{FF2B5EF4-FFF2-40B4-BE49-F238E27FC236}">
                <a16:creationId xmlns:a16="http://schemas.microsoft.com/office/drawing/2014/main" id="{BFFD85D6-2724-416D-AF92-737D024CF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21145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9DAB053-0985-4459-A677-B9C44C087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 b="0" i="1">
                <a:solidFill>
                  <a:srgbClr val="CC3399"/>
                </a:solidFill>
                <a:latin typeface="Franklin Gothic Medium" panose="020B0603020102020204" pitchFamily="34" charset="0"/>
              </a:rPr>
              <a:t>Vode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9336F6A-0855-4E84-8E20-1EDC06749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Reke so razmeroma kratke, z majhnim strmcem in enakomernim dežnim rečnim režimom.</a:t>
            </a:r>
          </a:p>
          <a:p>
            <a:r>
              <a:rPr lang="sl-SI" altLang="sl-SI" sz="24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Zaradi nizkih razvodij in enakomernih pretokov so povezane s prekopi in primerne za plovbo.</a:t>
            </a:r>
          </a:p>
          <a:p>
            <a:r>
              <a:rPr lang="sl-SI" altLang="sl-SI" sz="24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Največje reke so Temza, Severn in Trent.</a:t>
            </a:r>
          </a:p>
          <a:p>
            <a:r>
              <a:rPr lang="sl-SI" altLang="sl-SI" sz="24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Reke v Nizki Britaniji se izlivajo v estuarije, reke v Visoki Britaniji pa v globoke zajedene zalive.</a:t>
            </a:r>
          </a:p>
          <a:p>
            <a:r>
              <a:rPr lang="sl-SI" altLang="sl-SI" sz="24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Zlasti v Kumbriji in na Škotskem so številna ledeniška jezera; največji sta Lough Neagh na S. Irskem in Loch Lomond na Škotskem.</a:t>
            </a:r>
          </a:p>
        </p:txBody>
      </p:sp>
      <p:pic>
        <p:nvPicPr>
          <p:cNvPr id="21508" name="Picture 4" descr="Temza_01s">
            <a:extLst>
              <a:ext uri="{FF2B5EF4-FFF2-40B4-BE49-F238E27FC236}">
                <a16:creationId xmlns:a16="http://schemas.microsoft.com/office/drawing/2014/main" id="{1AC106E0-2F70-427A-A44A-97544050B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090863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F0786E4-0665-469F-9E2E-44D92C7C0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543800" cy="1108075"/>
          </a:xfrm>
        </p:spPr>
        <p:txBody>
          <a:bodyPr/>
          <a:lstStyle/>
          <a:p>
            <a:r>
              <a:rPr lang="sl-SI" altLang="sl-SI" sz="5400" b="0" i="1">
                <a:solidFill>
                  <a:srgbClr val="CC3399"/>
                </a:solidFill>
                <a:latin typeface="Franklin Gothic Medium" panose="020B0603020102020204" pitchFamily="34" charset="0"/>
              </a:rPr>
              <a:t>Tla in rastje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33C01A9-6840-4806-AEAC-56EAE5F70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7543800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Prevladujejo rjava tla, ki so rodovitnejša v sušnejših v. delih.</a:t>
            </a:r>
          </a:p>
          <a:p>
            <a:pPr>
              <a:lnSpc>
                <a:spcPct val="80000"/>
              </a:lnSpc>
            </a:pP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Drugod so izprana rjava tla in gleji.</a:t>
            </a:r>
          </a:p>
          <a:p>
            <a:pPr>
              <a:lnSpc>
                <a:spcPct val="80000"/>
              </a:lnSpc>
            </a:pP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V hribovitih deli prevladujejo slabo rodovitni podzoli in šotna tla</a:t>
            </a:r>
          </a:p>
          <a:p>
            <a:pPr>
              <a:lnSpc>
                <a:spcPct val="80000"/>
              </a:lnSpc>
            </a:pP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Zaradi hladnih poletij in močnih vetrov je gozdna meja že pri 450-600m.V nižjih legah je naravno rastje na J listopadni gozd(hrast, bukev), na S mešani gozd(rdeči bor, breza), vendar sta oba skoraj v celoti izkrčena.</a:t>
            </a:r>
          </a:p>
          <a:p>
            <a:pPr>
              <a:lnSpc>
                <a:spcPct val="80000"/>
              </a:lnSpc>
            </a:pPr>
            <a:r>
              <a:rPr lang="sl-SI" altLang="sl-SI" sz="28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Po 1918 so sicer zasadili obsežne nasade iglavcev, zlasti v Walesu in na Škotskem, vendar gozdovi še vedno zavzemajo le 10% površine.</a:t>
            </a:r>
          </a:p>
        </p:txBody>
      </p:sp>
      <p:pic>
        <p:nvPicPr>
          <p:cNvPr id="22532" name="Picture 4" descr="soil">
            <a:extLst>
              <a:ext uri="{FF2B5EF4-FFF2-40B4-BE49-F238E27FC236}">
                <a16:creationId xmlns:a16="http://schemas.microsoft.com/office/drawing/2014/main" id="{F9C582B5-1FAF-4161-A88D-3489CB48F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4076700"/>
            <a:ext cx="19272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5C0C064-435C-4287-B261-258BB167C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543800" cy="1431925"/>
          </a:xfrm>
          <a:ln>
            <a:solidFill>
              <a:srgbClr val="CC33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l-SI" altLang="sl-SI" sz="5400" b="0" i="1">
                <a:solidFill>
                  <a:srgbClr val="CC3399"/>
                </a:solidFill>
                <a:latin typeface="Franklin Gothic Medium" panose="020B0603020102020204" pitchFamily="34" charset="0"/>
              </a:rPr>
              <a:t>Gospodarstvo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93E615A-DF75-41A6-B54B-36CF21405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642350" cy="5589587"/>
          </a:xfrm>
        </p:spPr>
        <p:txBody>
          <a:bodyPr/>
          <a:lstStyle/>
          <a:p>
            <a:r>
              <a:rPr lang="sl-SI" altLang="sl-SI" sz="24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Kmetijstvo, ribištvo, gozdarstvo, rudarstvo in energetika, industrija, turizem, promet(železniški, cestni, ladijski)</a:t>
            </a:r>
          </a:p>
          <a:p>
            <a:r>
              <a:rPr lang="sl-SI" altLang="sl-SI" sz="20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Gospodarska panoga(1996)    BDP(%)    Zaposleni(%)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Kmetijstvo                                        1,8                  1,0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Rudarstvo in industrija                 24,1                 15,4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Gradbeništvo                                   5,2                   3,0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Javne službe                                    2,1                   0,5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Promet in zveze                              8,4                   4,7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Trgovina                                        14,5                 13,4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Finančne in poslovne storitve    25,6                    3,5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Javna upraca in obramba          18,7                  20,7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Javne, skupne in osebne storitve 3,8                 17,6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 b="1" i="1">
                <a:solidFill>
                  <a:srgbClr val="CC99FF"/>
                </a:solidFill>
                <a:latin typeface="Franklin Gothic Medium" panose="020B0603020102020204" pitchFamily="34" charset="0"/>
              </a:rPr>
              <a:t>Drugo                                             -4,3                 20,2</a:t>
            </a:r>
          </a:p>
        </p:txBody>
      </p:sp>
      <p:pic>
        <p:nvPicPr>
          <p:cNvPr id="23564" name="Picture 12" descr="krava">
            <a:extLst>
              <a:ext uri="{FF2B5EF4-FFF2-40B4-BE49-F238E27FC236}">
                <a16:creationId xmlns:a16="http://schemas.microsoft.com/office/drawing/2014/main" id="{EF73E4A8-6972-4618-B2D3-7FC3BB928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36838"/>
            <a:ext cx="2901950" cy="25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9C0D2B3-74AC-4039-A231-9FED00FBB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sl-SI" altLang="sl-SI" sz="5400" b="0" i="1">
                <a:solidFill>
                  <a:srgbClr val="CC3399"/>
                </a:solidFill>
                <a:latin typeface="Monotype Corsiva" panose="03010101010201010101" pitchFamily="66" charset="0"/>
              </a:rPr>
              <a:t> </a:t>
            </a:r>
            <a:r>
              <a:rPr lang="sl-SI" altLang="sl-SI" sz="5400" b="0" i="1">
                <a:solidFill>
                  <a:srgbClr val="CC3399"/>
                </a:solidFill>
                <a:latin typeface="Franklin Gothic Medium" panose="020B0603020102020204" pitchFamily="34" charset="0"/>
              </a:rPr>
              <a:t>Zemljevidi</a:t>
            </a:r>
            <a:r>
              <a:rPr lang="sl-SI" altLang="sl-SI">
                <a:latin typeface="Franklin Gothic Medium" panose="020B0603020102020204" pitchFamily="34" charset="0"/>
              </a:rPr>
              <a:t>           </a:t>
            </a:r>
            <a:r>
              <a:rPr lang="sl-SI" altLang="sl-SI"/>
              <a:t>                                               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E648117-8B42-4A83-AD50-E2C22394B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5604" name="Picture 4" descr="Great-Britain-Map-1">
            <a:extLst>
              <a:ext uri="{FF2B5EF4-FFF2-40B4-BE49-F238E27FC236}">
                <a16:creationId xmlns:a16="http://schemas.microsoft.com/office/drawing/2014/main" id="{8A96DE78-AF78-4BF4-B8E5-1D43D3942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4859338" cy="59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unitking">
            <a:extLst>
              <a:ext uri="{FF2B5EF4-FFF2-40B4-BE49-F238E27FC236}">
                <a16:creationId xmlns:a16="http://schemas.microsoft.com/office/drawing/2014/main" id="{0D22E02C-F4EE-4F22-A73F-3D7F12259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057275"/>
            <a:ext cx="4640263" cy="625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4D471EF7-17DC-4DBA-8250-18D0CBE30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543800" cy="1431925"/>
          </a:xfrm>
        </p:spPr>
        <p:txBody>
          <a:bodyPr/>
          <a:lstStyle/>
          <a:p>
            <a:r>
              <a:rPr lang="sl-SI" altLang="sl-SI" sz="5400" b="0" i="1">
                <a:solidFill>
                  <a:srgbClr val="CC3399"/>
                </a:solidFill>
                <a:latin typeface="Franklin Gothic Medium" panose="020B0603020102020204" pitchFamily="34" charset="0"/>
              </a:rPr>
              <a:t>Zastave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87564F43-0522-455F-A189-A3781BD79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r>
              <a:rPr lang="sl-SI" altLang="sl-SI"/>
              <a:t>Zastava Anglije            Zastava S. Irske               </a:t>
            </a:r>
          </a:p>
        </p:txBody>
      </p:sp>
      <p:pic>
        <p:nvPicPr>
          <p:cNvPr id="164869" name="Picture 5" descr="England_flag_medium">
            <a:extLst>
              <a:ext uri="{FF2B5EF4-FFF2-40B4-BE49-F238E27FC236}">
                <a16:creationId xmlns:a16="http://schemas.microsoft.com/office/drawing/2014/main" id="{7DB62D20-C5A8-411B-B22F-174461B9C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4572000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0" name="Picture 6" descr="flag_northernireland">
            <a:extLst>
              <a:ext uri="{FF2B5EF4-FFF2-40B4-BE49-F238E27FC236}">
                <a16:creationId xmlns:a16="http://schemas.microsoft.com/office/drawing/2014/main" id="{5874B5B1-CD3D-4008-A214-52C2609DF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4572000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gljanje">
  <a:themeElements>
    <a:clrScheme name="Migljanje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Migljanj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igljanje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gljanje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gljanje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gljanje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gljanje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gljanje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gljanje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gljanje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gljanje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0</TotalTime>
  <Words>784</Words>
  <Application>Microsoft Office PowerPoint</Application>
  <PresentationFormat>On-screen Show (4:3)</PresentationFormat>
  <Paragraphs>76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Franklin Gothic Medium</vt:lpstr>
      <vt:lpstr>Monotype Corsiva</vt:lpstr>
      <vt:lpstr>Tahoma</vt:lpstr>
      <vt:lpstr>Wingdings</vt:lpstr>
      <vt:lpstr>Migljanje</vt:lpstr>
      <vt:lpstr>Velika Britanija</vt:lpstr>
      <vt:lpstr>     Osnovni podatki</vt:lpstr>
      <vt:lpstr>Lega</vt:lpstr>
      <vt:lpstr>Podnebje  </vt:lpstr>
      <vt:lpstr>Vode</vt:lpstr>
      <vt:lpstr>Tla in rastje</vt:lpstr>
      <vt:lpstr>Gospodarstvo</vt:lpstr>
      <vt:lpstr> Zemljevidi                                                           </vt:lpstr>
      <vt:lpstr>Zastave</vt:lpstr>
      <vt:lpstr>PowerPoint Presentation</vt:lpstr>
      <vt:lpstr>PowerPoint Presentation</vt:lpstr>
      <vt:lpstr>Pomembno:</vt:lpstr>
      <vt:lpstr>Znamenitosti:</vt:lpstr>
      <vt:lpstr>PowerPoint Presentation</vt:lpstr>
      <vt:lpstr>PowerPoint Presentation</vt:lpstr>
      <vt:lpstr>PowerPoint Presentation</vt:lpstr>
      <vt:lpstr>PowerPoint Presentation</vt:lpstr>
      <vt:lpstr>Viri:</vt:lpstr>
      <vt:lpstr>Hvala za gledanje in poslušanje!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2019-05-31T08:41:29Z</dcterms:created>
  <dcterms:modified xsi:type="dcterms:W3CDTF">2019-05-31T08:41:29Z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