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7" r:id="rId1"/>
  </p:sldMasterIdLst>
  <p:sldIdLst>
    <p:sldId id="256" r:id="rId2"/>
    <p:sldId id="260" r:id="rId3"/>
    <p:sldId id="276" r:id="rId4"/>
    <p:sldId id="261" r:id="rId5"/>
    <p:sldId id="259" r:id="rId6"/>
    <p:sldId id="275" r:id="rId7"/>
    <p:sldId id="262" r:id="rId8"/>
    <p:sldId id="263" r:id="rId9"/>
    <p:sldId id="264" r:id="rId10"/>
    <p:sldId id="269" r:id="rId11"/>
    <p:sldId id="265" r:id="rId12"/>
    <p:sldId id="266" r:id="rId13"/>
    <p:sldId id="271" r:id="rId14"/>
    <p:sldId id="267" r:id="rId15"/>
    <p:sldId id="268" r:id="rId16"/>
    <p:sldId id="270" r:id="rId17"/>
    <p:sldId id="272" r:id="rId18"/>
    <p:sldId id="273" r:id="rId19"/>
    <p:sldId id="274" r:id="rId2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129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3A8DD806-CDC1-4A87-B0CF-A52F325C5530}"/>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l-SI" altLang="sl-SI" noProof="0"/>
              <a:t>Kliknite, če želite urediti slog naslova matrice</a:t>
            </a:r>
          </a:p>
        </p:txBody>
      </p:sp>
      <p:sp>
        <p:nvSpPr>
          <p:cNvPr id="111619" name="Rectangle 3">
            <a:extLst>
              <a:ext uri="{FF2B5EF4-FFF2-40B4-BE49-F238E27FC236}">
                <a16:creationId xmlns:a16="http://schemas.microsoft.com/office/drawing/2014/main" id="{3DC7D9FD-7A4F-464C-8607-76673AA1FC76}"/>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Kliknite, če želite urediti slog podnaslova matrice</a:t>
            </a:r>
          </a:p>
        </p:txBody>
      </p:sp>
      <p:sp>
        <p:nvSpPr>
          <p:cNvPr id="111620" name="Freeform 4">
            <a:extLst>
              <a:ext uri="{FF2B5EF4-FFF2-40B4-BE49-F238E27FC236}">
                <a16:creationId xmlns:a16="http://schemas.microsoft.com/office/drawing/2014/main" id="{62AE62E3-447A-40D1-8956-7532ABEA8FEC}"/>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11621" name="Rectangle 5">
            <a:extLst>
              <a:ext uri="{FF2B5EF4-FFF2-40B4-BE49-F238E27FC236}">
                <a16:creationId xmlns:a16="http://schemas.microsoft.com/office/drawing/2014/main" id="{34A1C50E-2E51-48E2-B340-B432A68040E3}"/>
              </a:ext>
            </a:extLst>
          </p:cNvPr>
          <p:cNvSpPr>
            <a:spLocks noGrp="1" noChangeArrowheads="1"/>
          </p:cNvSpPr>
          <p:nvPr>
            <p:ph type="ftr" sz="quarter" idx="3"/>
          </p:nvPr>
        </p:nvSpPr>
        <p:spPr/>
        <p:txBody>
          <a:bodyPr/>
          <a:lstStyle>
            <a:lvl1pPr>
              <a:defRPr/>
            </a:lvl1pPr>
          </a:lstStyle>
          <a:p>
            <a:endParaRPr lang="sl-SI" altLang="sl-SI"/>
          </a:p>
        </p:txBody>
      </p:sp>
      <p:sp>
        <p:nvSpPr>
          <p:cNvPr id="111622" name="Rectangle 6">
            <a:extLst>
              <a:ext uri="{FF2B5EF4-FFF2-40B4-BE49-F238E27FC236}">
                <a16:creationId xmlns:a16="http://schemas.microsoft.com/office/drawing/2014/main" id="{4FD9B550-7298-4E57-9A4A-97F9720CDA37}"/>
              </a:ext>
            </a:extLst>
          </p:cNvPr>
          <p:cNvSpPr>
            <a:spLocks noGrp="1" noChangeArrowheads="1"/>
          </p:cNvSpPr>
          <p:nvPr>
            <p:ph type="sldNum" sz="quarter" idx="4"/>
          </p:nvPr>
        </p:nvSpPr>
        <p:spPr/>
        <p:txBody>
          <a:bodyPr/>
          <a:lstStyle>
            <a:lvl1pPr>
              <a:defRPr/>
            </a:lvl1pPr>
          </a:lstStyle>
          <a:p>
            <a:fld id="{693CE646-28FA-45E0-9981-8F4416EF29A4}" type="slidenum">
              <a:rPr lang="sl-SI" altLang="sl-SI"/>
              <a:pPr/>
              <a:t>‹#›</a:t>
            </a:fld>
            <a:endParaRPr lang="sl-SI" altLang="sl-SI"/>
          </a:p>
        </p:txBody>
      </p:sp>
      <p:sp>
        <p:nvSpPr>
          <p:cNvPr id="111623" name="Rectangle 7">
            <a:extLst>
              <a:ext uri="{FF2B5EF4-FFF2-40B4-BE49-F238E27FC236}">
                <a16:creationId xmlns:a16="http://schemas.microsoft.com/office/drawing/2014/main" id="{12B173FD-7001-46A7-B8AA-31F7BAC9F271}"/>
              </a:ext>
            </a:extLst>
          </p:cNvPr>
          <p:cNvSpPr>
            <a:spLocks noGrp="1" noChangeArrowheads="1"/>
          </p:cNvSpPr>
          <p:nvPr>
            <p:ph type="dt" sz="quarter" idx="2"/>
          </p:nvPr>
        </p:nvSpPr>
        <p:spPr/>
        <p:txBody>
          <a:bodyPr/>
          <a:lstStyle>
            <a:lvl1pPr>
              <a:defRPr/>
            </a:lvl1pPr>
          </a:lstStyle>
          <a:p>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23A0-4CE1-4649-A69B-5CE5D8CBCAEE}"/>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D6B6296-9ED4-44CF-B52E-2683F2CF22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C92AA3D-7ACD-4A0C-A93C-176C080AA00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DA39F91-7AAC-425A-A33A-EE2EF378D78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21BD33D-A0D6-49E2-AAB5-7637A273EF1A}"/>
              </a:ext>
            </a:extLst>
          </p:cNvPr>
          <p:cNvSpPr>
            <a:spLocks noGrp="1"/>
          </p:cNvSpPr>
          <p:nvPr>
            <p:ph type="sldNum" sz="quarter" idx="12"/>
          </p:nvPr>
        </p:nvSpPr>
        <p:spPr/>
        <p:txBody>
          <a:bodyPr/>
          <a:lstStyle>
            <a:lvl1pPr>
              <a:defRPr/>
            </a:lvl1pPr>
          </a:lstStyle>
          <a:p>
            <a:fld id="{71233F5F-8948-4252-9F9D-887E0F188E41}" type="slidenum">
              <a:rPr lang="sl-SI" altLang="sl-SI"/>
              <a:pPr/>
              <a:t>‹#›</a:t>
            </a:fld>
            <a:endParaRPr lang="sl-SI" altLang="sl-SI"/>
          </a:p>
        </p:txBody>
      </p:sp>
    </p:spTree>
    <p:extLst>
      <p:ext uri="{BB962C8B-B14F-4D97-AF65-F5344CB8AC3E}">
        <p14:creationId xmlns:p14="http://schemas.microsoft.com/office/powerpoint/2010/main" val="391806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44465-98B7-43CE-8A71-C91560FFC498}"/>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34C7F5E-5317-415B-94B9-5A4B6F37C8E3}"/>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FC73D94-9F0F-4058-AA85-0DA7ACE15CF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DB0D6E8-B4C4-4973-BD44-80B1A30DE3E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998EE1F-A511-40F0-A261-79D0CA7A8793}"/>
              </a:ext>
            </a:extLst>
          </p:cNvPr>
          <p:cNvSpPr>
            <a:spLocks noGrp="1"/>
          </p:cNvSpPr>
          <p:nvPr>
            <p:ph type="sldNum" sz="quarter" idx="12"/>
          </p:nvPr>
        </p:nvSpPr>
        <p:spPr/>
        <p:txBody>
          <a:bodyPr/>
          <a:lstStyle>
            <a:lvl1pPr>
              <a:defRPr/>
            </a:lvl1pPr>
          </a:lstStyle>
          <a:p>
            <a:fld id="{59F78760-2C76-44F1-BBBE-DF0D2A0B9D77}" type="slidenum">
              <a:rPr lang="sl-SI" altLang="sl-SI"/>
              <a:pPr/>
              <a:t>‹#›</a:t>
            </a:fld>
            <a:endParaRPr lang="sl-SI" altLang="sl-SI"/>
          </a:p>
        </p:txBody>
      </p:sp>
    </p:spTree>
    <p:extLst>
      <p:ext uri="{BB962C8B-B14F-4D97-AF65-F5344CB8AC3E}">
        <p14:creationId xmlns:p14="http://schemas.microsoft.com/office/powerpoint/2010/main" val="119318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ECA6-1374-4960-BD82-45EA29BD8B2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944DE34-A436-431F-8F92-E9AFD59C2D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17B4383-BC88-40D1-B704-0543FD36C8F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18AAF18-57EA-4374-B848-C07578D7686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73466C1-5120-4CD7-9BAD-E085405AA777}"/>
              </a:ext>
            </a:extLst>
          </p:cNvPr>
          <p:cNvSpPr>
            <a:spLocks noGrp="1"/>
          </p:cNvSpPr>
          <p:nvPr>
            <p:ph type="sldNum" sz="quarter" idx="12"/>
          </p:nvPr>
        </p:nvSpPr>
        <p:spPr/>
        <p:txBody>
          <a:bodyPr/>
          <a:lstStyle>
            <a:lvl1pPr>
              <a:defRPr/>
            </a:lvl1pPr>
          </a:lstStyle>
          <a:p>
            <a:fld id="{64B5080A-05E8-46CA-9636-BAC793B6012A}" type="slidenum">
              <a:rPr lang="sl-SI" altLang="sl-SI"/>
              <a:pPr/>
              <a:t>‹#›</a:t>
            </a:fld>
            <a:endParaRPr lang="sl-SI" altLang="sl-SI"/>
          </a:p>
        </p:txBody>
      </p:sp>
    </p:spTree>
    <p:extLst>
      <p:ext uri="{BB962C8B-B14F-4D97-AF65-F5344CB8AC3E}">
        <p14:creationId xmlns:p14="http://schemas.microsoft.com/office/powerpoint/2010/main" val="25276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4F17-A96A-4D9A-AAA4-A8084ABCB0B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22EC0235-7081-4C4D-8743-F5A08F6E33A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7292A9C-5522-40C5-AAD1-5B9C2B03C0C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9977FD5-0B70-48AC-B0AC-16CAB446273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DBFB9B6-073C-4563-B049-0B468EFC3D81}"/>
              </a:ext>
            </a:extLst>
          </p:cNvPr>
          <p:cNvSpPr>
            <a:spLocks noGrp="1"/>
          </p:cNvSpPr>
          <p:nvPr>
            <p:ph type="sldNum" sz="quarter" idx="12"/>
          </p:nvPr>
        </p:nvSpPr>
        <p:spPr/>
        <p:txBody>
          <a:bodyPr/>
          <a:lstStyle>
            <a:lvl1pPr>
              <a:defRPr/>
            </a:lvl1pPr>
          </a:lstStyle>
          <a:p>
            <a:fld id="{E123B2FF-5B0A-4B25-A892-C5FE948C9C51}" type="slidenum">
              <a:rPr lang="sl-SI" altLang="sl-SI"/>
              <a:pPr/>
              <a:t>‹#›</a:t>
            </a:fld>
            <a:endParaRPr lang="sl-SI" altLang="sl-SI"/>
          </a:p>
        </p:txBody>
      </p:sp>
    </p:spTree>
    <p:extLst>
      <p:ext uri="{BB962C8B-B14F-4D97-AF65-F5344CB8AC3E}">
        <p14:creationId xmlns:p14="http://schemas.microsoft.com/office/powerpoint/2010/main" val="299442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FE00-2665-4CA1-BDD7-E4BD24F33F9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24D7645-08E7-481D-822D-D0BA0D9B2E7D}"/>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90FCEF4-09A2-4A12-A678-B15E34ECEF96}"/>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744AFCF-D45A-4202-A926-26270A8269D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1475B94-F526-431F-AA7C-2F4DAF4677F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D2313BD-31CF-4287-B3FA-5D285115114A}"/>
              </a:ext>
            </a:extLst>
          </p:cNvPr>
          <p:cNvSpPr>
            <a:spLocks noGrp="1"/>
          </p:cNvSpPr>
          <p:nvPr>
            <p:ph type="sldNum" sz="quarter" idx="12"/>
          </p:nvPr>
        </p:nvSpPr>
        <p:spPr/>
        <p:txBody>
          <a:bodyPr/>
          <a:lstStyle>
            <a:lvl1pPr>
              <a:defRPr/>
            </a:lvl1pPr>
          </a:lstStyle>
          <a:p>
            <a:fld id="{8FF4D787-F25D-4E73-A3E5-B1B12842D32D}" type="slidenum">
              <a:rPr lang="sl-SI" altLang="sl-SI"/>
              <a:pPr/>
              <a:t>‹#›</a:t>
            </a:fld>
            <a:endParaRPr lang="sl-SI" altLang="sl-SI"/>
          </a:p>
        </p:txBody>
      </p:sp>
    </p:spTree>
    <p:extLst>
      <p:ext uri="{BB962C8B-B14F-4D97-AF65-F5344CB8AC3E}">
        <p14:creationId xmlns:p14="http://schemas.microsoft.com/office/powerpoint/2010/main" val="269989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E973-008F-4295-9A25-685F0950FA91}"/>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3107463F-208C-44C0-8923-DFCCFD3244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F00E7-21B0-4154-9C9B-228308B42CE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64132619-7854-47F9-BBFF-6323BBD70DF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39510C-C045-4DEB-995C-F32C945E828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4D2B2870-6133-4FF5-94B9-3F2420F26E76}"/>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78ACCA2C-C7DF-45BD-B36C-DE13133C2B3F}"/>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95FFD436-6E9E-4D8F-8653-FADF350D1435}"/>
              </a:ext>
            </a:extLst>
          </p:cNvPr>
          <p:cNvSpPr>
            <a:spLocks noGrp="1"/>
          </p:cNvSpPr>
          <p:nvPr>
            <p:ph type="sldNum" sz="quarter" idx="12"/>
          </p:nvPr>
        </p:nvSpPr>
        <p:spPr/>
        <p:txBody>
          <a:bodyPr/>
          <a:lstStyle>
            <a:lvl1pPr>
              <a:defRPr/>
            </a:lvl1pPr>
          </a:lstStyle>
          <a:p>
            <a:fld id="{D6DF40F6-2624-4BDA-A00D-CBDB9E3AEDD2}" type="slidenum">
              <a:rPr lang="sl-SI" altLang="sl-SI"/>
              <a:pPr/>
              <a:t>‹#›</a:t>
            </a:fld>
            <a:endParaRPr lang="sl-SI" altLang="sl-SI"/>
          </a:p>
        </p:txBody>
      </p:sp>
    </p:spTree>
    <p:extLst>
      <p:ext uri="{BB962C8B-B14F-4D97-AF65-F5344CB8AC3E}">
        <p14:creationId xmlns:p14="http://schemas.microsoft.com/office/powerpoint/2010/main" val="162493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4FB3-45B9-418B-91E1-FFCE1B26C211}"/>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898556FD-3D9B-4070-9811-6ED92E904D51}"/>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39926C98-9A8A-474D-AF5D-EA1883896E4C}"/>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6C73D7D0-38CE-497B-9B86-2A9291CB1D53}"/>
              </a:ext>
            </a:extLst>
          </p:cNvPr>
          <p:cNvSpPr>
            <a:spLocks noGrp="1"/>
          </p:cNvSpPr>
          <p:nvPr>
            <p:ph type="sldNum" sz="quarter" idx="12"/>
          </p:nvPr>
        </p:nvSpPr>
        <p:spPr/>
        <p:txBody>
          <a:bodyPr/>
          <a:lstStyle>
            <a:lvl1pPr>
              <a:defRPr/>
            </a:lvl1pPr>
          </a:lstStyle>
          <a:p>
            <a:fld id="{F6076B0A-F686-48E4-9F27-78AC9E9F52C8}" type="slidenum">
              <a:rPr lang="sl-SI" altLang="sl-SI"/>
              <a:pPr/>
              <a:t>‹#›</a:t>
            </a:fld>
            <a:endParaRPr lang="sl-SI" altLang="sl-SI"/>
          </a:p>
        </p:txBody>
      </p:sp>
    </p:spTree>
    <p:extLst>
      <p:ext uri="{BB962C8B-B14F-4D97-AF65-F5344CB8AC3E}">
        <p14:creationId xmlns:p14="http://schemas.microsoft.com/office/powerpoint/2010/main" val="229405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C425F-140E-4E05-94F2-46A6D4701C11}"/>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49216BFE-3F50-4B98-81D8-2E09143A5F4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39B7B5CF-6911-4CDE-90C2-2352017FA233}"/>
              </a:ext>
            </a:extLst>
          </p:cNvPr>
          <p:cNvSpPr>
            <a:spLocks noGrp="1"/>
          </p:cNvSpPr>
          <p:nvPr>
            <p:ph type="sldNum" sz="quarter" idx="12"/>
          </p:nvPr>
        </p:nvSpPr>
        <p:spPr/>
        <p:txBody>
          <a:bodyPr/>
          <a:lstStyle>
            <a:lvl1pPr>
              <a:defRPr/>
            </a:lvl1pPr>
          </a:lstStyle>
          <a:p>
            <a:fld id="{F5F18ABD-F508-4CAE-B07F-47D83E2BD9BC}" type="slidenum">
              <a:rPr lang="sl-SI" altLang="sl-SI"/>
              <a:pPr/>
              <a:t>‹#›</a:t>
            </a:fld>
            <a:endParaRPr lang="sl-SI" altLang="sl-SI"/>
          </a:p>
        </p:txBody>
      </p:sp>
    </p:spTree>
    <p:extLst>
      <p:ext uri="{BB962C8B-B14F-4D97-AF65-F5344CB8AC3E}">
        <p14:creationId xmlns:p14="http://schemas.microsoft.com/office/powerpoint/2010/main" val="413414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A2C8-5B04-432A-9E1D-C18C9F12F60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7F198EA-4347-451D-BBD5-0CC6932249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B003BD16-FC79-4463-85CA-472F3BD4B7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228D2-021B-4AD6-B5C0-2750F5EBDA9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323085F-2652-4504-92FD-E9AF7470AFE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F43704E-9BEE-4309-87BA-4CF3BACBBB5E}"/>
              </a:ext>
            </a:extLst>
          </p:cNvPr>
          <p:cNvSpPr>
            <a:spLocks noGrp="1"/>
          </p:cNvSpPr>
          <p:nvPr>
            <p:ph type="sldNum" sz="quarter" idx="12"/>
          </p:nvPr>
        </p:nvSpPr>
        <p:spPr/>
        <p:txBody>
          <a:bodyPr/>
          <a:lstStyle>
            <a:lvl1pPr>
              <a:defRPr/>
            </a:lvl1pPr>
          </a:lstStyle>
          <a:p>
            <a:fld id="{9D90EC79-9FD2-400B-931D-24B44D71F914}" type="slidenum">
              <a:rPr lang="sl-SI" altLang="sl-SI"/>
              <a:pPr/>
              <a:t>‹#›</a:t>
            </a:fld>
            <a:endParaRPr lang="sl-SI" altLang="sl-SI"/>
          </a:p>
        </p:txBody>
      </p:sp>
    </p:spTree>
    <p:extLst>
      <p:ext uri="{BB962C8B-B14F-4D97-AF65-F5344CB8AC3E}">
        <p14:creationId xmlns:p14="http://schemas.microsoft.com/office/powerpoint/2010/main" val="159713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DEB4-96D0-4E79-A315-6E4AF421F97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89E70620-8C18-4F7B-964E-E5F0986240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47C9957-8D29-4C8A-8733-B8176307750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3798E-DE0A-4726-AEAC-B30E60A32A4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8020B4C-0922-48C1-A593-E452702F20C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117E8E4-5D56-4D5C-8018-E66D50D1535D}"/>
              </a:ext>
            </a:extLst>
          </p:cNvPr>
          <p:cNvSpPr>
            <a:spLocks noGrp="1"/>
          </p:cNvSpPr>
          <p:nvPr>
            <p:ph type="sldNum" sz="quarter" idx="12"/>
          </p:nvPr>
        </p:nvSpPr>
        <p:spPr/>
        <p:txBody>
          <a:bodyPr/>
          <a:lstStyle>
            <a:lvl1pPr>
              <a:defRPr/>
            </a:lvl1pPr>
          </a:lstStyle>
          <a:p>
            <a:fld id="{A17F3D91-81CA-4859-93F9-818E7E627201}" type="slidenum">
              <a:rPr lang="sl-SI" altLang="sl-SI"/>
              <a:pPr/>
              <a:t>‹#›</a:t>
            </a:fld>
            <a:endParaRPr lang="sl-SI" altLang="sl-SI"/>
          </a:p>
        </p:txBody>
      </p:sp>
    </p:spTree>
    <p:extLst>
      <p:ext uri="{BB962C8B-B14F-4D97-AF65-F5344CB8AC3E}">
        <p14:creationId xmlns:p14="http://schemas.microsoft.com/office/powerpoint/2010/main" val="164755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C556CE6-22CC-4FEB-B34D-43DC3788EED9}"/>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10595" name="Rectangle 3">
            <a:extLst>
              <a:ext uri="{FF2B5EF4-FFF2-40B4-BE49-F238E27FC236}">
                <a16:creationId xmlns:a16="http://schemas.microsoft.com/office/drawing/2014/main" id="{BF5E756C-8943-4776-AC15-EC6AB6F99003}"/>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10596" name="Rectangle 4">
            <a:extLst>
              <a:ext uri="{FF2B5EF4-FFF2-40B4-BE49-F238E27FC236}">
                <a16:creationId xmlns:a16="http://schemas.microsoft.com/office/drawing/2014/main" id="{0B155A5A-73C5-4017-80AE-E69003E48AC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110597" name="Rectangle 5">
            <a:extLst>
              <a:ext uri="{FF2B5EF4-FFF2-40B4-BE49-F238E27FC236}">
                <a16:creationId xmlns:a16="http://schemas.microsoft.com/office/drawing/2014/main" id="{36C1878B-7D92-4729-9F33-F3498BB30B5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110598" name="Rectangle 6">
            <a:extLst>
              <a:ext uri="{FF2B5EF4-FFF2-40B4-BE49-F238E27FC236}">
                <a16:creationId xmlns:a16="http://schemas.microsoft.com/office/drawing/2014/main" id="{4AFF6056-852E-4E10-B7AB-4389C227251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AFFBA39C-FF02-48C0-95A1-A854B9832F32}"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l.wikipedia.org/wiki/Slika:Elizabeth_II_greets_NASA_GSFC_employees,_May_8,_2007_edit.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l.wikipedia.org/wiki/Slika:Gordon_Brown_Davos_Jan_08.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1C43B87-EDC5-4BBF-90CA-CF3DFA87F46B}"/>
              </a:ext>
            </a:extLst>
          </p:cNvPr>
          <p:cNvSpPr>
            <a:spLocks noGrp="1" noChangeArrowheads="1"/>
          </p:cNvSpPr>
          <p:nvPr>
            <p:ph type="ctrTitle"/>
          </p:nvPr>
        </p:nvSpPr>
        <p:spPr>
          <a:xfrm>
            <a:off x="0" y="1524000"/>
            <a:ext cx="9144000" cy="3200400"/>
          </a:xfrm>
        </p:spPr>
        <p:txBody>
          <a:bodyPr/>
          <a:lstStyle/>
          <a:p>
            <a:r>
              <a:rPr lang="sl-SI" altLang="sl-SI" sz="4000" b="1">
                <a:solidFill>
                  <a:srgbClr val="080808"/>
                </a:solidFill>
                <a:effectLst>
                  <a:outerShdw blurRad="38100" dist="38100" dir="2700000" algn="tl">
                    <a:srgbClr val="FFFFFF"/>
                  </a:outerShdw>
                </a:effectLst>
              </a:rPr>
              <a:t>Združeno kraljestvo Velike Britanije in </a:t>
            </a:r>
            <a:br>
              <a:rPr lang="sl-SI" altLang="sl-SI" sz="4000" b="1">
                <a:solidFill>
                  <a:srgbClr val="080808"/>
                </a:solidFill>
                <a:effectLst>
                  <a:outerShdw blurRad="38100" dist="38100" dir="2700000" algn="tl">
                    <a:srgbClr val="FFFFFF"/>
                  </a:outerShdw>
                </a:effectLst>
              </a:rPr>
            </a:br>
            <a:r>
              <a:rPr lang="sl-SI" altLang="sl-SI" sz="4000" b="1">
                <a:solidFill>
                  <a:srgbClr val="080808"/>
                </a:solidFill>
                <a:effectLst>
                  <a:outerShdw blurRad="38100" dist="38100" dir="2700000" algn="tl">
                    <a:srgbClr val="FFFFFF"/>
                  </a:outerShdw>
                </a:effectLst>
              </a:rPr>
              <a:t>Severne Irske</a:t>
            </a:r>
            <a:r>
              <a:rPr lang="sl-SI" altLang="sl-SI"/>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48E047A2-2703-4BA9-9156-CDC78F741E32}"/>
              </a:ext>
            </a:extLst>
          </p:cNvPr>
          <p:cNvSpPr>
            <a:spLocks noGrp="1" noChangeArrowheads="1"/>
          </p:cNvSpPr>
          <p:nvPr>
            <p:ph type="title"/>
          </p:nvPr>
        </p:nvSpPr>
        <p:spPr>
          <a:xfrm>
            <a:off x="0" y="152400"/>
            <a:ext cx="8686800" cy="698500"/>
          </a:xfrm>
        </p:spPr>
        <p:txBody>
          <a:bodyPr/>
          <a:lstStyle/>
          <a:p>
            <a:r>
              <a:rPr lang="sl-SI" altLang="sl-SI" sz="3600">
                <a:solidFill>
                  <a:srgbClr val="FF0066"/>
                </a:solidFill>
              </a:rPr>
              <a:t>Vode</a:t>
            </a:r>
          </a:p>
        </p:txBody>
      </p:sp>
      <p:sp>
        <p:nvSpPr>
          <p:cNvPr id="138243" name="Rectangle 3">
            <a:extLst>
              <a:ext uri="{FF2B5EF4-FFF2-40B4-BE49-F238E27FC236}">
                <a16:creationId xmlns:a16="http://schemas.microsoft.com/office/drawing/2014/main" id="{C3C82A65-8EDE-45B2-907E-1C95C9B40218}"/>
              </a:ext>
            </a:extLst>
          </p:cNvPr>
          <p:cNvSpPr>
            <a:spLocks noGrp="1" noChangeArrowheads="1"/>
          </p:cNvSpPr>
          <p:nvPr>
            <p:ph type="body" idx="1"/>
          </p:nvPr>
        </p:nvSpPr>
        <p:spPr>
          <a:xfrm>
            <a:off x="0" y="914400"/>
            <a:ext cx="5486400" cy="5943600"/>
          </a:xfrm>
        </p:spPr>
        <p:txBody>
          <a:bodyPr/>
          <a:lstStyle/>
          <a:p>
            <a:pPr>
              <a:lnSpc>
                <a:spcPct val="90000"/>
              </a:lnSpc>
              <a:buFontTx/>
              <a:buNone/>
            </a:pPr>
            <a:r>
              <a:rPr lang="sl-SI" altLang="sl-SI" sz="2000">
                <a:effectLst/>
                <a:latin typeface="Times New Roman" panose="02020603050405020304" pitchFamily="18" charset="0"/>
              </a:rPr>
              <a:t>Vodo odvajajo številne reke, med njimi Temza, v Walesu izvirajoči Severn in Trent. Najnižje je območje </a:t>
            </a:r>
            <a:r>
              <a:rPr lang="sl-SI" altLang="sl-SI" sz="2000" b="1">
                <a:effectLst/>
                <a:latin typeface="Times New Roman" panose="02020603050405020304" pitchFamily="18" charset="0"/>
              </a:rPr>
              <a:t>FENLAND</a:t>
            </a:r>
            <a:r>
              <a:rPr lang="sl-SI" altLang="sl-SI" sz="2000">
                <a:effectLst/>
                <a:latin typeface="Times New Roman" panose="02020603050405020304" pitchFamily="18" charset="0"/>
              </a:rPr>
              <a:t> ob zalivu </a:t>
            </a:r>
            <a:r>
              <a:rPr lang="sl-SI" altLang="sl-SI" sz="2000" b="1">
                <a:effectLst/>
                <a:latin typeface="Times New Roman" panose="02020603050405020304" pitchFamily="18" charset="0"/>
              </a:rPr>
              <a:t>WASH</a:t>
            </a:r>
            <a:r>
              <a:rPr lang="sl-SI" altLang="sl-SI" sz="2000">
                <a:effectLst/>
                <a:latin typeface="Times New Roman" panose="02020603050405020304" pitchFamily="18" charset="0"/>
              </a:rPr>
              <a:t> . Velik del te obmorske ravnine so iztrgali morju z obsežnimi zajezitvenimi in osuševalnimi deli. K Angliji spadata tudi </a:t>
            </a:r>
            <a:r>
              <a:rPr lang="sl-SI" altLang="sl-SI" sz="2000" b="1">
                <a:effectLst/>
                <a:latin typeface="Times New Roman" panose="02020603050405020304" pitchFamily="18" charset="0"/>
              </a:rPr>
              <a:t>SCILLYSKO OTOČJE</a:t>
            </a:r>
            <a:r>
              <a:rPr lang="sl-SI" altLang="sl-SI" sz="2000">
                <a:effectLst/>
                <a:latin typeface="Times New Roman" panose="02020603050405020304" pitchFamily="18" charset="0"/>
              </a:rPr>
              <a:t> na skrajnem jugozahodu in otok </a:t>
            </a:r>
            <a:r>
              <a:rPr lang="sl-SI" altLang="sl-SI" sz="2000" b="1">
                <a:effectLst/>
                <a:latin typeface="Times New Roman" panose="02020603050405020304" pitchFamily="18" charset="0"/>
              </a:rPr>
              <a:t>WIGHT</a:t>
            </a:r>
            <a:r>
              <a:rPr lang="sl-SI" altLang="sl-SI" sz="2000">
                <a:effectLst/>
                <a:latin typeface="Times New Roman" panose="02020603050405020304" pitchFamily="18" charset="0"/>
              </a:rPr>
              <a:t> ob južni angleški obali.</a:t>
            </a:r>
          </a:p>
          <a:p>
            <a:pPr>
              <a:lnSpc>
                <a:spcPct val="90000"/>
              </a:lnSpc>
              <a:buFontTx/>
              <a:buNone/>
            </a:pPr>
            <a:r>
              <a:rPr lang="sl-SI" altLang="sl-SI" sz="2000">
                <a:effectLst/>
                <a:latin typeface="Times New Roman" panose="02020603050405020304" pitchFamily="18" charset="0"/>
              </a:rPr>
              <a:t>Uničujoči posegi v naravno življenjsko okolje so doslej že močno ogrozili živalstvo, zato se zdaj Angleži načrtno posvečajo ohranjanju ogroženih in redkih živalskih vrst v narodnih parkih in zavarovanih biotopih.</a:t>
            </a:r>
          </a:p>
          <a:p>
            <a:pPr>
              <a:lnSpc>
                <a:spcPct val="90000"/>
              </a:lnSpc>
            </a:pPr>
            <a:endParaRPr lang="sl-SI" altLang="sl-SI" sz="2000">
              <a:effectLst/>
              <a:latin typeface="Times New Roman" panose="02020603050405020304" pitchFamily="18" charset="0"/>
            </a:endParaRPr>
          </a:p>
        </p:txBody>
      </p:sp>
      <p:pic>
        <p:nvPicPr>
          <p:cNvPr id="138245" name="Picture 5" descr="utrip-reka">
            <a:extLst>
              <a:ext uri="{FF2B5EF4-FFF2-40B4-BE49-F238E27FC236}">
                <a16:creationId xmlns:a16="http://schemas.microsoft.com/office/drawing/2014/main" id="{D2D46398-5F9B-4E58-A437-094FA0CAD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3186113"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2E4C6AA-EA57-4DB5-931B-1BF00A4E3DBC}"/>
              </a:ext>
            </a:extLst>
          </p:cNvPr>
          <p:cNvSpPr>
            <a:spLocks noGrp="1" noChangeArrowheads="1"/>
          </p:cNvSpPr>
          <p:nvPr>
            <p:ph type="title"/>
          </p:nvPr>
        </p:nvSpPr>
        <p:spPr>
          <a:xfrm>
            <a:off x="0" y="0"/>
            <a:ext cx="8686800" cy="698500"/>
          </a:xfrm>
        </p:spPr>
        <p:txBody>
          <a:bodyPr/>
          <a:lstStyle/>
          <a:p>
            <a:r>
              <a:rPr lang="sl-SI" altLang="sl-SI" sz="3200">
                <a:solidFill>
                  <a:srgbClr val="FF0066"/>
                </a:solidFill>
              </a:rPr>
              <a:t>Prebivalstvo</a:t>
            </a:r>
          </a:p>
        </p:txBody>
      </p:sp>
      <p:sp>
        <p:nvSpPr>
          <p:cNvPr id="117763" name="Rectangle 3">
            <a:extLst>
              <a:ext uri="{FF2B5EF4-FFF2-40B4-BE49-F238E27FC236}">
                <a16:creationId xmlns:a16="http://schemas.microsoft.com/office/drawing/2014/main" id="{2C99DA49-2085-44DC-8912-09DD325A58FD}"/>
              </a:ext>
            </a:extLst>
          </p:cNvPr>
          <p:cNvSpPr>
            <a:spLocks noGrp="1" noChangeArrowheads="1"/>
          </p:cNvSpPr>
          <p:nvPr>
            <p:ph type="body" idx="1"/>
          </p:nvPr>
        </p:nvSpPr>
        <p:spPr>
          <a:xfrm>
            <a:off x="0" y="838200"/>
            <a:ext cx="9144000" cy="6019800"/>
          </a:xfrm>
        </p:spPr>
        <p:txBody>
          <a:bodyPr/>
          <a:lstStyle/>
          <a:p>
            <a:pPr>
              <a:lnSpc>
                <a:spcPct val="80000"/>
              </a:lnSpc>
            </a:pPr>
            <a:r>
              <a:rPr lang="sl-SI" altLang="sl-SI" sz="2000"/>
              <a:t>do 60.let 2o.st. selitveni tokovi iz podeželja v mesto</a:t>
            </a:r>
          </a:p>
          <a:p>
            <a:pPr>
              <a:lnSpc>
                <a:spcPct val="80000"/>
              </a:lnSpc>
              <a:buFontTx/>
              <a:buNone/>
            </a:pPr>
            <a:endParaRPr lang="sl-SI" altLang="sl-SI" sz="2000"/>
          </a:p>
          <a:p>
            <a:pPr>
              <a:lnSpc>
                <a:spcPct val="80000"/>
              </a:lnSpc>
            </a:pPr>
            <a:r>
              <a:rPr lang="sl-SI" altLang="sl-SI" sz="2000"/>
              <a:t>v naslednjem desetletju pa se je iz mest več ljudi izselilo, kot pa preselilo</a:t>
            </a:r>
            <a:r>
              <a:rPr lang="sl-SI" altLang="sl-SI" sz="2000">
                <a:sym typeface="Wingdings" panose="05000000000000000000" pitchFamily="2" charset="2"/>
              </a:rPr>
              <a:t></a:t>
            </a:r>
            <a:r>
              <a:rPr lang="sl-SI" altLang="sl-SI" sz="2000"/>
              <a:t> meja med mestom in podeželjem je bila vednotežje določljiva</a:t>
            </a:r>
            <a:endParaRPr lang="sl-SI" altLang="sl-SI" sz="2000" i="1"/>
          </a:p>
          <a:p>
            <a:pPr>
              <a:lnSpc>
                <a:spcPct val="80000"/>
              </a:lnSpc>
              <a:buFontTx/>
              <a:buNone/>
            </a:pPr>
            <a:endParaRPr lang="sl-SI" altLang="sl-SI" sz="2000" i="1"/>
          </a:p>
          <a:p>
            <a:pPr>
              <a:lnSpc>
                <a:spcPct val="80000"/>
              </a:lnSpc>
              <a:buFontTx/>
              <a:buNone/>
            </a:pPr>
            <a:r>
              <a:rPr lang="sl-SI" altLang="sl-SI" sz="2000" i="1"/>
              <a:t>SUBURBANIZACIJA:</a:t>
            </a:r>
            <a:endParaRPr lang="sl-SI" altLang="sl-SI" sz="2000"/>
          </a:p>
          <a:p>
            <a:pPr>
              <a:lnSpc>
                <a:spcPct val="80000"/>
              </a:lnSpc>
              <a:buFontTx/>
              <a:buNone/>
            </a:pPr>
            <a:r>
              <a:rPr lang="sl-SI" altLang="sl-SI" sz="2000"/>
              <a:t>Selitve prebivalstva in mestnih dejavnosti iz središča mest v mestno okolico in na podeželje</a:t>
            </a:r>
            <a:r>
              <a:rPr lang="sl-SI" altLang="sl-SI" sz="2000">
                <a:sym typeface="Wingdings" panose="05000000000000000000" pitchFamily="2" charset="2"/>
              </a:rPr>
              <a:t></a:t>
            </a:r>
            <a:r>
              <a:rPr lang="sl-SI" altLang="sl-SI" sz="2000"/>
              <a:t>spreminja se videz</a:t>
            </a:r>
          </a:p>
          <a:p>
            <a:pPr>
              <a:lnSpc>
                <a:spcPct val="80000"/>
              </a:lnSpc>
              <a:buFontTx/>
              <a:buChar char="-"/>
            </a:pPr>
            <a:r>
              <a:rPr lang="sl-SI" altLang="sl-SI" sz="2000"/>
              <a:t>»zeleni pasovi«</a:t>
            </a:r>
            <a:r>
              <a:rPr lang="sl-SI" altLang="sl-SI" sz="2000">
                <a:sym typeface="Wingdings" panose="05000000000000000000" pitchFamily="2" charset="2"/>
              </a:rPr>
              <a:t></a:t>
            </a:r>
            <a:r>
              <a:rPr lang="sl-SI" altLang="sl-SI" sz="2000"/>
              <a:t> nezazidljiva zemljišča okoli mest v obliki nekašnih obročev </a:t>
            </a:r>
          </a:p>
          <a:p>
            <a:pPr>
              <a:lnSpc>
                <a:spcPct val="80000"/>
              </a:lnSpc>
              <a:buFontTx/>
              <a:buNone/>
            </a:pPr>
            <a:r>
              <a:rPr lang="sl-SI" altLang="sl-SI" sz="2000"/>
              <a:t>širokih do 10km. Prvi tak pas je bil okoli Londona. Edino na tak način so lahko </a:t>
            </a:r>
          </a:p>
          <a:p>
            <a:pPr>
              <a:lnSpc>
                <a:spcPct val="80000"/>
              </a:lnSpc>
              <a:buFontTx/>
              <a:buNone/>
            </a:pPr>
            <a:r>
              <a:rPr lang="sl-SI" altLang="sl-SI" sz="2000"/>
              <a:t>preprečili nenadzorovano širitev</a:t>
            </a:r>
          </a:p>
          <a:p>
            <a:pPr>
              <a:lnSpc>
                <a:spcPct val="80000"/>
              </a:lnSpc>
              <a:buFontTx/>
              <a:buNone/>
            </a:pPr>
            <a:endParaRPr lang="sl-SI" altLang="sl-SI" sz="2000"/>
          </a:p>
          <a:p>
            <a:pPr>
              <a:lnSpc>
                <a:spcPct val="80000"/>
              </a:lnSpc>
              <a:buFontTx/>
              <a:buChar char="-"/>
            </a:pPr>
            <a:r>
              <a:rPr lang="sl-SI" altLang="sl-SI" sz="2000"/>
              <a:t>»nova mesta« </a:t>
            </a:r>
            <a:r>
              <a:rPr lang="sl-SI" altLang="sl-SI" sz="2000">
                <a:sym typeface="Wingdings" panose="05000000000000000000" pitchFamily="2" charset="2"/>
              </a:rPr>
              <a:t></a:t>
            </a:r>
            <a:r>
              <a:rPr lang="sl-SI" altLang="sl-SI" sz="2000"/>
              <a:t> namensko zgrajena večja mestna naselja zunaj »zelenih </a:t>
            </a:r>
          </a:p>
          <a:p>
            <a:pPr>
              <a:lnSpc>
                <a:spcPct val="80000"/>
              </a:lnSpc>
              <a:buFontTx/>
              <a:buNone/>
            </a:pPr>
            <a:r>
              <a:rPr lang="sl-SI" altLang="sl-SI" sz="2000"/>
              <a:t>pasov«, vanje so se prvo selili predvsem mlajši in bolj izobraženi ljudje. V </a:t>
            </a:r>
          </a:p>
          <a:p>
            <a:pPr>
              <a:lnSpc>
                <a:spcPct val="80000"/>
              </a:lnSpc>
              <a:buFontTx/>
              <a:buNone/>
            </a:pPr>
            <a:r>
              <a:rPr lang="sl-SI" altLang="sl-SI" sz="2000"/>
              <a:t>60.letih pa so nova mesta porabili za raznovrstne funkcije, bila so večja in </a:t>
            </a:r>
          </a:p>
          <a:p>
            <a:pPr>
              <a:lnSpc>
                <a:spcPct val="80000"/>
              </a:lnSpc>
              <a:buFontTx/>
              <a:buNone/>
            </a:pPr>
            <a:r>
              <a:rPr lang="sl-SI" altLang="sl-SI" sz="2000"/>
              <a:t>zasnovana so bila kot nova gospodarska žarišča, ki bi vnesla večjo dinamiko v</a:t>
            </a:r>
          </a:p>
          <a:p>
            <a:pPr>
              <a:lnSpc>
                <a:spcPct val="80000"/>
              </a:lnSpc>
              <a:buFontTx/>
              <a:buNone/>
            </a:pPr>
            <a:r>
              <a:rPr lang="sl-SI" altLang="sl-SI" sz="2000"/>
              <a:t> stara industriska območja. Ta mesta niso nastala iz nič, ponavadi je bilo prej </a:t>
            </a:r>
          </a:p>
          <a:p>
            <a:pPr>
              <a:lnSpc>
                <a:spcPct val="80000"/>
              </a:lnSpc>
              <a:buFontTx/>
              <a:buNone/>
            </a:pPr>
            <a:r>
              <a:rPr lang="sl-SI" altLang="sl-SI" sz="2000"/>
              <a:t>vsaj kakšno naselje tam.</a:t>
            </a:r>
          </a:p>
          <a:p>
            <a:pPr>
              <a:lnSpc>
                <a:spcPct val="80000"/>
              </a:lnSpc>
              <a:buFontTx/>
              <a:buNone/>
            </a:pPr>
            <a:endParaRPr lang="sl-SI" altLang="sl-SI"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a:extLst>
              <a:ext uri="{FF2B5EF4-FFF2-40B4-BE49-F238E27FC236}">
                <a16:creationId xmlns:a16="http://schemas.microsoft.com/office/drawing/2014/main" id="{475EFEC5-FEE2-4B9C-BF2F-1852D1F634FA}"/>
              </a:ext>
            </a:extLst>
          </p:cNvPr>
          <p:cNvSpPr>
            <a:spLocks noGrp="1" noChangeArrowheads="1"/>
          </p:cNvSpPr>
          <p:nvPr>
            <p:ph type="body" idx="1"/>
          </p:nvPr>
        </p:nvSpPr>
        <p:spPr>
          <a:xfrm>
            <a:off x="0" y="152400"/>
            <a:ext cx="9144000" cy="6705600"/>
          </a:xfrm>
        </p:spPr>
        <p:txBody>
          <a:bodyPr/>
          <a:lstStyle/>
          <a:p>
            <a:r>
              <a:rPr lang="sl-SI" altLang="sl-SI" sz="2800">
                <a:effectLst/>
                <a:latin typeface="Times New Roman" panose="02020603050405020304" pitchFamily="18" charset="0"/>
              </a:rPr>
              <a:t>Po letu 1960 je kmetijstvo na podeželju izgubilo svojo nekdanjo funkcijo. Na podeželje so se širile indu.panoge, izobraževalna in nakupovalna središča ter športi kompleksi. Velik tehnološki napredek je tem območjem omogočil, da so se lahko primerjala z mesti glede zaposlitvenih možnosti. Kljub vsemu so še vedno potekale selitve iz podeželja v mesto. Nekateri pa so iz mest hodili tudi na dopust na podeželje. </a:t>
            </a:r>
          </a:p>
          <a:p>
            <a:endParaRPr lang="sl-SI" altLang="sl-SI" sz="2800">
              <a:effectLst/>
              <a:latin typeface="Times New Roman" panose="02020603050405020304" pitchFamily="18" charset="0"/>
            </a:endParaRPr>
          </a:p>
          <a:p>
            <a:r>
              <a:rPr lang="sl-SI" altLang="sl-SI" sz="2800">
                <a:effectLst/>
                <a:latin typeface="Times New Roman" panose="02020603050405020304" pitchFamily="18" charset="0"/>
              </a:rPr>
              <a:t>Angležev je več kot 80 % prebivalcev, Škotov skoraj 10 %, Valižanov in Ircev preostali odstotek. V Združenem kraljestvu živijo tudi razne etnične skupnosti, predvsem priseljenci iz nekdanjih kolonij v Karibih, Indiji, Pakistanu, Bangladešu in Afriki</a:t>
            </a:r>
            <a:r>
              <a:rPr lang="sl-SI" altLang="sl-SI">
                <a:effectLst/>
              </a:rPr>
              <a:t>.</a:t>
            </a:r>
            <a:r>
              <a:rPr lang="sl-SI" altLang="sl-SI"/>
              <a:t> </a:t>
            </a:r>
          </a:p>
          <a:p>
            <a:endParaRPr lang="sl-SI" altLang="sl-SI"/>
          </a:p>
          <a:p>
            <a:pPr>
              <a:buFontTx/>
              <a:buNone/>
            </a:pPr>
            <a:endParaRPr lang="sl-SI" altLang="sl-SI" sz="280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17D682B-1412-4317-9B26-F6EB381B0590}"/>
              </a:ext>
            </a:extLst>
          </p:cNvPr>
          <p:cNvSpPr>
            <a:spLocks noGrp="1" noChangeArrowheads="1"/>
          </p:cNvSpPr>
          <p:nvPr>
            <p:ph type="title"/>
          </p:nvPr>
        </p:nvSpPr>
        <p:spPr>
          <a:xfrm>
            <a:off x="0" y="292100"/>
            <a:ext cx="8686800" cy="698500"/>
          </a:xfrm>
        </p:spPr>
        <p:txBody>
          <a:bodyPr/>
          <a:lstStyle/>
          <a:p>
            <a:r>
              <a:rPr lang="sl-SI" altLang="sl-SI" sz="3600">
                <a:solidFill>
                  <a:srgbClr val="FF0066"/>
                </a:solidFill>
              </a:rPr>
              <a:t>Veroizpoved</a:t>
            </a:r>
          </a:p>
        </p:txBody>
      </p:sp>
      <p:sp>
        <p:nvSpPr>
          <p:cNvPr id="140291" name="Rectangle 3">
            <a:extLst>
              <a:ext uri="{FF2B5EF4-FFF2-40B4-BE49-F238E27FC236}">
                <a16:creationId xmlns:a16="http://schemas.microsoft.com/office/drawing/2014/main" id="{634FEC5F-6DBB-47F6-B4CA-AF289035AB52}"/>
              </a:ext>
            </a:extLst>
          </p:cNvPr>
          <p:cNvSpPr>
            <a:spLocks noGrp="1" noChangeArrowheads="1"/>
          </p:cNvSpPr>
          <p:nvPr>
            <p:ph type="body" idx="1"/>
          </p:nvPr>
        </p:nvSpPr>
        <p:spPr>
          <a:xfrm>
            <a:off x="0" y="1143000"/>
            <a:ext cx="9144000" cy="5715000"/>
          </a:xfrm>
        </p:spPr>
        <p:txBody>
          <a:bodyPr/>
          <a:lstStyle/>
          <a:p>
            <a:r>
              <a:rPr lang="sl-SI" altLang="sl-SI" sz="2000">
                <a:effectLst/>
                <a:latin typeface="Times New Roman" panose="02020603050405020304" pitchFamily="18" charset="0"/>
              </a:rPr>
              <a:t>največja in najpomembnejša je anglikanska cerkev (Church of England), ki ima 25,6 milijona privržencev (43,4% prebivalstva)</a:t>
            </a:r>
          </a:p>
          <a:p>
            <a:endParaRPr lang="sl-SI" altLang="sl-SI" sz="2000">
              <a:effectLst/>
              <a:latin typeface="Times New Roman" panose="02020603050405020304" pitchFamily="18" charset="0"/>
            </a:endParaRPr>
          </a:p>
          <a:p>
            <a:r>
              <a:rPr lang="sl-SI" altLang="sl-SI" sz="2000">
                <a:effectLst/>
                <a:latin typeface="Times New Roman" panose="02020603050405020304" pitchFamily="18" charset="0"/>
              </a:rPr>
              <a:t>na Škotskem je zastopana škotska cerkev (cerkev of Scotland, Kirk neuradno), ki ima okoli 800.000 članov</a:t>
            </a:r>
            <a:r>
              <a:rPr lang="sl-SI" altLang="sl-SI"/>
              <a:t> </a:t>
            </a:r>
          </a:p>
          <a:p>
            <a:endParaRPr lang="sl-SI" altLang="sl-SI"/>
          </a:p>
          <a:p>
            <a:r>
              <a:rPr lang="sl-SI" altLang="sl-SI" sz="2000">
                <a:effectLst/>
                <a:latin typeface="Times New Roman" panose="02020603050405020304" pitchFamily="18" charset="0"/>
              </a:rPr>
              <a:t>Približno 10% prebivalstva so katoliki (še posebej na Škotskem, severni Angliji, Walesu in  v Severni Irski)</a:t>
            </a:r>
          </a:p>
          <a:p>
            <a:pPr>
              <a:buFontTx/>
              <a:buNone/>
            </a:pPr>
            <a:r>
              <a:rPr lang="sl-SI" altLang="sl-SI" sz="2000">
                <a:effectLst/>
                <a:latin typeface="Times New Roman" panose="02020603050405020304" pitchFamily="18" charset="0"/>
              </a:rPr>
              <a:t> </a:t>
            </a:r>
          </a:p>
          <a:p>
            <a:r>
              <a:rPr lang="sl-SI" altLang="sl-SI" sz="2000">
                <a:effectLst/>
                <a:latin typeface="Times New Roman" panose="02020603050405020304" pitchFamily="18" charset="0"/>
              </a:rPr>
              <a:t>Na Severnem Irskem je okoli 62% protestantov (potomci angleških in škotskih priseljencev v 17. stoletju) in okoli 38% katolikov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3068C266-3337-4006-AA5D-F68C348A8772}"/>
              </a:ext>
            </a:extLst>
          </p:cNvPr>
          <p:cNvSpPr>
            <a:spLocks noGrp="1" noChangeArrowheads="1"/>
          </p:cNvSpPr>
          <p:nvPr>
            <p:ph type="title"/>
          </p:nvPr>
        </p:nvSpPr>
        <p:spPr>
          <a:xfrm>
            <a:off x="0" y="152400"/>
            <a:ext cx="8686800" cy="622300"/>
          </a:xfrm>
        </p:spPr>
        <p:txBody>
          <a:bodyPr/>
          <a:lstStyle/>
          <a:p>
            <a:r>
              <a:rPr lang="sl-SI" altLang="sl-SI" sz="3200">
                <a:solidFill>
                  <a:srgbClr val="FF0066"/>
                </a:solidFill>
              </a:rPr>
              <a:t> Gospodarstvo</a:t>
            </a:r>
          </a:p>
        </p:txBody>
      </p:sp>
      <p:sp>
        <p:nvSpPr>
          <p:cNvPr id="119813" name="Rectangle 5">
            <a:extLst>
              <a:ext uri="{FF2B5EF4-FFF2-40B4-BE49-F238E27FC236}">
                <a16:creationId xmlns:a16="http://schemas.microsoft.com/office/drawing/2014/main" id="{A13AAB0D-9F4E-4C2F-BEE6-0700B6EFCD97}"/>
              </a:ext>
            </a:extLst>
          </p:cNvPr>
          <p:cNvSpPr>
            <a:spLocks noGrp="1" noChangeArrowheads="1"/>
          </p:cNvSpPr>
          <p:nvPr>
            <p:ph type="body" idx="1"/>
          </p:nvPr>
        </p:nvSpPr>
        <p:spPr>
          <a:xfrm>
            <a:off x="0" y="914400"/>
            <a:ext cx="9144000" cy="6172200"/>
          </a:xfrm>
        </p:spPr>
        <p:txBody>
          <a:bodyPr/>
          <a:lstStyle/>
          <a:p>
            <a:pPr>
              <a:buFontTx/>
              <a:buNone/>
            </a:pPr>
            <a:r>
              <a:rPr lang="sl-SI" altLang="sl-SI" sz="2400">
                <a:effectLst/>
                <a:latin typeface="Times New Roman" panose="02020603050405020304" pitchFamily="18" charset="0"/>
              </a:rPr>
              <a:t>Do 18. stoletja je bila Anglija kmetijska dežela, nato pa so se </a:t>
            </a:r>
          </a:p>
          <a:p>
            <a:pPr>
              <a:buFontTx/>
              <a:buNone/>
            </a:pPr>
            <a:r>
              <a:rPr lang="sl-SI" altLang="sl-SI" sz="2400">
                <a:effectLst/>
                <a:latin typeface="Times New Roman" panose="02020603050405020304" pitchFamily="18" charset="0"/>
              </a:rPr>
              <a:t>zaradi industrializacije močno razvila mesta. Zdaj živi v mestnih </a:t>
            </a:r>
          </a:p>
          <a:p>
            <a:pPr>
              <a:buFontTx/>
              <a:buNone/>
            </a:pPr>
            <a:r>
              <a:rPr lang="sl-SI" altLang="sl-SI" sz="2400">
                <a:effectLst/>
                <a:latin typeface="Times New Roman" panose="02020603050405020304" pitchFamily="18" charset="0"/>
              </a:rPr>
              <a:t>območjih več kot 9/10 angleškega prebivalstva. Najbolj gosto naseljena </a:t>
            </a:r>
          </a:p>
          <a:p>
            <a:pPr>
              <a:buFontTx/>
              <a:buNone/>
            </a:pPr>
            <a:r>
              <a:rPr lang="sl-SI" altLang="sl-SI" sz="2400">
                <a:effectLst/>
                <a:latin typeface="Times New Roman" panose="02020603050405020304" pitchFamily="18" charset="0"/>
              </a:rPr>
              <a:t>območja so </a:t>
            </a:r>
            <a:r>
              <a:rPr lang="sl-SI" altLang="sl-SI" sz="2400" b="1">
                <a:effectLst/>
                <a:latin typeface="Times New Roman" panose="02020603050405020304" pitchFamily="18" charset="0"/>
              </a:rPr>
              <a:t>London</a:t>
            </a:r>
            <a:r>
              <a:rPr lang="sl-SI" altLang="sl-SI" sz="2400">
                <a:effectLst/>
                <a:latin typeface="Times New Roman" panose="02020603050405020304" pitchFamily="18" charset="0"/>
              </a:rPr>
              <a:t> in ustje </a:t>
            </a:r>
            <a:r>
              <a:rPr lang="sl-SI" altLang="sl-SI" sz="2400" b="1">
                <a:effectLst/>
                <a:latin typeface="Times New Roman" panose="02020603050405020304" pitchFamily="18" charset="0"/>
              </a:rPr>
              <a:t>Temze</a:t>
            </a:r>
            <a:r>
              <a:rPr lang="sl-SI" altLang="sl-SI" sz="2400">
                <a:effectLst/>
                <a:latin typeface="Times New Roman" panose="02020603050405020304" pitchFamily="18" charset="0"/>
              </a:rPr>
              <a:t>, zahodni </a:t>
            </a:r>
            <a:r>
              <a:rPr lang="sl-SI" altLang="sl-SI" sz="2400" b="1">
                <a:effectLst/>
                <a:latin typeface="Times New Roman" panose="02020603050405020304" pitchFamily="18" charset="0"/>
              </a:rPr>
              <a:t>Yorkshire </a:t>
            </a:r>
            <a:r>
              <a:rPr lang="sl-SI" altLang="sl-SI" sz="2400">
                <a:effectLst/>
                <a:latin typeface="Times New Roman" panose="02020603050405020304" pitchFamily="18" charset="0"/>
              </a:rPr>
              <a:t>in industrijska </a:t>
            </a:r>
          </a:p>
          <a:p>
            <a:pPr>
              <a:buFontTx/>
              <a:buNone/>
            </a:pPr>
            <a:r>
              <a:rPr lang="sl-SI" altLang="sl-SI" sz="2400">
                <a:effectLst/>
                <a:latin typeface="Times New Roman" panose="02020603050405020304" pitchFamily="18" charset="0"/>
              </a:rPr>
              <a:t>mesta severozahoda, severovzhoda in srednje </a:t>
            </a:r>
            <a:r>
              <a:rPr lang="sl-SI" altLang="sl-SI" sz="2400" b="1">
                <a:effectLst/>
                <a:latin typeface="Times New Roman" panose="02020603050405020304" pitchFamily="18" charset="0"/>
              </a:rPr>
              <a:t>Anglije ob Birminghamu</a:t>
            </a:r>
          </a:p>
          <a:p>
            <a:endParaRPr lang="sl-SI" altLang="sl-SI">
              <a:latin typeface="Times New Roman" panose="02020603050405020304" pitchFamily="18" charset="0"/>
            </a:endParaRPr>
          </a:p>
          <a:p>
            <a:r>
              <a:rPr lang="sl-SI" altLang="sl-SI" sz="2000" b="1">
                <a:effectLst/>
                <a:latin typeface="Times New Roman" panose="02020603050405020304" pitchFamily="18" charset="0"/>
              </a:rPr>
              <a:t>Stare industrijske panoge</a:t>
            </a:r>
            <a:r>
              <a:rPr lang="sl-SI" altLang="sl-SI" sz="2000">
                <a:effectLst/>
                <a:latin typeface="Times New Roman" panose="02020603050405020304" pitchFamily="18" charset="0"/>
              </a:rPr>
              <a:t> (tekstilna, težka industrija, ki je temeljila na premogu in uvoženih surovinah) ter njihova vloga močno upada, kar povzroča socialne probleme</a:t>
            </a:r>
          </a:p>
          <a:p>
            <a:endParaRPr lang="sl-SI" altLang="sl-SI">
              <a:latin typeface="Times New Roman" panose="02020603050405020304" pitchFamily="18" charset="0"/>
            </a:endParaRPr>
          </a:p>
          <a:p>
            <a:r>
              <a:rPr lang="sl-SI" altLang="sl-SI" sz="2000" b="1">
                <a:effectLst/>
                <a:latin typeface="Times New Roman" panose="02020603050405020304" pitchFamily="18" charset="0"/>
              </a:rPr>
              <a:t>Nove industrijske panoge</a:t>
            </a:r>
            <a:r>
              <a:rPr lang="sl-SI" altLang="sl-SI" sz="2000">
                <a:effectLst/>
                <a:latin typeface="Times New Roman" panose="02020603050405020304" pitchFamily="18" charset="0"/>
              </a:rPr>
              <a:t> (uveljavljati so se začele po 2.svet. vojni z odkritjem nafte in zemeljskega plina v Severnem morju) pospešijo razvoj kemične, avtomobilske in letalske industrije</a:t>
            </a:r>
          </a:p>
          <a:p>
            <a:endParaRPr lang="sl-SI" altLang="sl-SI" sz="200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id="{A782CAED-019C-4652-83BF-A21235C85522}"/>
              </a:ext>
            </a:extLst>
          </p:cNvPr>
          <p:cNvSpPr>
            <a:spLocks noGrp="1" noChangeArrowheads="1"/>
          </p:cNvSpPr>
          <p:nvPr>
            <p:ph type="body" idx="1"/>
          </p:nvPr>
        </p:nvSpPr>
        <p:spPr>
          <a:xfrm>
            <a:off x="0" y="0"/>
            <a:ext cx="9144000" cy="8839200"/>
          </a:xfrm>
        </p:spPr>
        <p:txBody>
          <a:bodyPr/>
          <a:lstStyle/>
          <a:p>
            <a:pPr>
              <a:buFontTx/>
              <a:buNone/>
            </a:pPr>
            <a:endParaRPr lang="sl-SI" altLang="sl-SI" sz="2400" b="1">
              <a:effectLst/>
              <a:latin typeface="Times New Roman" panose="02020603050405020304" pitchFamily="18" charset="0"/>
            </a:endParaRPr>
          </a:p>
          <a:p>
            <a:pPr>
              <a:buFontTx/>
              <a:buNone/>
            </a:pPr>
            <a:endParaRPr lang="sl-SI" altLang="sl-SI" sz="2400" b="1">
              <a:effectLst/>
              <a:latin typeface="Times New Roman" panose="02020603050405020304" pitchFamily="18" charset="0"/>
            </a:endParaRPr>
          </a:p>
          <a:p>
            <a:pPr>
              <a:buFontTx/>
              <a:buNone/>
            </a:pPr>
            <a:endParaRPr lang="sl-SI" altLang="sl-SI" sz="2400" b="1">
              <a:effectLst/>
              <a:latin typeface="Times New Roman" panose="02020603050405020304" pitchFamily="18" charset="0"/>
            </a:endParaRPr>
          </a:p>
          <a:p>
            <a:pPr>
              <a:buFontTx/>
              <a:buNone/>
            </a:pPr>
            <a:endParaRPr lang="sl-SI" altLang="sl-SI" sz="2400" b="1">
              <a:effectLst/>
              <a:latin typeface="Times New Roman" panose="02020603050405020304" pitchFamily="18" charset="0"/>
            </a:endParaRPr>
          </a:p>
          <a:p>
            <a:pPr>
              <a:buFontTx/>
              <a:buNone/>
            </a:pPr>
            <a:endParaRPr lang="sl-SI" altLang="sl-SI" sz="2400" b="1">
              <a:effectLst/>
              <a:latin typeface="Times New Roman" panose="02020603050405020304" pitchFamily="18" charset="0"/>
            </a:endParaRPr>
          </a:p>
          <a:p>
            <a:pPr>
              <a:buFontTx/>
              <a:buNone/>
            </a:pPr>
            <a:endParaRPr lang="sl-SI" altLang="sl-SI" sz="2400" b="1">
              <a:effectLst/>
              <a:latin typeface="Times New Roman" panose="02020603050405020304" pitchFamily="18" charset="0"/>
            </a:endParaRPr>
          </a:p>
          <a:p>
            <a:pPr>
              <a:buFontTx/>
              <a:buNone/>
            </a:pPr>
            <a:endParaRPr lang="sl-SI" altLang="sl-SI" sz="2400" b="1">
              <a:effectLst/>
              <a:latin typeface="Times New Roman" panose="02020603050405020304" pitchFamily="18" charset="0"/>
            </a:endParaRPr>
          </a:p>
          <a:p>
            <a:r>
              <a:rPr lang="sl-SI" altLang="sl-SI" sz="1800">
                <a:effectLst/>
                <a:latin typeface="Times New Roman" panose="02020603050405020304" pitchFamily="18" charset="0"/>
              </a:rPr>
              <a:t>Zdaj je samo še majhen delček angleške delovne sile zaposlen v kmetijstvu. Temelj</a:t>
            </a:r>
          </a:p>
          <a:p>
            <a:pPr>
              <a:buFontTx/>
              <a:buNone/>
            </a:pPr>
            <a:r>
              <a:rPr lang="sl-SI" altLang="sl-SI" sz="1800">
                <a:effectLst/>
                <a:latin typeface="Times New Roman" panose="02020603050405020304" pitchFamily="18" charset="0"/>
              </a:rPr>
              <a:t> angleškega gospodarstva sta še vedno </a:t>
            </a:r>
            <a:r>
              <a:rPr lang="sl-SI" altLang="sl-SI" sz="1800" b="1">
                <a:effectLst/>
                <a:latin typeface="Times New Roman" panose="02020603050405020304" pitchFamily="18" charset="0"/>
              </a:rPr>
              <a:t>trgovina</a:t>
            </a:r>
            <a:r>
              <a:rPr lang="sl-SI" altLang="sl-SI" sz="1800">
                <a:effectLst/>
                <a:latin typeface="Times New Roman" panose="02020603050405020304" pitchFamily="18" charset="0"/>
              </a:rPr>
              <a:t> in </a:t>
            </a:r>
            <a:r>
              <a:rPr lang="sl-SI" altLang="sl-SI" sz="1800" b="1">
                <a:effectLst/>
                <a:latin typeface="Times New Roman" panose="02020603050405020304" pitchFamily="18" charset="0"/>
              </a:rPr>
              <a:t>proizvodne dejavnosti</a:t>
            </a:r>
            <a:r>
              <a:rPr lang="sl-SI" altLang="sl-SI" sz="1800">
                <a:effectLst/>
                <a:latin typeface="Times New Roman" panose="02020603050405020304" pitchFamily="18" charset="0"/>
              </a:rPr>
              <a:t>. V zadnjih letih pa </a:t>
            </a:r>
          </a:p>
          <a:p>
            <a:pPr>
              <a:buFontTx/>
              <a:buNone/>
            </a:pPr>
            <a:r>
              <a:rPr lang="sl-SI" altLang="sl-SI" sz="1800">
                <a:effectLst/>
                <a:latin typeface="Times New Roman" panose="02020603050405020304" pitchFamily="18" charset="0"/>
              </a:rPr>
              <a:t>nekoč uspešne industrijske panoge počasi propadajo. Zaradi zastarelih strojev in močne </a:t>
            </a:r>
          </a:p>
          <a:p>
            <a:pPr>
              <a:buFontTx/>
              <a:buNone/>
            </a:pPr>
            <a:r>
              <a:rPr lang="sl-SI" altLang="sl-SI" sz="1800">
                <a:effectLst/>
                <a:latin typeface="Times New Roman" panose="02020603050405020304" pitchFamily="18" charset="0"/>
              </a:rPr>
              <a:t>konkurence so morali zapreti številne obrate, med njimi tudi </a:t>
            </a:r>
            <a:r>
              <a:rPr lang="sl-SI" altLang="sl-SI" sz="1800" b="1">
                <a:effectLst/>
                <a:latin typeface="Times New Roman" panose="02020603050405020304" pitchFamily="18" charset="0"/>
              </a:rPr>
              <a:t>jeklarne, ladjedelnice</a:t>
            </a:r>
            <a:r>
              <a:rPr lang="sl-SI" altLang="sl-SI" sz="1800">
                <a:effectLst/>
                <a:latin typeface="Times New Roman" panose="02020603050405020304" pitchFamily="18" charset="0"/>
              </a:rPr>
              <a:t>. </a:t>
            </a:r>
          </a:p>
          <a:p>
            <a:pPr>
              <a:buFontTx/>
              <a:buNone/>
            </a:pPr>
            <a:r>
              <a:rPr lang="sl-SI" altLang="sl-SI" sz="1800">
                <a:effectLst/>
                <a:latin typeface="Times New Roman" panose="02020603050405020304" pitchFamily="18" charset="0"/>
              </a:rPr>
              <a:t>Težave ima tudi </a:t>
            </a:r>
            <a:r>
              <a:rPr lang="sl-SI" altLang="sl-SI" sz="1800" b="1">
                <a:effectLst/>
                <a:latin typeface="Times New Roman" panose="02020603050405020304" pitchFamily="18" charset="0"/>
              </a:rPr>
              <a:t>avtomobilska industrija</a:t>
            </a:r>
            <a:r>
              <a:rPr lang="sl-SI" altLang="sl-SI" sz="1800">
                <a:effectLst/>
                <a:latin typeface="Times New Roman" panose="02020603050405020304" pitchFamily="18" charset="0"/>
              </a:rPr>
              <a:t>. Na drugi strani pa so se močno razvile sodobne </a:t>
            </a:r>
          </a:p>
          <a:p>
            <a:pPr>
              <a:buFontTx/>
              <a:buNone/>
            </a:pPr>
            <a:r>
              <a:rPr lang="sl-SI" altLang="sl-SI" sz="1800">
                <a:effectLst/>
                <a:latin typeface="Times New Roman" panose="02020603050405020304" pitchFamily="18" charset="0"/>
              </a:rPr>
              <a:t>industrijske panoge, ki zaposlujejo le malo delavcev. Močno se razvijajo storitvene dejavnosti kot</a:t>
            </a:r>
          </a:p>
          <a:p>
            <a:pPr>
              <a:buFontTx/>
              <a:buNone/>
            </a:pPr>
            <a:r>
              <a:rPr lang="sl-SI" altLang="sl-SI" sz="1800">
                <a:effectLst/>
                <a:latin typeface="Times New Roman" panose="02020603050405020304" pitchFamily="18" charset="0"/>
              </a:rPr>
              <a:t> so npr. </a:t>
            </a:r>
            <a:r>
              <a:rPr lang="sl-SI" altLang="sl-SI" sz="1800" b="1">
                <a:effectLst/>
                <a:latin typeface="Times New Roman" panose="02020603050405020304" pitchFamily="18" charset="0"/>
              </a:rPr>
              <a:t>upravne službe, bančništvo, trgovina</a:t>
            </a:r>
            <a:r>
              <a:rPr lang="sl-SI" altLang="sl-SI" sz="1800">
                <a:effectLst/>
                <a:latin typeface="Times New Roman" panose="02020603050405020304" pitchFamily="18" charset="0"/>
              </a:rPr>
              <a:t>… V Londonu se kar ¾ vseh zaposlenih ukvarja s</a:t>
            </a:r>
          </a:p>
          <a:p>
            <a:pPr>
              <a:buFontTx/>
              <a:buNone/>
            </a:pPr>
            <a:r>
              <a:rPr lang="sl-SI" altLang="sl-SI" sz="1800" b="1">
                <a:effectLst/>
                <a:latin typeface="Times New Roman" panose="02020603050405020304" pitchFamily="18" charset="0"/>
              </a:rPr>
              <a:t>storitvenimi dejavnostmi</a:t>
            </a:r>
            <a:r>
              <a:rPr lang="sl-SI" altLang="sl-SI" sz="1800">
                <a:effectLst/>
                <a:latin typeface="Times New Roman" panose="02020603050405020304" pitchFamily="18" charset="0"/>
              </a:rPr>
              <a:t>.</a:t>
            </a:r>
            <a:r>
              <a:rPr lang="sl-SI" altLang="sl-SI"/>
              <a:t> </a:t>
            </a:r>
          </a:p>
          <a:p>
            <a:pPr>
              <a:buFontTx/>
              <a:buNone/>
            </a:pPr>
            <a:endParaRPr lang="sl-SI" altLang="sl-SI"/>
          </a:p>
        </p:txBody>
      </p:sp>
      <p:sp>
        <p:nvSpPr>
          <p:cNvPr id="120836" name="Rectangle 4">
            <a:extLst>
              <a:ext uri="{FF2B5EF4-FFF2-40B4-BE49-F238E27FC236}">
                <a16:creationId xmlns:a16="http://schemas.microsoft.com/office/drawing/2014/main" id="{3915081A-66FF-415C-B2C1-04EB44636E48}"/>
              </a:ext>
            </a:extLst>
          </p:cNvPr>
          <p:cNvSpPr>
            <a:spLocks noChangeArrowheads="1"/>
          </p:cNvSpPr>
          <p:nvPr/>
        </p:nvSpPr>
        <p:spPr bwMode="auto">
          <a:xfrm>
            <a:off x="0" y="381000"/>
            <a:ext cx="8991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buFontTx/>
              <a:buNone/>
            </a:pPr>
            <a:r>
              <a:rPr lang="sl-SI" altLang="sl-SI" sz="2000" b="1">
                <a:effectLst/>
                <a:latin typeface="Times New Roman" panose="02020603050405020304" pitchFamily="18" charset="0"/>
              </a:rPr>
              <a:t>Industrija visoke tehnologije</a:t>
            </a:r>
          </a:p>
          <a:p>
            <a:r>
              <a:rPr lang="sl-SI" altLang="sl-SI" sz="2000">
                <a:effectLst/>
                <a:latin typeface="Times New Roman" panose="02020603050405020304" pitchFamily="18" charset="0"/>
              </a:rPr>
              <a:t>Pomembna vlogo, ker proizvaja tehnološko in znanstveno zahtevne izdelke:telekomunikacijske naprave, računalniške izdelke.</a:t>
            </a:r>
          </a:p>
          <a:p>
            <a:r>
              <a:rPr lang="sl-SI" altLang="sl-SI" sz="2000">
                <a:effectLst/>
                <a:latin typeface="Times New Roman" panose="02020603050405020304" pitchFamily="18" charset="0"/>
              </a:rPr>
              <a:t>Izoblikovala so se 3 pomembna območja: Cambridge, Osrednja Škotska – Silicon Glen ter območje ob avtocesti M4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a:extLst>
              <a:ext uri="{FF2B5EF4-FFF2-40B4-BE49-F238E27FC236}">
                <a16:creationId xmlns:a16="http://schemas.microsoft.com/office/drawing/2014/main" id="{96367D65-D95A-4464-9839-D3515A8406CD}"/>
              </a:ext>
            </a:extLst>
          </p:cNvPr>
          <p:cNvSpPr>
            <a:spLocks noGrp="1" noChangeArrowheads="1"/>
          </p:cNvSpPr>
          <p:nvPr>
            <p:ph type="body" idx="1"/>
          </p:nvPr>
        </p:nvSpPr>
        <p:spPr>
          <a:xfrm>
            <a:off x="0" y="0"/>
            <a:ext cx="8686800" cy="6019800"/>
          </a:xfrm>
        </p:spPr>
        <p:txBody>
          <a:bodyPr/>
          <a:lstStyle/>
          <a:p>
            <a:pPr>
              <a:buFontTx/>
              <a:buNone/>
            </a:pPr>
            <a:endParaRPr lang="sl-SI" altLang="sl-SI" sz="1800"/>
          </a:p>
          <a:p>
            <a:pPr>
              <a:buFontTx/>
              <a:buNone/>
            </a:pPr>
            <a:r>
              <a:rPr lang="sl-SI" altLang="sl-SI" sz="2000">
                <a:latin typeface="Times New Roman" panose="02020603050405020304" pitchFamily="18" charset="0"/>
              </a:rPr>
              <a:t>Uvoz: kava, čaj, električne naprave, sadje, zelenjava, metalurški izdelki</a:t>
            </a:r>
          </a:p>
          <a:p>
            <a:pPr>
              <a:buFontTx/>
              <a:buNone/>
            </a:pPr>
            <a:r>
              <a:rPr lang="sl-SI" altLang="sl-SI" sz="2000">
                <a:latin typeface="Times New Roman" panose="02020603050405020304" pitchFamily="18" charset="0"/>
              </a:rPr>
              <a:t>Izvoz:letalska oprema, stroji, vozila, kemični izdelki, nafta, elektrotehnični izdelki</a:t>
            </a:r>
          </a:p>
        </p:txBody>
      </p:sp>
      <p:pic>
        <p:nvPicPr>
          <p:cNvPr id="139269" name="Picture 5" descr="K64245_lg">
            <a:extLst>
              <a:ext uri="{FF2B5EF4-FFF2-40B4-BE49-F238E27FC236}">
                <a16:creationId xmlns:a16="http://schemas.microsoft.com/office/drawing/2014/main" id="{B753AA3F-AAAE-42E4-B913-FFC3E1E90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3209925" cy="2139950"/>
          </a:xfrm>
          <a:prstGeom prst="rect">
            <a:avLst/>
          </a:prstGeom>
          <a:noFill/>
          <a:extLst>
            <a:ext uri="{909E8E84-426E-40DD-AFC4-6F175D3DCCD1}">
              <a14:hiddenFill xmlns:a14="http://schemas.microsoft.com/office/drawing/2010/main">
                <a:solidFill>
                  <a:srgbClr val="FFFFFF"/>
                </a:solidFill>
              </a14:hiddenFill>
            </a:ext>
          </a:extLst>
        </p:spPr>
      </p:pic>
      <p:pic>
        <p:nvPicPr>
          <p:cNvPr id="139271" name="Picture 7" descr="guinness">
            <a:extLst>
              <a:ext uri="{FF2B5EF4-FFF2-40B4-BE49-F238E27FC236}">
                <a16:creationId xmlns:a16="http://schemas.microsoft.com/office/drawing/2014/main" id="{D61239D7-0DFF-452E-8618-231032A52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228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39274" name="Picture 10" descr="jaguar_c-xf_concept_2007">
            <a:extLst>
              <a:ext uri="{FF2B5EF4-FFF2-40B4-BE49-F238E27FC236}">
                <a16:creationId xmlns:a16="http://schemas.microsoft.com/office/drawing/2014/main" id="{3ED73ED5-6588-405B-A183-C9AD38765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95400"/>
            <a:ext cx="3733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39276" name="Picture 12" descr="bbc-logo1">
            <a:extLst>
              <a:ext uri="{FF2B5EF4-FFF2-40B4-BE49-F238E27FC236}">
                <a16:creationId xmlns:a16="http://schemas.microsoft.com/office/drawing/2014/main" id="{678044D4-7BC4-445A-B745-5BA63A3B4E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3524250" cy="2819400"/>
          </a:xfrm>
          <a:prstGeom prst="rect">
            <a:avLst/>
          </a:prstGeom>
          <a:noFill/>
          <a:extLst>
            <a:ext uri="{909E8E84-426E-40DD-AFC4-6F175D3DCCD1}">
              <a14:hiddenFill xmlns:a14="http://schemas.microsoft.com/office/drawing/2010/main">
                <a:solidFill>
                  <a:srgbClr val="FFFFFF"/>
                </a:solidFill>
              </a14:hiddenFill>
            </a:ext>
          </a:extLst>
        </p:spPr>
      </p:pic>
      <p:sp>
        <p:nvSpPr>
          <p:cNvPr id="139277" name="Rectangle 13">
            <a:extLst>
              <a:ext uri="{FF2B5EF4-FFF2-40B4-BE49-F238E27FC236}">
                <a16:creationId xmlns:a16="http://schemas.microsoft.com/office/drawing/2014/main" id="{FDB141F0-E63A-437F-9A25-0B98C8308920}"/>
              </a:ext>
            </a:extLst>
          </p:cNvPr>
          <p:cNvSpPr>
            <a:spLocks noChangeArrowheads="1"/>
          </p:cNvSpPr>
          <p:nvPr/>
        </p:nvSpPr>
        <p:spPr bwMode="auto">
          <a:xfrm>
            <a:off x="5140325" y="6491288"/>
            <a:ext cx="4003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http://www.top500.de/g0031200.htm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DD65A0AD-189E-4F15-913F-8F2B888B4D4F}"/>
              </a:ext>
            </a:extLst>
          </p:cNvPr>
          <p:cNvSpPr>
            <a:spLocks noGrp="1" noChangeArrowheads="1"/>
          </p:cNvSpPr>
          <p:nvPr>
            <p:ph type="title"/>
          </p:nvPr>
        </p:nvSpPr>
        <p:spPr>
          <a:xfrm>
            <a:off x="0" y="292100"/>
            <a:ext cx="8686800" cy="698500"/>
          </a:xfrm>
        </p:spPr>
        <p:txBody>
          <a:bodyPr/>
          <a:lstStyle/>
          <a:p>
            <a:pPr algn="ctr"/>
            <a:r>
              <a:rPr lang="sl-SI" altLang="sl-SI" sz="3600">
                <a:solidFill>
                  <a:srgbClr val="FF0066"/>
                </a:solidFill>
              </a:rPr>
              <a:t>ŠKOTSKA</a:t>
            </a:r>
          </a:p>
        </p:txBody>
      </p:sp>
      <p:sp>
        <p:nvSpPr>
          <p:cNvPr id="141316" name="Rectangle 4">
            <a:extLst>
              <a:ext uri="{FF2B5EF4-FFF2-40B4-BE49-F238E27FC236}">
                <a16:creationId xmlns:a16="http://schemas.microsoft.com/office/drawing/2014/main" id="{BF3F5569-3A91-46FA-97AC-40433728D0B7}"/>
              </a:ext>
            </a:extLst>
          </p:cNvPr>
          <p:cNvSpPr>
            <a:spLocks noGrp="1" noChangeArrowheads="1"/>
          </p:cNvSpPr>
          <p:nvPr>
            <p:ph type="body" idx="1"/>
          </p:nvPr>
        </p:nvSpPr>
        <p:spPr>
          <a:xfrm>
            <a:off x="0" y="1066800"/>
            <a:ext cx="5867400" cy="5791200"/>
          </a:xfrm>
          <a:noFill/>
          <a:ln/>
        </p:spPr>
        <p:txBody>
          <a:bodyPr/>
          <a:lstStyle/>
          <a:p>
            <a:pPr>
              <a:lnSpc>
                <a:spcPct val="80000"/>
              </a:lnSpc>
            </a:pPr>
            <a:r>
              <a:rPr lang="sl-SI" altLang="sl-SI" sz="2000">
                <a:effectLst/>
                <a:latin typeface="Times New Roman" panose="02020603050405020304" pitchFamily="18" charset="0"/>
              </a:rPr>
              <a:t>Škotska je najredkeje poseljeni del Velike Britanije. Na 32% skupne površine živi le 9% prebivalcev. Najmanj prebivalcev je v Višavju (Highlands) in na otokih. Ljudje govorijo še stari keltski jezik, škotsko geltščino, in njihovi običaji so tesno povezani z dolgotrajnim bojevanjem Škotske za neodvisnost. Takšen pomen ima tudi njihova zvestoba klanom in kiltu. </a:t>
            </a:r>
          </a:p>
          <a:p>
            <a:pPr>
              <a:lnSpc>
                <a:spcPct val="80000"/>
              </a:lnSpc>
            </a:pPr>
            <a:endParaRPr lang="sl-SI" altLang="sl-SI" sz="2000">
              <a:effectLst/>
              <a:latin typeface="Times New Roman" panose="02020603050405020304" pitchFamily="18" charset="0"/>
            </a:endParaRPr>
          </a:p>
          <a:p>
            <a:pPr>
              <a:lnSpc>
                <a:spcPct val="80000"/>
              </a:lnSpc>
              <a:buFontTx/>
              <a:buNone/>
            </a:pPr>
            <a:r>
              <a:rPr lang="sl-SI" altLang="sl-SI" sz="1800"/>
              <a:t>Na Škotskem so tri velike pokrajinske enote: </a:t>
            </a:r>
            <a:r>
              <a:rPr lang="sl-SI" altLang="sl-SI" sz="1800" b="1"/>
              <a:t>Višavje in otoki, srednješkotsko nižavje </a:t>
            </a:r>
            <a:r>
              <a:rPr lang="sl-SI" altLang="sl-SI" sz="1800"/>
              <a:t>ter </a:t>
            </a:r>
            <a:r>
              <a:rPr lang="sl-SI" altLang="sl-SI" sz="1800" b="1"/>
              <a:t>južnoškotsko gričevje. </a:t>
            </a:r>
            <a:r>
              <a:rPr lang="sl-SI" altLang="sl-SI" sz="1800"/>
              <a:t>Globoka dolina </a:t>
            </a:r>
            <a:r>
              <a:rPr lang="sl-SI" altLang="sl-SI" sz="1800" b="1"/>
              <a:t>Glen More</a:t>
            </a:r>
            <a:r>
              <a:rPr lang="sl-SI" altLang="sl-SI" sz="1800"/>
              <a:t> deli višavje na </a:t>
            </a:r>
            <a:r>
              <a:rPr lang="sl-SI" altLang="sl-SI" sz="1800" b="1"/>
              <a:t>Severnoškotsko višavje</a:t>
            </a:r>
            <a:r>
              <a:rPr lang="sl-SI" altLang="sl-SI" sz="1800"/>
              <a:t> in </a:t>
            </a:r>
            <a:r>
              <a:rPr lang="sl-SI" altLang="sl-SI" sz="1800" b="1"/>
              <a:t>Grampaisko gorovje</a:t>
            </a:r>
            <a:r>
              <a:rPr lang="sl-SI" altLang="sl-SI" sz="1800"/>
              <a:t>. Med jezeri je tudi znameniti </a:t>
            </a:r>
            <a:r>
              <a:rPr lang="sl-SI" altLang="sl-SI" sz="1800" b="1"/>
              <a:t>Ness</a:t>
            </a:r>
            <a:r>
              <a:rPr lang="sl-SI" altLang="sl-SI" sz="1800"/>
              <a:t>. </a:t>
            </a:r>
          </a:p>
          <a:p>
            <a:pPr>
              <a:lnSpc>
                <a:spcPct val="80000"/>
              </a:lnSpc>
              <a:buFontTx/>
              <a:buNone/>
            </a:pPr>
            <a:r>
              <a:rPr lang="sl-SI" altLang="sl-SI" sz="1800"/>
              <a:t>Za </a:t>
            </a:r>
            <a:r>
              <a:rPr lang="sl-SI" altLang="sl-SI" sz="1800" b="1"/>
              <a:t>južnoškotsko gričevje</a:t>
            </a:r>
            <a:r>
              <a:rPr lang="sl-SI" altLang="sl-SI" sz="1800"/>
              <a:t> so značilne </a:t>
            </a:r>
            <a:r>
              <a:rPr lang="sl-SI" altLang="sl-SI" sz="1800" b="1"/>
              <a:t>resave, barja</a:t>
            </a:r>
            <a:r>
              <a:rPr lang="sl-SI" altLang="sl-SI" sz="1800"/>
              <a:t> in </a:t>
            </a:r>
            <a:r>
              <a:rPr lang="sl-SI" altLang="sl-SI" sz="1800" b="1"/>
              <a:t>travnate planjave.</a:t>
            </a:r>
          </a:p>
          <a:p>
            <a:pPr>
              <a:lnSpc>
                <a:spcPct val="80000"/>
              </a:lnSpc>
              <a:buFontTx/>
              <a:buNone/>
            </a:pPr>
            <a:endParaRPr lang="sl-SI" altLang="sl-SI" sz="1800" b="1"/>
          </a:p>
          <a:p>
            <a:pPr>
              <a:lnSpc>
                <a:spcPct val="80000"/>
              </a:lnSpc>
              <a:buFontTx/>
              <a:buNone/>
            </a:pPr>
            <a:r>
              <a:rPr lang="sl-SI" altLang="sl-SI" sz="1800"/>
              <a:t>Zaradi lege daleč na severu je na Škotskem nasploh </a:t>
            </a:r>
            <a:r>
              <a:rPr lang="sl-SI" altLang="sl-SI" sz="1800" b="1"/>
              <a:t>hladneje</a:t>
            </a:r>
            <a:r>
              <a:rPr lang="sl-SI" altLang="sl-SI" sz="1800"/>
              <a:t> kot v drugih delih kraljestva, toda zaradi vplivov </a:t>
            </a:r>
            <a:r>
              <a:rPr lang="sl-SI" altLang="sl-SI" sz="1800" b="1"/>
              <a:t>Zalivskega toka</a:t>
            </a:r>
            <a:r>
              <a:rPr lang="sl-SI" altLang="sl-SI" sz="1800"/>
              <a:t> je podnebje vendarle še </a:t>
            </a:r>
            <a:r>
              <a:rPr lang="sl-SI" altLang="sl-SI" sz="1800" b="1"/>
              <a:t>milo.</a:t>
            </a:r>
            <a:r>
              <a:rPr lang="sl-SI" altLang="sl-SI" sz="1800"/>
              <a:t> Največ padavin je v</a:t>
            </a:r>
            <a:r>
              <a:rPr lang="sl-SI" altLang="sl-SI" sz="1800" b="1"/>
              <a:t> zahodnih </a:t>
            </a:r>
            <a:r>
              <a:rPr lang="sl-SI" altLang="sl-SI" sz="1800"/>
              <a:t>delih hribovja.</a:t>
            </a:r>
          </a:p>
          <a:p>
            <a:pPr>
              <a:lnSpc>
                <a:spcPct val="80000"/>
              </a:lnSpc>
            </a:pPr>
            <a:endParaRPr lang="sl-SI" altLang="sl-SI" sz="2000">
              <a:effectLst/>
              <a:latin typeface="Times New Roman" panose="02020603050405020304" pitchFamily="18" charset="0"/>
            </a:endParaRPr>
          </a:p>
        </p:txBody>
      </p:sp>
      <p:pic>
        <p:nvPicPr>
          <p:cNvPr id="141320" name="Picture 8" descr="scotland">
            <a:extLst>
              <a:ext uri="{FF2B5EF4-FFF2-40B4-BE49-F238E27FC236}">
                <a16:creationId xmlns:a16="http://schemas.microsoft.com/office/drawing/2014/main" id="{6B12AD27-735A-4D8F-9EE0-1D7FC7073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143000"/>
            <a:ext cx="3132137"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1F1A3EFD-1E58-468A-865C-234C1FE35EEE}"/>
              </a:ext>
            </a:extLst>
          </p:cNvPr>
          <p:cNvSpPr>
            <a:spLocks noGrp="1" noChangeArrowheads="1"/>
          </p:cNvSpPr>
          <p:nvPr>
            <p:ph type="title"/>
          </p:nvPr>
        </p:nvSpPr>
        <p:spPr>
          <a:xfrm>
            <a:off x="381000" y="0"/>
            <a:ext cx="8229600" cy="990600"/>
          </a:xfrm>
        </p:spPr>
        <p:txBody>
          <a:bodyPr/>
          <a:lstStyle/>
          <a:p>
            <a:pPr algn="ctr"/>
            <a:r>
              <a:rPr lang="sl-SI" altLang="sl-SI" sz="3600">
                <a:solidFill>
                  <a:srgbClr val="FF0066"/>
                </a:solidFill>
              </a:rPr>
              <a:t>SEVERNA IRSKA</a:t>
            </a:r>
          </a:p>
        </p:txBody>
      </p:sp>
      <p:sp>
        <p:nvSpPr>
          <p:cNvPr id="142339" name="Rectangle 3">
            <a:extLst>
              <a:ext uri="{FF2B5EF4-FFF2-40B4-BE49-F238E27FC236}">
                <a16:creationId xmlns:a16="http://schemas.microsoft.com/office/drawing/2014/main" id="{B9769553-F150-4E7F-BFE3-03D596A121D9}"/>
              </a:ext>
            </a:extLst>
          </p:cNvPr>
          <p:cNvSpPr>
            <a:spLocks noGrp="1" noChangeArrowheads="1"/>
          </p:cNvSpPr>
          <p:nvPr>
            <p:ph type="body" idx="1"/>
          </p:nvPr>
        </p:nvSpPr>
        <p:spPr>
          <a:xfrm>
            <a:off x="0" y="1066800"/>
            <a:ext cx="4953000" cy="5791200"/>
          </a:xfrm>
        </p:spPr>
        <p:txBody>
          <a:bodyPr/>
          <a:lstStyle/>
          <a:p>
            <a:pPr>
              <a:lnSpc>
                <a:spcPct val="80000"/>
              </a:lnSpc>
              <a:buFontTx/>
              <a:buNone/>
            </a:pPr>
            <a:r>
              <a:rPr lang="sl-SI" altLang="sl-SI" sz="2000">
                <a:latin typeface="Times New Roman" panose="02020603050405020304" pitchFamily="18" charset="0"/>
              </a:rPr>
              <a:t>Provinca Severne Irska zajema severovzhodni del otoka Irske in meji z Republiko Irsko. Obsega 14 139 km2 in je aprila 2001 imela 1.685.267 prebivalcev.</a:t>
            </a:r>
            <a:r>
              <a:rPr lang="sl-SI" altLang="sl-SI" sz="3600">
                <a:latin typeface="Times New Roman" panose="02020603050405020304" pitchFamily="18" charset="0"/>
              </a:rPr>
              <a:t> </a:t>
            </a:r>
            <a:r>
              <a:rPr lang="sl-SI" altLang="sl-SI" sz="2000">
                <a:latin typeface="Times New Roman" panose="02020603050405020304" pitchFamily="18" charset="0"/>
              </a:rPr>
              <a:t> Pokrajina zajema 1/6 otoka, v njej pa živi  1/6 vseh otočanov. </a:t>
            </a:r>
          </a:p>
          <a:p>
            <a:pPr>
              <a:lnSpc>
                <a:spcPct val="80000"/>
              </a:lnSpc>
              <a:buFontTx/>
              <a:buNone/>
            </a:pPr>
            <a:r>
              <a:rPr lang="sl-SI" altLang="sl-SI" sz="2000">
                <a:latin typeface="Times New Roman" panose="02020603050405020304" pitchFamily="18" charset="0"/>
              </a:rPr>
              <a:t>Leta 1920 so Britanci sprejeli zakon , ki je Severno Irsko ločil od preostale Irske , in zagotovil šestim severnim grofijam pravico do samouprave.</a:t>
            </a:r>
          </a:p>
          <a:p>
            <a:pPr>
              <a:lnSpc>
                <a:spcPct val="80000"/>
              </a:lnSpc>
              <a:buFontTx/>
              <a:buNone/>
            </a:pPr>
            <a:r>
              <a:rPr lang="sl-SI" altLang="sl-SI" sz="2000">
                <a:latin typeface="Times New Roman" panose="02020603050405020304" pitchFamily="18" charset="0"/>
              </a:rPr>
              <a:t>Od leta 1969 se nasilje v Severni Irski nenehno stopnjuje. Vanjo so prišle pomirjevalne enote, sestavljene iz britanskih vojakov. Zaradi položaja, ki je podoben državljanski vojni, je upravljanje pokrajine prevzel neposredno parlament Združenega kraljestva v Londonu. Porast terorističnih napadov Irske republikanske vojske (IRA) je izzval nasilje protestantskih oboroženih paravojaških enot.</a:t>
            </a:r>
          </a:p>
          <a:p>
            <a:pPr>
              <a:lnSpc>
                <a:spcPct val="80000"/>
              </a:lnSpc>
            </a:pPr>
            <a:endParaRPr lang="sl-SI" altLang="sl-SI" sz="2000">
              <a:latin typeface="Times New Roman" panose="02020603050405020304" pitchFamily="18" charset="0"/>
            </a:endParaRPr>
          </a:p>
        </p:txBody>
      </p:sp>
      <p:pic>
        <p:nvPicPr>
          <p:cNvPr id="142343" name="Picture 7" descr="noi-detail3">
            <a:extLst>
              <a:ext uri="{FF2B5EF4-FFF2-40B4-BE49-F238E27FC236}">
                <a16:creationId xmlns:a16="http://schemas.microsoft.com/office/drawing/2014/main" id="{5EEEE192-9E2F-4C94-810F-EB8221E2C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986213"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a:extLst>
              <a:ext uri="{FF2B5EF4-FFF2-40B4-BE49-F238E27FC236}">
                <a16:creationId xmlns:a16="http://schemas.microsoft.com/office/drawing/2014/main" id="{24021C6D-273E-40CA-9DF6-04F43C3A31E8}"/>
              </a:ext>
            </a:extLst>
          </p:cNvPr>
          <p:cNvSpPr>
            <a:spLocks noGrp="1" noChangeArrowheads="1"/>
          </p:cNvSpPr>
          <p:nvPr>
            <p:ph type="body" idx="1"/>
          </p:nvPr>
        </p:nvSpPr>
        <p:spPr>
          <a:xfrm>
            <a:off x="0" y="533400"/>
            <a:ext cx="8686800" cy="6019800"/>
          </a:xfrm>
        </p:spPr>
        <p:txBody>
          <a:bodyPr/>
          <a:lstStyle/>
          <a:p>
            <a:pPr>
              <a:buFontTx/>
              <a:buNone/>
            </a:pPr>
            <a:r>
              <a:rPr lang="sl-SI" altLang="sl-SI" sz="2000">
                <a:latin typeface="Times New Roman" panose="02020603050405020304" pitchFamily="18" charset="0"/>
              </a:rPr>
              <a:t>Na skalnati severnoirski obali je polno ozkih morskih zalivov in prelepih rokavov. Poglavitna znamenitost Severne Irske je rt  Giant´s Causeway nekaj kilometrov SV od Portrusha, sestavljen iz tisoče bazaltnih stebrov. Severna Irska je valovit, deloma močvirnat ravnik z nešteto jezeri. Neagh je največje jezero na Britanskem otočju in meri kar 396 km2.</a:t>
            </a:r>
          </a:p>
          <a:p>
            <a:pPr>
              <a:buFontTx/>
              <a:buNone/>
            </a:pPr>
            <a:endParaRPr lang="sl-SI" altLang="sl-SI" sz="2000">
              <a:latin typeface="Times New Roman" panose="02020603050405020304" pitchFamily="18" charset="0"/>
            </a:endParaRPr>
          </a:p>
          <a:p>
            <a:pPr>
              <a:buFontTx/>
              <a:buNone/>
            </a:pPr>
            <a:endParaRPr lang="sl-SI" altLang="sl-SI" sz="2000">
              <a:latin typeface="Times New Roman" panose="02020603050405020304" pitchFamily="18" charset="0"/>
            </a:endParaRPr>
          </a:p>
          <a:p>
            <a:endParaRPr lang="sl-SI" altLang="sl-SI"/>
          </a:p>
        </p:txBody>
      </p:sp>
      <p:pic>
        <p:nvPicPr>
          <p:cNvPr id="143365" name="Picture 5" descr="giants_causeway">
            <a:extLst>
              <a:ext uri="{FF2B5EF4-FFF2-40B4-BE49-F238E27FC236}">
                <a16:creationId xmlns:a16="http://schemas.microsoft.com/office/drawing/2014/main" id="{AF0F4EB8-E0C3-4752-BC10-D77B4E58C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5486400" cy="4203700"/>
          </a:xfrm>
          <a:prstGeom prst="rect">
            <a:avLst/>
          </a:prstGeom>
          <a:noFill/>
          <a:extLst>
            <a:ext uri="{909E8E84-426E-40DD-AFC4-6F175D3DCCD1}">
              <a14:hiddenFill xmlns:a14="http://schemas.microsoft.com/office/drawing/2010/main">
                <a:solidFill>
                  <a:srgbClr val="FFFFFF"/>
                </a:solidFill>
              </a14:hiddenFill>
            </a:ext>
          </a:extLst>
        </p:spPr>
      </p:pic>
      <p:pic>
        <p:nvPicPr>
          <p:cNvPr id="143367" name="Picture 7" descr="Lough%20Neagh%20Sunset%20-%20web">
            <a:extLst>
              <a:ext uri="{FF2B5EF4-FFF2-40B4-BE49-F238E27FC236}">
                <a16:creationId xmlns:a16="http://schemas.microsoft.com/office/drawing/2014/main" id="{D0B7B890-CB68-4B20-8F07-E17C1FEB6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10025"/>
            <a:ext cx="4191000" cy="2847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9E5D6AE-CFDE-44E5-AE84-CF6B1BF96F70}"/>
              </a:ext>
            </a:extLst>
          </p:cNvPr>
          <p:cNvSpPr>
            <a:spLocks noGrp="1" noChangeArrowheads="1"/>
          </p:cNvSpPr>
          <p:nvPr>
            <p:ph type="title"/>
          </p:nvPr>
        </p:nvSpPr>
        <p:spPr>
          <a:xfrm>
            <a:off x="228600" y="304800"/>
            <a:ext cx="8686800" cy="774700"/>
          </a:xfrm>
        </p:spPr>
        <p:txBody>
          <a:bodyPr/>
          <a:lstStyle/>
          <a:p>
            <a:r>
              <a:rPr lang="sl-SI" altLang="sl-SI" sz="3200">
                <a:solidFill>
                  <a:srgbClr val="FF0066"/>
                </a:solidFill>
                <a:effectLst/>
              </a:rPr>
              <a:t>Lega</a:t>
            </a:r>
          </a:p>
        </p:txBody>
      </p:sp>
      <p:sp>
        <p:nvSpPr>
          <p:cNvPr id="8196" name="Rectangle 4">
            <a:extLst>
              <a:ext uri="{FF2B5EF4-FFF2-40B4-BE49-F238E27FC236}">
                <a16:creationId xmlns:a16="http://schemas.microsoft.com/office/drawing/2014/main" id="{BDDA80A4-F50D-42A2-8DAA-80653E2170C7}"/>
              </a:ext>
            </a:extLst>
          </p:cNvPr>
          <p:cNvSpPr>
            <a:spLocks noChangeArrowheads="1"/>
          </p:cNvSpPr>
          <p:nvPr/>
        </p:nvSpPr>
        <p:spPr bwMode="auto">
          <a:xfrm>
            <a:off x="0" y="1052513"/>
            <a:ext cx="8748713"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nSpc>
                <a:spcPct val="80000"/>
              </a:lnSpc>
            </a:pPr>
            <a:r>
              <a:rPr lang="sl-SI" altLang="sl-SI" sz="2400">
                <a:effectLst/>
                <a:latin typeface="Times New Roman" panose="02020603050405020304" pitchFamily="18" charset="0"/>
              </a:rPr>
              <a:t>leži v zahodni  ali Atlantski Evropi.</a:t>
            </a:r>
          </a:p>
          <a:p>
            <a:pPr>
              <a:lnSpc>
                <a:spcPct val="80000"/>
              </a:lnSpc>
            </a:pPr>
            <a:r>
              <a:rPr lang="sl-SI" altLang="sl-SI" sz="2400">
                <a:effectLst/>
                <a:latin typeface="Times New Roman" panose="02020603050405020304" pitchFamily="18" charset="0"/>
              </a:rPr>
              <a:t>obsega otok Velika Britanija, S del otoka Irska, nekaj bližjih otočij (Hebridi, Orkneyjski in Shetlandski otoki) in neposeljen otok 400 km SZ od Irske</a:t>
            </a:r>
          </a:p>
          <a:p>
            <a:pPr>
              <a:lnSpc>
                <a:spcPct val="80000"/>
              </a:lnSpc>
            </a:pPr>
            <a:r>
              <a:rPr lang="sl-SI" altLang="sl-SI" sz="2400">
                <a:effectLst/>
                <a:latin typeface="Times New Roman" panose="02020603050405020304" pitchFamily="18" charset="0"/>
              </a:rPr>
              <a:t>od Evrope jo ločita Severno morje in Rokavski preliv</a:t>
            </a:r>
          </a:p>
          <a:p>
            <a:pPr>
              <a:lnSpc>
                <a:spcPct val="80000"/>
              </a:lnSpc>
            </a:pPr>
            <a:r>
              <a:rPr lang="sl-SI" altLang="sl-SI" sz="2400">
                <a:effectLst/>
                <a:latin typeface="Times New Roman" panose="02020603050405020304" pitchFamily="18" charset="0"/>
              </a:rPr>
              <a:t>črta, ki povezuje izliv rek Exe, Devern in Tees, deli VB na dva dela in sicer na Visoko (Highland Britain) in Nizko Britanijo (Lowland Britain)</a:t>
            </a:r>
          </a:p>
          <a:p>
            <a:pPr>
              <a:lnSpc>
                <a:spcPct val="80000"/>
              </a:lnSpc>
            </a:pPr>
            <a:r>
              <a:rPr lang="sl-SI" altLang="sl-SI" sz="2400">
                <a:effectLst/>
                <a:latin typeface="Times New Roman" panose="02020603050405020304" pitchFamily="18" charset="0"/>
              </a:rPr>
              <a:t>Visoka Britanija obsega  Škotsko višavje, hribovje Cheviot, Peninsko gorstvo, Kambrijsko hribovje in S. Irsko. Višavja imajo značilnost sredogorja in so erozijski ostanek nekdanjega Kaledonskega gorstva</a:t>
            </a:r>
          </a:p>
          <a:p>
            <a:pPr>
              <a:lnSpc>
                <a:spcPct val="80000"/>
              </a:lnSpc>
            </a:pPr>
            <a:r>
              <a:rPr lang="sl-SI" altLang="sl-SI" sz="2400">
                <a:effectLst/>
                <a:latin typeface="Times New Roman" panose="02020603050405020304" pitchFamily="18" charset="0"/>
              </a:rPr>
              <a:t>Nizka Britanija je poselitveno in gosp. jedro VB. Prevladujejo rahlo valovite ravnine in nizka gričevja, večinoma nižja od 200 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a:extLst>
              <a:ext uri="{FF2B5EF4-FFF2-40B4-BE49-F238E27FC236}">
                <a16:creationId xmlns:a16="http://schemas.microsoft.com/office/drawing/2014/main" id="{9888F45E-1A34-4054-A351-BF4675AD1BEF}"/>
              </a:ext>
            </a:extLst>
          </p:cNvPr>
          <p:cNvSpPr>
            <a:spLocks noChangeArrowheads="1"/>
          </p:cNvSpPr>
          <p:nvPr/>
        </p:nvSpPr>
        <p:spPr bwMode="auto">
          <a:xfrm>
            <a:off x="228600" y="228600"/>
            <a:ext cx="2314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l-SI" altLang="sl-SI" sz="2400" b="1" u="sng">
                <a:solidFill>
                  <a:srgbClr val="FF0066"/>
                </a:solidFill>
                <a:effectLst>
                  <a:outerShdw blurRad="38100" dist="38100" dir="2700000" algn="tl">
                    <a:srgbClr val="000000"/>
                  </a:outerShdw>
                </a:effectLst>
                <a:latin typeface="Arial Unicode MS" pitchFamily="34" charset="-128"/>
                <a:ea typeface="Arial Unicode MS" pitchFamily="34" charset="-128"/>
              </a:rPr>
              <a:t>DELITEV</a:t>
            </a:r>
            <a:endParaRPr lang="sl-SI" altLang="sl-SI" sz="2400" b="1">
              <a:solidFill>
                <a:srgbClr val="FF0066"/>
              </a:solidFill>
              <a:effectLst>
                <a:outerShdw blurRad="38100" dist="38100" dir="2700000" algn="tl">
                  <a:srgbClr val="000000"/>
                </a:outerShdw>
              </a:effectLst>
            </a:endParaRPr>
          </a:p>
          <a:p>
            <a:pPr eaLnBrk="0" hangingPunct="0"/>
            <a:endParaRPr lang="sl-SI" altLang="sl-SI" sz="2400" b="1">
              <a:effectLst>
                <a:outerShdw blurRad="38100" dist="38100" dir="2700000" algn="tl">
                  <a:srgbClr val="000000"/>
                </a:outerShdw>
              </a:effectLst>
              <a:latin typeface="Arial" panose="020B0604020202020204" pitchFamily="34" charset="0"/>
            </a:endParaRPr>
          </a:p>
        </p:txBody>
      </p:sp>
      <p:graphicFrame>
        <p:nvGraphicFramePr>
          <p:cNvPr id="145427" name="Group 19">
            <a:extLst>
              <a:ext uri="{FF2B5EF4-FFF2-40B4-BE49-F238E27FC236}">
                <a16:creationId xmlns:a16="http://schemas.microsoft.com/office/drawing/2014/main" id="{FFBB7ADC-FC9F-44EF-89BE-661A2B3DB476}"/>
              </a:ext>
            </a:extLst>
          </p:cNvPr>
          <p:cNvGraphicFramePr>
            <a:graphicFrameLocks noGrp="1"/>
          </p:cNvGraphicFramePr>
          <p:nvPr/>
        </p:nvGraphicFramePr>
        <p:xfrm>
          <a:off x="381000" y="990600"/>
          <a:ext cx="7924800" cy="3810000"/>
        </p:xfrm>
        <a:graphic>
          <a:graphicData uri="http://schemas.openxmlformats.org/drawingml/2006/table">
            <a:tbl>
              <a:tblPr/>
              <a:tblGrid>
                <a:gridCol w="3962400">
                  <a:extLst>
                    <a:ext uri="{9D8B030D-6E8A-4147-A177-3AD203B41FA5}">
                      <a16:colId xmlns:a16="http://schemas.microsoft.com/office/drawing/2014/main" val="3244448747"/>
                    </a:ext>
                  </a:extLst>
                </a:gridCol>
                <a:gridCol w="3962400">
                  <a:extLst>
                    <a:ext uri="{9D8B030D-6E8A-4147-A177-3AD203B41FA5}">
                      <a16:colId xmlns:a16="http://schemas.microsoft.com/office/drawing/2014/main" val="229030400"/>
                    </a:ext>
                  </a:extLst>
                </a:gridCol>
              </a:tblGrid>
              <a:tr h="381000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Arial Unicode MS" pitchFamily="34" charset="-128"/>
                          <a:ea typeface="Arial Unicode MS" pitchFamily="34" charset="-128"/>
                        </a:rPr>
                        <a:t>Nizka</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a:t>
                      </a: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JV del otoka</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a:t>
                      </a: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Večina površja je nižja </a:t>
                      </a: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do</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 200m in prekrita</a:t>
                      </a: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z mlajšim sedimetnim pokrovom</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a:t>
                      </a: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Intenzivne oblike </a:t>
                      </a: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k</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metijstva</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sym typeface="Wingdings" panose="05000000000000000000" pitchFamily="2" charset="2"/>
                        </a:rPr>
                        <a:t></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poljedelstvo in vrtnarstvo</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sym typeface="Wingdings" panose="05000000000000000000" pitchFamily="2" charset="2"/>
                        </a:rPr>
                        <a:t>-</a:t>
                      </a: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sym typeface="Wingdings" panose="05000000000000000000" pitchFamily="2" charset="2"/>
                        </a:rPr>
                        <a:t> v</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sym typeface="Wingdings" panose="05000000000000000000" pitchFamily="2" charset="2"/>
                        </a:rPr>
                        <a:t>isoka gospodarska razvitost in gosta poselitev</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4572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4572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4572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4572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457200" algn="l"/>
                        </a:tabLst>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tabLst>
                          <a:tab pos="457200" algn="l"/>
                        </a:tabLst>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tabLst>
                          <a:tab pos="457200" algn="l"/>
                        </a:tabLst>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tabLst>
                          <a:tab pos="457200" algn="l"/>
                        </a:tabLst>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tabLst>
                          <a:tab pos="4572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l-SI" altLang="sl-SI" sz="2000" b="1" i="0" u="none" strike="noStrike" cap="none" normalizeH="0" baseline="0">
                          <a:ln>
                            <a:noFill/>
                          </a:ln>
                          <a:solidFill>
                            <a:schemeClr val="tx1"/>
                          </a:solidFill>
                          <a:effectLst/>
                          <a:latin typeface="Arial Unicode MS" pitchFamily="34" charset="-128"/>
                          <a:ea typeface="Arial Unicode MS" pitchFamily="34" charset="-128"/>
                        </a:rPr>
                        <a:t>Visoka</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tab pos="457200" algn="l"/>
                        </a:tabLst>
                      </a:pP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Z in S</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tab pos="457200" algn="l"/>
                        </a:tabLst>
                      </a:pP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Nadmorske višine nad 200m</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tab pos="457200" algn="l"/>
                        </a:tabLst>
                      </a:pP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Zelo stare kamnine, škotsko višavje zaradi ledeniške problikovanosti spominja na Skandinavijo</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tab pos="457200" algn="l"/>
                        </a:tabLst>
                      </a:pP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Ekstenzivno kmetijstvo</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sym typeface="Wingdings" panose="05000000000000000000" pitchFamily="2" charset="2"/>
                        </a:rPr>
                        <a:t></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rPr>
                        <a:t>živinoreja</a:t>
                      </a:r>
                      <a:endParaRPr kumimoji="0" lang="sl-SI" altLang="sl-SI"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tab pos="457200" algn="l"/>
                        </a:tabLst>
                      </a:pPr>
                      <a:r>
                        <a:rPr kumimoji="0" lang="sl-SI" altLang="sl-SI" sz="2000" b="0" i="0" u="none" strike="noStrike" cap="none" normalizeH="0" baseline="0">
                          <a:ln>
                            <a:noFill/>
                          </a:ln>
                          <a:solidFill>
                            <a:schemeClr val="tx1"/>
                          </a:solidFill>
                          <a:effectLst/>
                          <a:latin typeface="Arial" panose="020B0604020202020204" pitchFamily="34" charset="0"/>
                          <a:ea typeface="Arial Unicode MS" pitchFamily="34" charset="-128"/>
                          <a:sym typeface="Wingdings" panose="05000000000000000000" pitchFamily="2" charset="2"/>
                        </a:rPr>
                        <a:t> </a:t>
                      </a:r>
                      <a:r>
                        <a:rPr kumimoji="0" lang="sl-SI" altLang="sl-SI" sz="2000" b="0" i="0" u="none" strike="noStrike" cap="none" normalizeH="0" baseline="0">
                          <a:ln>
                            <a:noFill/>
                          </a:ln>
                          <a:solidFill>
                            <a:schemeClr val="tx1"/>
                          </a:solidFill>
                          <a:effectLst/>
                          <a:latin typeface="Arial Unicode MS" pitchFamily="34" charset="-128"/>
                          <a:ea typeface="Arial Unicode MS" pitchFamily="34" charset="-128"/>
                          <a:sym typeface="Wingdings" panose="05000000000000000000" pitchFamily="2" charset="2"/>
                        </a:rPr>
                        <a:t>Slabša gospodarska razvitost in manjša poselitev</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350887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Image Map, Združeno kraljestvo Velika Britanija in Severne Irske">
            <a:extLst>
              <a:ext uri="{FF2B5EF4-FFF2-40B4-BE49-F238E27FC236}">
                <a16:creationId xmlns:a16="http://schemas.microsoft.com/office/drawing/2014/main" id="{2152FFDB-147F-430C-9966-A0A075F6F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00800" cy="6948488"/>
          </a:xfrm>
          <a:prstGeom prst="rect">
            <a:avLst/>
          </a:prstGeom>
          <a:noFill/>
          <a:extLst>
            <a:ext uri="{909E8E84-426E-40DD-AFC4-6F175D3DCCD1}">
              <a14:hiddenFill xmlns:a14="http://schemas.microsoft.com/office/drawing/2010/main">
                <a:solidFill>
                  <a:srgbClr val="FFFFFF"/>
                </a:solidFill>
              </a14:hiddenFill>
            </a:ext>
          </a:extLst>
        </p:spPr>
      </p:pic>
      <p:pic>
        <p:nvPicPr>
          <p:cNvPr id="113671" name="Picture 7" descr="north-south_divide_UK_no_labels_blue_red_small">
            <a:extLst>
              <a:ext uri="{FF2B5EF4-FFF2-40B4-BE49-F238E27FC236}">
                <a16:creationId xmlns:a16="http://schemas.microsoft.com/office/drawing/2014/main" id="{56AB2461-D19E-4A15-82AB-979C4F4BD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688" y="533400"/>
            <a:ext cx="3897312"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13673" name="Picture 9" descr="content1_img24">
            <a:extLst>
              <a:ext uri="{FF2B5EF4-FFF2-40B4-BE49-F238E27FC236}">
                <a16:creationId xmlns:a16="http://schemas.microsoft.com/office/drawing/2014/main" id="{B8BFFC0E-3EE5-4A29-8410-39F3E6FA5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62600" cy="701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barn(inHorizontal)">
                                      <p:cBhvr>
                                        <p:cTn id="7" dur="500"/>
                                        <p:tgtEl>
                                          <p:spTgt spid="113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3671"/>
                                        </p:tgtEl>
                                        <p:attrNameLst>
                                          <p:attrName>style.visibility</p:attrName>
                                        </p:attrNameLst>
                                      </p:cBhvr>
                                      <p:to>
                                        <p:strVal val="visible"/>
                                      </p:to>
                                    </p:set>
                                    <p:animEffect transition="in" filter="box(in)">
                                      <p:cBhvr>
                                        <p:cTn id="12" dur="500"/>
                                        <p:tgtEl>
                                          <p:spTgt spid="1136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13673"/>
                                        </p:tgtEl>
                                        <p:attrNameLst>
                                          <p:attrName>style.visibility</p:attrName>
                                        </p:attrNameLst>
                                      </p:cBhvr>
                                      <p:to>
                                        <p:strVal val="visible"/>
                                      </p:to>
                                    </p:set>
                                    <p:animEffect transition="in" filter="barn(inHorizontal)">
                                      <p:cBhvr>
                                        <p:cTn id="17" dur="500"/>
                                        <p:tgtEl>
                                          <p:spTgt spid="11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9D49B50-6391-46A3-A009-5DA3FD9CB3AB}"/>
              </a:ext>
            </a:extLst>
          </p:cNvPr>
          <p:cNvSpPr>
            <a:spLocks noGrp="1" noChangeArrowheads="1"/>
          </p:cNvSpPr>
          <p:nvPr>
            <p:ph type="title"/>
          </p:nvPr>
        </p:nvSpPr>
        <p:spPr>
          <a:xfrm>
            <a:off x="0" y="152400"/>
            <a:ext cx="8229600" cy="1143000"/>
          </a:xfrm>
        </p:spPr>
        <p:txBody>
          <a:bodyPr/>
          <a:lstStyle/>
          <a:p>
            <a:r>
              <a:rPr lang="sl-SI" altLang="sl-SI" sz="3200">
                <a:solidFill>
                  <a:srgbClr val="FF0066"/>
                </a:solidFill>
              </a:rPr>
              <a:t>Osnovni podatki</a:t>
            </a:r>
          </a:p>
        </p:txBody>
      </p:sp>
      <p:sp>
        <p:nvSpPr>
          <p:cNvPr id="7171" name="Rectangle 3">
            <a:extLst>
              <a:ext uri="{FF2B5EF4-FFF2-40B4-BE49-F238E27FC236}">
                <a16:creationId xmlns:a16="http://schemas.microsoft.com/office/drawing/2014/main" id="{FE9350DC-F6D2-43D9-BEE8-7E3D089CD839}"/>
              </a:ext>
            </a:extLst>
          </p:cNvPr>
          <p:cNvSpPr>
            <a:spLocks noGrp="1" noChangeArrowheads="1"/>
          </p:cNvSpPr>
          <p:nvPr>
            <p:ph type="body" idx="1"/>
          </p:nvPr>
        </p:nvSpPr>
        <p:spPr>
          <a:xfrm>
            <a:off x="0" y="1219200"/>
            <a:ext cx="9144000" cy="5638800"/>
          </a:xfrm>
        </p:spPr>
        <p:txBody>
          <a:bodyPr/>
          <a:lstStyle/>
          <a:p>
            <a:r>
              <a:rPr lang="sl-SI" altLang="sl-SI" sz="2000" b="1">
                <a:solidFill>
                  <a:srgbClr val="080808"/>
                </a:solidFill>
                <a:effectLst>
                  <a:outerShdw blurRad="38100" dist="38100" dir="2700000" algn="tl">
                    <a:srgbClr val="FFFFFF"/>
                  </a:outerShdw>
                </a:effectLst>
                <a:latin typeface="Times New Roman" panose="02020603050405020304" pitchFamily="18" charset="0"/>
              </a:rPr>
              <a:t>Glavno mesto:</a:t>
            </a:r>
            <a:r>
              <a:rPr lang="sl-SI" altLang="sl-SI" sz="2000" b="1">
                <a:latin typeface="Times New Roman" panose="02020603050405020304" pitchFamily="18" charset="0"/>
              </a:rPr>
              <a:t> </a:t>
            </a:r>
            <a:r>
              <a:rPr lang="sl-SI" altLang="sl-SI" sz="2000">
                <a:latin typeface="Times New Roman" panose="02020603050405020304" pitchFamily="18" charset="0"/>
              </a:rPr>
              <a:t>London</a:t>
            </a:r>
          </a:p>
          <a:p>
            <a:r>
              <a:rPr lang="sl-SI" altLang="sl-SI" sz="2000" b="1">
                <a:solidFill>
                  <a:srgbClr val="080808"/>
                </a:solidFill>
                <a:effectLst>
                  <a:outerShdw blurRad="38100" dist="38100" dir="2700000" algn="tl">
                    <a:srgbClr val="FFFFFF"/>
                  </a:outerShdw>
                </a:effectLst>
                <a:latin typeface="Times New Roman" panose="02020603050405020304" pitchFamily="18" charset="0"/>
              </a:rPr>
              <a:t>Uradni jeziki:</a:t>
            </a:r>
            <a:r>
              <a:rPr lang="sl-SI" altLang="sl-SI" sz="2000" b="1">
                <a:latin typeface="Times New Roman" panose="02020603050405020304" pitchFamily="18" charset="0"/>
              </a:rPr>
              <a:t>  </a:t>
            </a:r>
            <a:r>
              <a:rPr lang="sl-SI" altLang="sl-SI" sz="2000">
                <a:latin typeface="Times New Roman" panose="02020603050405020304" pitchFamily="18" charset="0"/>
              </a:rPr>
              <a:t>angleščina, valižanščina, škotska gelščina</a:t>
            </a:r>
          </a:p>
          <a:p>
            <a:r>
              <a:rPr lang="sl-SI" altLang="sl-SI" sz="2000" b="1">
                <a:solidFill>
                  <a:srgbClr val="080808"/>
                </a:solidFill>
                <a:effectLst>
                  <a:outerShdw blurRad="38100" dist="38100" dir="2700000" algn="tl">
                    <a:srgbClr val="FFFFFF"/>
                  </a:outerShdw>
                </a:effectLst>
                <a:latin typeface="Times New Roman" panose="02020603050405020304" pitchFamily="18" charset="0"/>
              </a:rPr>
              <a:t>Upravljanje:</a:t>
            </a:r>
            <a:r>
              <a:rPr lang="sl-SI" altLang="sl-SI" sz="2000" b="1">
                <a:latin typeface="Times New Roman" panose="02020603050405020304" pitchFamily="18" charset="0"/>
              </a:rPr>
              <a:t> </a:t>
            </a:r>
            <a:r>
              <a:rPr lang="sl-SI" altLang="sl-SI" sz="2000">
                <a:latin typeface="Times New Roman" panose="02020603050405020304" pitchFamily="18" charset="0"/>
              </a:rPr>
              <a:t>ustavna monarhija - Elizabeta II  - Gordon Brown</a:t>
            </a:r>
          </a:p>
          <a:p>
            <a:r>
              <a:rPr lang="sl-SI" altLang="sl-SI" sz="2000" b="1">
                <a:solidFill>
                  <a:srgbClr val="080808"/>
                </a:solidFill>
                <a:effectLst>
                  <a:outerShdw blurRad="38100" dist="38100" dir="2700000" algn="tl">
                    <a:srgbClr val="FFFFFF"/>
                  </a:outerShdw>
                </a:effectLst>
                <a:latin typeface="Times New Roman" panose="02020603050405020304" pitchFamily="18" charset="0"/>
              </a:rPr>
              <a:t>Nastanek:</a:t>
            </a:r>
            <a:r>
              <a:rPr lang="sl-SI" altLang="sl-SI" sz="2000" b="1">
                <a:latin typeface="Times New Roman" panose="02020603050405020304" pitchFamily="18" charset="0"/>
              </a:rPr>
              <a:t> </a:t>
            </a:r>
            <a:r>
              <a:rPr lang="sl-SI" altLang="sl-SI" sz="2000">
                <a:latin typeface="Times New Roman" panose="02020603050405020304" pitchFamily="18" charset="0"/>
              </a:rPr>
              <a:t>- združitev kron: 24. marca 1603  </a:t>
            </a:r>
          </a:p>
          <a:p>
            <a:pPr>
              <a:buFontTx/>
              <a:buNone/>
            </a:pPr>
            <a:r>
              <a:rPr lang="sl-SI" altLang="sl-SI" sz="2000">
                <a:latin typeface="Times New Roman" panose="02020603050405020304" pitchFamily="18" charset="0"/>
              </a:rPr>
              <a:t>                      - vstop v EU:</a:t>
            </a:r>
            <a:r>
              <a:rPr lang="sl-SI" altLang="sl-SI" sz="2000" b="1">
                <a:latin typeface="Times New Roman" panose="02020603050405020304" pitchFamily="18" charset="0"/>
              </a:rPr>
              <a:t>  </a:t>
            </a:r>
            <a:r>
              <a:rPr lang="sl-SI" altLang="sl-SI" sz="2000">
                <a:latin typeface="Times New Roman" panose="02020603050405020304" pitchFamily="18" charset="0"/>
              </a:rPr>
              <a:t>1. januarja 1973  </a:t>
            </a:r>
          </a:p>
          <a:p>
            <a:pPr>
              <a:buFontTx/>
              <a:buNone/>
            </a:pPr>
            <a:r>
              <a:rPr lang="sl-SI" altLang="sl-SI" sz="1400">
                <a:solidFill>
                  <a:schemeClr val="hlink"/>
                </a:solidFill>
                <a:latin typeface="Times New Roman" panose="02020603050405020304" pitchFamily="18" charset="0"/>
                <a:cs typeface="Arial" panose="020B0604020202020204" pitchFamily="34" charset="0"/>
              </a:rPr>
              <a:t>●</a:t>
            </a:r>
            <a:r>
              <a:rPr lang="sl-SI" altLang="sl-SI" sz="2000">
                <a:latin typeface="Times New Roman" panose="02020603050405020304" pitchFamily="18" charset="0"/>
                <a:cs typeface="Arial" panose="020B0604020202020204" pitchFamily="34" charset="0"/>
              </a:rPr>
              <a:t>    </a:t>
            </a:r>
            <a:r>
              <a:rPr lang="sl-SI" altLang="sl-SI" sz="2000" b="1">
                <a:solidFill>
                  <a:srgbClr val="080808"/>
                </a:solidFill>
                <a:effectLst>
                  <a:outerShdw blurRad="38100" dist="38100" dir="2700000" algn="tl">
                    <a:srgbClr val="FFFFFF"/>
                  </a:outerShdw>
                </a:effectLst>
                <a:latin typeface="Times New Roman" panose="02020603050405020304" pitchFamily="18" charset="0"/>
              </a:rPr>
              <a:t>Prebivalstvo:</a:t>
            </a:r>
            <a:r>
              <a:rPr lang="sl-SI" altLang="sl-SI" sz="2000" b="1">
                <a:latin typeface="Times New Roman" panose="02020603050405020304" pitchFamily="18" charset="0"/>
              </a:rPr>
              <a:t> </a:t>
            </a:r>
            <a:r>
              <a:rPr lang="sl-SI" altLang="sl-SI" sz="2000">
                <a:latin typeface="Times New Roman" panose="02020603050405020304" pitchFamily="18" charset="0"/>
              </a:rPr>
              <a:t> - ocena 2005: 60.209.5006 (21.) </a:t>
            </a:r>
          </a:p>
          <a:p>
            <a:pPr>
              <a:buFontTx/>
              <a:buNone/>
            </a:pPr>
            <a:r>
              <a:rPr lang="sl-SI" altLang="sl-SI" sz="2000">
                <a:latin typeface="Times New Roman" panose="02020603050405020304" pitchFamily="18" charset="0"/>
              </a:rPr>
              <a:t>                           - štetje 2001: 58.789.194 </a:t>
            </a:r>
          </a:p>
          <a:p>
            <a:r>
              <a:rPr lang="sl-SI" altLang="sl-SI" sz="2000" b="1">
                <a:solidFill>
                  <a:srgbClr val="080808"/>
                </a:solidFill>
                <a:effectLst>
                  <a:outerShdw blurRad="38100" dist="38100" dir="2700000" algn="tl">
                    <a:srgbClr val="FFFFFF"/>
                  </a:outerShdw>
                </a:effectLst>
                <a:latin typeface="Times New Roman" panose="02020603050405020304" pitchFamily="18" charset="0"/>
              </a:rPr>
              <a:t>Gostota</a:t>
            </a:r>
            <a:r>
              <a:rPr lang="sl-SI" altLang="sl-SI" sz="2000">
                <a:solidFill>
                  <a:srgbClr val="080808"/>
                </a:solidFill>
                <a:effectLst/>
                <a:latin typeface="Times New Roman" panose="02020603050405020304" pitchFamily="18" charset="0"/>
              </a:rPr>
              <a:t>:</a:t>
            </a:r>
            <a:r>
              <a:rPr lang="sl-SI" altLang="sl-SI" sz="2000">
                <a:effectLst/>
                <a:latin typeface="Times New Roman" panose="02020603050405020304" pitchFamily="18" charset="0"/>
              </a:rPr>
              <a:t> 242.2 prebivalcev na kvadratni kilometer</a:t>
            </a:r>
          </a:p>
          <a:p>
            <a:r>
              <a:rPr lang="sl-SI" altLang="sl-SI" sz="2000" b="1">
                <a:solidFill>
                  <a:srgbClr val="080808"/>
                </a:solidFill>
                <a:effectLst>
                  <a:outerShdw blurRad="38100" dist="38100" dir="2700000" algn="tl">
                    <a:srgbClr val="FFFFFF"/>
                  </a:outerShdw>
                </a:effectLst>
                <a:latin typeface="Times New Roman" panose="02020603050405020304" pitchFamily="18" charset="0"/>
              </a:rPr>
              <a:t>Najvišji gori</a:t>
            </a:r>
            <a:r>
              <a:rPr lang="sl-SI" altLang="sl-SI" sz="2000">
                <a:solidFill>
                  <a:srgbClr val="080808"/>
                </a:solidFill>
                <a:effectLst/>
                <a:latin typeface="Times New Roman" panose="02020603050405020304" pitchFamily="18" charset="0"/>
              </a:rPr>
              <a:t>:</a:t>
            </a:r>
            <a:r>
              <a:rPr lang="sl-SI" altLang="sl-SI" sz="2000">
                <a:effectLst/>
                <a:latin typeface="Times New Roman" panose="02020603050405020304" pitchFamily="18" charset="0"/>
              </a:rPr>
              <a:t> Severno višavje (1183 m) in Ben Nevis(1343m)</a:t>
            </a:r>
            <a:r>
              <a:rPr lang="sl-SI" altLang="sl-SI" sz="2000">
                <a:latin typeface="Times New Roman" panose="02020603050405020304" pitchFamily="18" charset="0"/>
              </a:rPr>
              <a:t> </a:t>
            </a:r>
          </a:p>
          <a:p>
            <a:r>
              <a:rPr lang="sl-SI" altLang="sl-SI" sz="2000" b="1">
                <a:solidFill>
                  <a:srgbClr val="080808"/>
                </a:solidFill>
                <a:effectLst>
                  <a:outerShdw blurRad="38100" dist="38100" dir="2700000" algn="tl">
                    <a:srgbClr val="FFFFFF"/>
                  </a:outerShdw>
                </a:effectLst>
                <a:latin typeface="Times New Roman" panose="02020603050405020304" pitchFamily="18" charset="0"/>
              </a:rPr>
              <a:t>Najdaljši reki:</a:t>
            </a:r>
            <a:r>
              <a:rPr lang="sl-SI" altLang="sl-SI" sz="2000">
                <a:latin typeface="Times New Roman" panose="02020603050405020304" pitchFamily="18" charset="0"/>
              </a:rPr>
              <a:t> Temza in Severn</a:t>
            </a:r>
            <a:r>
              <a:rPr lang="sl-SI" altLang="sl-SI"/>
              <a:t> </a:t>
            </a:r>
            <a:endParaRPr lang="sl-SI" altLang="sl-SI" sz="2000">
              <a:effectLst/>
              <a:latin typeface="Times New Roman" panose="02020603050405020304" pitchFamily="18" charset="0"/>
            </a:endParaRPr>
          </a:p>
          <a:p>
            <a:r>
              <a:rPr lang="sl-SI" altLang="sl-SI" sz="2000" b="1">
                <a:solidFill>
                  <a:srgbClr val="080808"/>
                </a:solidFill>
                <a:effectLst>
                  <a:outerShdw blurRad="38100" dist="38100" dir="2700000" algn="tl">
                    <a:srgbClr val="FFFFFF"/>
                  </a:outerShdw>
                </a:effectLst>
                <a:latin typeface="Times New Roman" panose="02020603050405020304" pitchFamily="18" charset="0"/>
              </a:rPr>
              <a:t>Površina:</a:t>
            </a:r>
            <a:r>
              <a:rPr lang="sl-SI" altLang="sl-SI" sz="2000">
                <a:latin typeface="Times New Roman" panose="02020603050405020304" pitchFamily="18" charset="0"/>
              </a:rPr>
              <a:t> skupno 244.110 kvadratnih kilometrov</a:t>
            </a:r>
            <a:endParaRPr lang="sl-SI" altLang="sl-SI" sz="2000">
              <a:effectLst/>
              <a:latin typeface="Times New Roman" panose="02020603050405020304" pitchFamily="18" charset="0"/>
            </a:endParaRPr>
          </a:p>
          <a:p>
            <a:pPr>
              <a:buFontTx/>
              <a:buNone/>
            </a:pPr>
            <a:r>
              <a:rPr lang="sl-SI" altLang="sl-SI" sz="1400">
                <a:solidFill>
                  <a:schemeClr val="hlink"/>
                </a:solidFill>
                <a:latin typeface="Times New Roman" panose="02020603050405020304" pitchFamily="18" charset="0"/>
                <a:cs typeface="Arial" panose="020B0604020202020204" pitchFamily="34" charset="0"/>
              </a:rPr>
              <a:t>●</a:t>
            </a:r>
            <a:r>
              <a:rPr lang="sl-SI" altLang="sl-SI" sz="2000">
                <a:latin typeface="Times New Roman" panose="02020603050405020304" pitchFamily="18" charset="0"/>
                <a:cs typeface="Arial" panose="020B0604020202020204" pitchFamily="34" charset="0"/>
              </a:rPr>
              <a:t>    </a:t>
            </a:r>
            <a:r>
              <a:rPr lang="sl-SI" altLang="sl-SI" sz="2000" b="1">
                <a:solidFill>
                  <a:srgbClr val="080808"/>
                </a:solidFill>
                <a:effectLst>
                  <a:outerShdw blurRad="38100" dist="38100" dir="2700000" algn="tl">
                    <a:srgbClr val="FFFFFF"/>
                  </a:outerShdw>
                </a:effectLst>
                <a:latin typeface="Times New Roman" panose="02020603050405020304" pitchFamily="18" charset="0"/>
              </a:rPr>
              <a:t>BDP:</a:t>
            </a:r>
            <a:r>
              <a:rPr lang="sl-SI" altLang="sl-SI" sz="2000" b="1">
                <a:latin typeface="Times New Roman" panose="02020603050405020304" pitchFamily="18" charset="0"/>
              </a:rPr>
              <a:t> </a:t>
            </a:r>
            <a:r>
              <a:rPr lang="sl-SI" altLang="sl-SI" sz="2000">
                <a:latin typeface="Times New Roman" panose="02020603050405020304" pitchFamily="18" charset="0"/>
              </a:rPr>
              <a:t>ocena 2005: na prebivalca:30.436 USD (22,60€) </a:t>
            </a:r>
          </a:p>
          <a:p>
            <a:pPr>
              <a:buFontTx/>
              <a:buNone/>
            </a:pPr>
            <a:endParaRPr lang="sl-SI" altLang="sl-SI" sz="2000">
              <a:latin typeface="Times New Roman" panose="02020603050405020304" pitchFamily="18" charset="0"/>
            </a:endParaRPr>
          </a:p>
          <a:p>
            <a:pPr>
              <a:buFontTx/>
              <a:buNone/>
            </a:pPr>
            <a:endParaRPr lang="sl-SI" altLang="sl-SI" sz="2000">
              <a:latin typeface="Times New Roman" panose="02020603050405020304" pitchFamily="18" charset="0"/>
            </a:endParaRPr>
          </a:p>
          <a:p>
            <a:pPr>
              <a:buFontTx/>
              <a:buNone/>
            </a:pPr>
            <a:endParaRPr lang="sl-SI" altLang="sl-SI" sz="2000">
              <a:latin typeface="Times New Roman" panose="02020603050405020304" pitchFamily="18" charset="0"/>
            </a:endParaRPr>
          </a:p>
        </p:txBody>
      </p:sp>
      <p:pic>
        <p:nvPicPr>
          <p:cNvPr id="7175" name="Picture 7" descr="180px-Elizabeth_II_greets_NASA_GSFC_employees%2C_May_8%2C_2007_edit">
            <a:hlinkClick r:id="rId2"/>
            <a:extLst>
              <a:ext uri="{FF2B5EF4-FFF2-40B4-BE49-F238E27FC236}">
                <a16:creationId xmlns:a16="http://schemas.microsoft.com/office/drawing/2014/main" id="{71CAB123-8B64-4092-8ADE-63D014DFD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450" y="3581400"/>
            <a:ext cx="23685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200px-Gordon_Brown_Davos_Jan_08">
            <a:hlinkClick r:id="rId4"/>
            <a:extLst>
              <a:ext uri="{FF2B5EF4-FFF2-40B4-BE49-F238E27FC236}">
                <a16:creationId xmlns:a16="http://schemas.microsoft.com/office/drawing/2014/main" id="{E5EC5964-AEBC-4E99-B92A-324F759CD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685800"/>
            <a:ext cx="2028825"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6CF1D2CB-7225-4F5C-AD40-E491023C54CB}"/>
              </a:ext>
            </a:extLst>
          </p:cNvPr>
          <p:cNvSpPr>
            <a:spLocks noGrp="1" noChangeArrowheads="1"/>
          </p:cNvSpPr>
          <p:nvPr>
            <p:ph type="title"/>
          </p:nvPr>
        </p:nvSpPr>
        <p:spPr>
          <a:xfrm>
            <a:off x="0" y="228600"/>
            <a:ext cx="8686800" cy="850900"/>
          </a:xfrm>
        </p:spPr>
        <p:txBody>
          <a:bodyPr/>
          <a:lstStyle/>
          <a:p>
            <a:r>
              <a:rPr lang="sl-SI" altLang="sl-SI" sz="4000">
                <a:solidFill>
                  <a:srgbClr val="FF0066"/>
                </a:solidFill>
              </a:rPr>
              <a:t>Največja mesta</a:t>
            </a:r>
          </a:p>
        </p:txBody>
      </p:sp>
      <p:sp>
        <p:nvSpPr>
          <p:cNvPr id="144387" name="Rectangle 3">
            <a:extLst>
              <a:ext uri="{FF2B5EF4-FFF2-40B4-BE49-F238E27FC236}">
                <a16:creationId xmlns:a16="http://schemas.microsoft.com/office/drawing/2014/main" id="{6770DF3B-7EA1-4BC3-A1D9-62763ABFB838}"/>
              </a:ext>
            </a:extLst>
          </p:cNvPr>
          <p:cNvSpPr>
            <a:spLocks noGrp="1" noChangeArrowheads="1"/>
          </p:cNvSpPr>
          <p:nvPr>
            <p:ph type="body" idx="1"/>
          </p:nvPr>
        </p:nvSpPr>
        <p:spPr>
          <a:xfrm>
            <a:off x="0" y="1219200"/>
            <a:ext cx="8686800" cy="4800600"/>
          </a:xfrm>
        </p:spPr>
        <p:txBody>
          <a:bodyPr/>
          <a:lstStyle/>
          <a:p>
            <a:r>
              <a:rPr lang="sl-SI" altLang="sl-SI"/>
              <a:t>London - 7,56 mil. preb. </a:t>
            </a:r>
          </a:p>
          <a:p>
            <a:r>
              <a:rPr lang="sl-SI" altLang="sl-SI"/>
              <a:t>Birmingham - 1,01 mil.</a:t>
            </a:r>
          </a:p>
          <a:p>
            <a:r>
              <a:rPr lang="sl-SI" altLang="sl-SI"/>
              <a:t>Leeds - 726.000 </a:t>
            </a:r>
          </a:p>
          <a:p>
            <a:r>
              <a:rPr lang="sl-SI" altLang="sl-SI"/>
              <a:t>Glasgow - 668.000 </a:t>
            </a:r>
          </a:p>
          <a:p>
            <a:r>
              <a:rPr lang="sl-SI" altLang="sl-SI"/>
              <a:t>Sheffield - 530.000 </a:t>
            </a:r>
          </a:p>
          <a:p>
            <a:pPr>
              <a:buFontTx/>
              <a:buNone/>
            </a:pPr>
            <a:endParaRPr lang="sl-SI" altLang="sl-SI"/>
          </a:p>
          <a:p>
            <a:r>
              <a:rPr lang="sl-SI" altLang="sl-SI" sz="1800"/>
              <a:t>Liverpool - 478.000</a:t>
            </a:r>
          </a:p>
          <a:p>
            <a:r>
              <a:rPr lang="sl-SI" altLang="sl-SI" sz="1800"/>
              <a:t>Edinburgh - 471.000 </a:t>
            </a:r>
          </a:p>
          <a:p>
            <a:r>
              <a:rPr lang="sl-SI" altLang="sl-SI" sz="1800"/>
              <a:t>Manchester - 439.000</a:t>
            </a:r>
            <a:r>
              <a:rPr lang="sl-SI" altLang="sl-SI"/>
              <a:t> </a:t>
            </a:r>
          </a:p>
        </p:txBody>
      </p:sp>
      <p:pic>
        <p:nvPicPr>
          <p:cNvPr id="144389" name="Picture 5" descr="birmingham_bm42">
            <a:extLst>
              <a:ext uri="{FF2B5EF4-FFF2-40B4-BE49-F238E27FC236}">
                <a16:creationId xmlns:a16="http://schemas.microsoft.com/office/drawing/2014/main" id="{1D1BD440-8589-4A6A-93DB-543CEC573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14400"/>
            <a:ext cx="3203575" cy="2317750"/>
          </a:xfrm>
          <a:prstGeom prst="rect">
            <a:avLst/>
          </a:prstGeom>
          <a:noFill/>
          <a:extLst>
            <a:ext uri="{909E8E84-426E-40DD-AFC4-6F175D3DCCD1}">
              <a14:hiddenFill xmlns:a14="http://schemas.microsoft.com/office/drawing/2010/main">
                <a:solidFill>
                  <a:srgbClr val="FFFFFF"/>
                </a:solidFill>
              </a14:hiddenFill>
            </a:ext>
          </a:extLst>
        </p:spPr>
      </p:pic>
      <p:pic>
        <p:nvPicPr>
          <p:cNvPr id="144391" name="Picture 7" descr="Glasgow_bridge">
            <a:extLst>
              <a:ext uri="{FF2B5EF4-FFF2-40B4-BE49-F238E27FC236}">
                <a16:creationId xmlns:a16="http://schemas.microsoft.com/office/drawing/2014/main" id="{8E658AC7-2F83-4CA2-8C15-1406ACEB1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E7BC0982-4961-4053-8C17-9DCC39968373}"/>
              </a:ext>
            </a:extLst>
          </p:cNvPr>
          <p:cNvSpPr>
            <a:spLocks noGrp="1" noChangeArrowheads="1"/>
          </p:cNvSpPr>
          <p:nvPr>
            <p:ph type="title"/>
          </p:nvPr>
        </p:nvSpPr>
        <p:spPr>
          <a:xfrm>
            <a:off x="0" y="292100"/>
            <a:ext cx="8686800" cy="774700"/>
          </a:xfrm>
        </p:spPr>
        <p:txBody>
          <a:bodyPr/>
          <a:lstStyle/>
          <a:p>
            <a:r>
              <a:rPr lang="sl-SI" altLang="sl-SI" sz="3600">
                <a:solidFill>
                  <a:srgbClr val="FF0066"/>
                </a:solidFill>
              </a:rPr>
              <a:t>Kratka zgodovina</a:t>
            </a:r>
          </a:p>
        </p:txBody>
      </p:sp>
      <p:sp>
        <p:nvSpPr>
          <p:cNvPr id="114691" name="Rectangle 3">
            <a:extLst>
              <a:ext uri="{FF2B5EF4-FFF2-40B4-BE49-F238E27FC236}">
                <a16:creationId xmlns:a16="http://schemas.microsoft.com/office/drawing/2014/main" id="{9B6BB23E-B1A1-4893-A58A-630FB486ABF4}"/>
              </a:ext>
            </a:extLst>
          </p:cNvPr>
          <p:cNvSpPr>
            <a:spLocks noGrp="1" noChangeArrowheads="1"/>
          </p:cNvSpPr>
          <p:nvPr>
            <p:ph type="body" idx="1"/>
          </p:nvPr>
        </p:nvSpPr>
        <p:spPr>
          <a:xfrm>
            <a:off x="0" y="1143000"/>
            <a:ext cx="9144000" cy="5715000"/>
          </a:xfrm>
        </p:spPr>
        <p:txBody>
          <a:bodyPr/>
          <a:lstStyle/>
          <a:p>
            <a:pPr>
              <a:lnSpc>
                <a:spcPct val="80000"/>
              </a:lnSpc>
            </a:pPr>
            <a:r>
              <a:rPr lang="sl-SI" altLang="sl-SI" sz="2000" b="1">
                <a:effectLst/>
              </a:rPr>
              <a:t>Zgodovina Britanije</a:t>
            </a:r>
            <a:r>
              <a:rPr lang="sl-SI" altLang="sl-SI" sz="2000">
                <a:effectLst/>
              </a:rPr>
              <a:t> je bila do nekaj sto let nazaj polna spopadov in tekmovanja med različnimi nacionalnimi državami na otoku Velika Britanija. Prevladala je Anglija, ki je pod okriljem Velike Britanije z drugimi narodi ustanovila Združeno kraljestvo</a:t>
            </a:r>
          </a:p>
          <a:p>
            <a:pPr>
              <a:lnSpc>
                <a:spcPct val="80000"/>
              </a:lnSpc>
              <a:buFontTx/>
              <a:buNone/>
            </a:pPr>
            <a:endParaRPr lang="sl-SI" altLang="sl-SI" sz="2000">
              <a:effectLst/>
            </a:endParaRPr>
          </a:p>
          <a:p>
            <a:pPr>
              <a:lnSpc>
                <a:spcPct val="80000"/>
              </a:lnSpc>
            </a:pPr>
            <a:r>
              <a:rPr lang="sl-SI" altLang="sl-SI" sz="2000">
                <a:effectLst/>
              </a:rPr>
              <a:t>pred prihodom Rimljanov so Britanijo poseljevali Kelti</a:t>
            </a:r>
            <a:r>
              <a:rPr lang="sl-SI" altLang="sl-SI" sz="2000"/>
              <a:t> </a:t>
            </a:r>
          </a:p>
          <a:p>
            <a:pPr>
              <a:lnSpc>
                <a:spcPct val="80000"/>
              </a:lnSpc>
              <a:buFontTx/>
              <a:buNone/>
            </a:pPr>
            <a:endParaRPr lang="sl-SI" altLang="sl-SI" sz="2000"/>
          </a:p>
          <a:p>
            <a:pPr>
              <a:lnSpc>
                <a:spcPct val="80000"/>
              </a:lnSpc>
            </a:pPr>
            <a:r>
              <a:rPr lang="sl-SI" altLang="sl-SI" sz="2000" b="1">
                <a:effectLst/>
              </a:rPr>
              <a:t>Srednji vek</a:t>
            </a:r>
            <a:r>
              <a:rPr lang="sl-SI" altLang="sl-SI" sz="2000"/>
              <a:t>: v srednjem veku so se pogosto spopadali za nasledstvo na </a:t>
            </a:r>
          </a:p>
          <a:p>
            <a:pPr>
              <a:lnSpc>
                <a:spcPct val="80000"/>
              </a:lnSpc>
              <a:buFontTx/>
              <a:buNone/>
            </a:pPr>
            <a:r>
              <a:rPr lang="sl-SI" altLang="sl-SI" sz="2000"/>
              <a:t>angleškem prestolu še zlasti v državljanski vojni med rodbinama York in Lancaster. K vzponu angleške države je prispeval tudi nastanek parlamenta.</a:t>
            </a:r>
          </a:p>
          <a:p>
            <a:pPr>
              <a:lnSpc>
                <a:spcPct val="80000"/>
              </a:lnSpc>
              <a:buFontTx/>
              <a:buNone/>
            </a:pPr>
            <a:endParaRPr lang="sl-SI" altLang="sl-SI" sz="2000"/>
          </a:p>
          <a:p>
            <a:pPr>
              <a:lnSpc>
                <a:spcPct val="80000"/>
              </a:lnSpc>
              <a:buFontTx/>
              <a:buNone/>
            </a:pPr>
            <a:r>
              <a:rPr lang="sl-SI" altLang="sl-SI" sz="2000">
                <a:solidFill>
                  <a:schemeClr val="hlink"/>
                </a:solidFill>
                <a:cs typeface="Tahoma" panose="020B0604030504040204" pitchFamily="34" charset="0"/>
              </a:rPr>
              <a:t>●</a:t>
            </a:r>
            <a:r>
              <a:rPr lang="sl-SI" altLang="sl-SI" sz="2000"/>
              <a:t>  </a:t>
            </a:r>
            <a:r>
              <a:rPr lang="sl-SI" altLang="sl-SI" sz="2000" b="1">
                <a:effectLst/>
              </a:rPr>
              <a:t>Kolonializem:</a:t>
            </a:r>
            <a:r>
              <a:rPr lang="sl-SI" altLang="sl-SI" sz="2000"/>
              <a:t> s kolonialnimi vojnami proti Nizozemski v 17. in proti Franciji v 18. st. se je britanski imperij močno povečal. Leta 1783 so Britanci izgubili ameriške kolonije, ostala jim je samo Kanada in antilski otoki. Kot nadomestilo za to izgubo se je britanski interes preusmeril na Indijo, kjer je velik del podceline prišel pod oblast Vzhodnoindijske družbe. Združeno kraljestvo, ki je nastalo 1801 z združitvijo Velike Britanije in Irske, se je skoraj neprenehoma vojskovalo z revolucionarno Napoleonovo Francijo; vojne je uspešno zaključilo z novimi ozemeljskimi pridobitvami.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33028B0-3A05-43FE-B443-016F484CBDD8}"/>
              </a:ext>
            </a:extLst>
          </p:cNvPr>
          <p:cNvSpPr>
            <a:spLocks noGrp="1" noChangeArrowheads="1"/>
          </p:cNvSpPr>
          <p:nvPr>
            <p:ph type="title"/>
          </p:nvPr>
        </p:nvSpPr>
        <p:spPr>
          <a:xfrm>
            <a:off x="0" y="0"/>
            <a:ext cx="8686800" cy="838200"/>
          </a:xfrm>
        </p:spPr>
        <p:txBody>
          <a:bodyPr/>
          <a:lstStyle/>
          <a:p>
            <a:r>
              <a:rPr lang="sl-SI" altLang="sl-SI" sz="3600">
                <a:solidFill>
                  <a:srgbClr val="FF0066"/>
                </a:solidFill>
              </a:rPr>
              <a:t>Podnebje</a:t>
            </a:r>
          </a:p>
        </p:txBody>
      </p:sp>
      <p:sp>
        <p:nvSpPr>
          <p:cNvPr id="115715" name="Rectangle 3">
            <a:extLst>
              <a:ext uri="{FF2B5EF4-FFF2-40B4-BE49-F238E27FC236}">
                <a16:creationId xmlns:a16="http://schemas.microsoft.com/office/drawing/2014/main" id="{FCF58316-7537-455D-8416-5234A1A66636}"/>
              </a:ext>
            </a:extLst>
          </p:cNvPr>
          <p:cNvSpPr>
            <a:spLocks noGrp="1" noChangeArrowheads="1"/>
          </p:cNvSpPr>
          <p:nvPr>
            <p:ph type="body" idx="1"/>
          </p:nvPr>
        </p:nvSpPr>
        <p:spPr>
          <a:xfrm>
            <a:off x="0" y="838200"/>
            <a:ext cx="9144000" cy="6019800"/>
          </a:xfrm>
        </p:spPr>
        <p:txBody>
          <a:bodyPr/>
          <a:lstStyle/>
          <a:p>
            <a:r>
              <a:rPr lang="sl-SI" altLang="sl-SI" sz="2400">
                <a:effectLst/>
                <a:latin typeface="Times New Roman" panose="02020603050405020304" pitchFamily="18" charset="0"/>
              </a:rPr>
              <a:t>izrazite podnebne razlike  so med  vzhodnimi in zahodnimi deli </a:t>
            </a:r>
          </a:p>
          <a:p>
            <a:endParaRPr lang="sl-SI" altLang="sl-SI" sz="2400">
              <a:effectLst/>
              <a:latin typeface="Times New Roman" panose="02020603050405020304" pitchFamily="18" charset="0"/>
            </a:endParaRPr>
          </a:p>
          <a:p>
            <a:r>
              <a:rPr lang="sl-SI" altLang="sl-SI" sz="2400">
                <a:effectLst/>
                <a:latin typeface="Times New Roman" panose="02020603050405020304" pitchFamily="18" charset="0"/>
              </a:rPr>
              <a:t>je oceansko, z majhnimi sezonskimi nihanji ter številnim oblačnim in deževnim dnevi</a:t>
            </a:r>
          </a:p>
          <a:p>
            <a:pPr>
              <a:buFontTx/>
              <a:buNone/>
            </a:pPr>
            <a:r>
              <a:rPr lang="sl-SI" altLang="sl-SI" sz="2400">
                <a:effectLst/>
                <a:latin typeface="Times New Roman" panose="02020603050405020304" pitchFamily="18" charset="0"/>
              </a:rPr>
              <a:t>- sveža poletja, mile zime, majhne letne amplitude. Padavine skozi celo leto enakomerno razporejene. Tam je predvsem travniško rastlinstvo in listnati gozd. Na Irskem pa je to še posebej izrazito (Irska = zeleni otok)</a:t>
            </a:r>
          </a:p>
          <a:p>
            <a:endParaRPr lang="sl-SI" altLang="sl-SI" sz="2400">
              <a:effectLst/>
              <a:latin typeface="Times New Roman" panose="02020603050405020304" pitchFamily="18" charset="0"/>
            </a:endParaRPr>
          </a:p>
          <a:p>
            <a:endParaRPr lang="sl-SI" altLang="sl-SI" sz="2400">
              <a:effectLst/>
              <a:latin typeface="Times New Roman" panose="02020603050405020304" pitchFamily="18" charset="0"/>
            </a:endParaRPr>
          </a:p>
          <a:p>
            <a:endParaRPr lang="sl-SI" altLang="sl-SI" sz="2400">
              <a:effectLst/>
              <a:latin typeface="Times New Roman" panose="02020603050405020304" pitchFamily="18" charset="0"/>
            </a:endParaRPr>
          </a:p>
        </p:txBody>
      </p:sp>
      <p:pic>
        <p:nvPicPr>
          <p:cNvPr id="115717" name="Picture 5" descr="ireland_118_bg_061702">
            <a:extLst>
              <a:ext uri="{FF2B5EF4-FFF2-40B4-BE49-F238E27FC236}">
                <a16:creationId xmlns:a16="http://schemas.microsoft.com/office/drawing/2014/main" id="{DDED7661-CE5B-4B26-B599-2C980D132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33800"/>
            <a:ext cx="4114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115718" name="Text Box 6">
            <a:extLst>
              <a:ext uri="{FF2B5EF4-FFF2-40B4-BE49-F238E27FC236}">
                <a16:creationId xmlns:a16="http://schemas.microsoft.com/office/drawing/2014/main" id="{0FBB5A1E-EB3C-46A1-A05C-C898F17CEBBF}"/>
              </a:ext>
            </a:extLst>
          </p:cNvPr>
          <p:cNvSpPr txBox="1">
            <a:spLocks noChangeArrowheads="1"/>
          </p:cNvSpPr>
          <p:nvPr/>
        </p:nvSpPr>
        <p:spPr bwMode="auto">
          <a:xfrm>
            <a:off x="228600" y="40386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S Irska ter zahodna obala Škotske in Walesa imajo izrazito oceansko podnebje z veliko deževnimi dnevi (250 -270 na leto), s 1000-4000 mm padavin, pogostimi viharji in z razmeroma hladnimi poletji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F0C5FED0-F53A-41BC-BA4A-D2978EF0F1ED}"/>
              </a:ext>
            </a:extLst>
          </p:cNvPr>
          <p:cNvSpPr>
            <a:spLocks noGrp="1" noChangeArrowheads="1"/>
          </p:cNvSpPr>
          <p:nvPr>
            <p:ph type="title"/>
          </p:nvPr>
        </p:nvSpPr>
        <p:spPr>
          <a:xfrm>
            <a:off x="0" y="0"/>
            <a:ext cx="8686800" cy="762000"/>
          </a:xfrm>
        </p:spPr>
        <p:txBody>
          <a:bodyPr/>
          <a:lstStyle/>
          <a:p>
            <a:r>
              <a:rPr lang="sl-SI" altLang="sl-SI" sz="3200">
                <a:solidFill>
                  <a:srgbClr val="FF0066"/>
                </a:solidFill>
              </a:rPr>
              <a:t>Tla in rastje</a:t>
            </a:r>
          </a:p>
        </p:txBody>
      </p:sp>
      <p:sp>
        <p:nvSpPr>
          <p:cNvPr id="116740" name="Rectangle 4">
            <a:extLst>
              <a:ext uri="{FF2B5EF4-FFF2-40B4-BE49-F238E27FC236}">
                <a16:creationId xmlns:a16="http://schemas.microsoft.com/office/drawing/2014/main" id="{48EF7923-AA65-4FAB-8AF6-D6B63F6228C2}"/>
              </a:ext>
            </a:extLst>
          </p:cNvPr>
          <p:cNvSpPr>
            <a:spLocks noGrp="1" noChangeArrowheads="1"/>
          </p:cNvSpPr>
          <p:nvPr>
            <p:ph type="body" idx="1"/>
          </p:nvPr>
        </p:nvSpPr>
        <p:spPr>
          <a:xfrm>
            <a:off x="0" y="762000"/>
            <a:ext cx="8686800" cy="5257800"/>
          </a:xfrm>
          <a:noFill/>
          <a:ln/>
        </p:spPr>
        <p:txBody>
          <a:bodyPr/>
          <a:lstStyle/>
          <a:p>
            <a:pPr>
              <a:lnSpc>
                <a:spcPct val="90000"/>
              </a:lnSpc>
            </a:pPr>
            <a:r>
              <a:rPr lang="sl-SI" altLang="sl-SI" sz="2400">
                <a:effectLst/>
                <a:latin typeface="Times New Roman" panose="02020603050405020304" pitchFamily="18" charset="0"/>
              </a:rPr>
              <a:t>prevladujejo rjava tla, ki so rodovitnejša v sušnejših, vzhodnih delih. Drugod so izprana rjava tla in gleji.</a:t>
            </a:r>
          </a:p>
          <a:p>
            <a:pPr>
              <a:lnSpc>
                <a:spcPct val="90000"/>
              </a:lnSpc>
            </a:pPr>
            <a:r>
              <a:rPr lang="sl-SI" altLang="sl-SI" sz="2400">
                <a:effectLst/>
                <a:latin typeface="Times New Roman" panose="02020603050405020304" pitchFamily="18" charset="0"/>
              </a:rPr>
              <a:t>v hribovitih deli prevladujejo slabo rodovitni podzoli in šotna tla</a:t>
            </a:r>
          </a:p>
          <a:p>
            <a:pPr>
              <a:lnSpc>
                <a:spcPct val="90000"/>
              </a:lnSpc>
            </a:pPr>
            <a:r>
              <a:rPr lang="sl-SI" altLang="sl-SI" sz="2400">
                <a:effectLst/>
                <a:latin typeface="Times New Roman" panose="02020603050405020304" pitchFamily="18" charset="0"/>
              </a:rPr>
              <a:t>zaradi hladnih poletij in močnih vetrov je gozdna meja že pri 450-600m.V nižjih legah je naravno rastje na J listopadni gozd(hrast, bukev), na S mešani gozd (rdeči bor, breza), vendar sta oba močno izkrčena.</a:t>
            </a:r>
          </a:p>
          <a:p>
            <a:pPr>
              <a:lnSpc>
                <a:spcPct val="90000"/>
              </a:lnSpc>
            </a:pPr>
            <a:r>
              <a:rPr lang="sl-SI" altLang="sl-SI" sz="2400">
                <a:effectLst/>
                <a:latin typeface="Times New Roman" panose="02020603050405020304" pitchFamily="18" charset="0"/>
              </a:rPr>
              <a:t>Po 1918 so sicer zasadili obsežne nasade iglavcev, zlasti v Walesu in na Škotskem, vendar gozdovi še vedno zavzemajo le 10% površine.</a:t>
            </a:r>
          </a:p>
        </p:txBody>
      </p:sp>
      <p:pic>
        <p:nvPicPr>
          <p:cNvPr id="116742" name="Picture 6" descr="England-travel-Yorkshire-hchalkley">
            <a:extLst>
              <a:ext uri="{FF2B5EF4-FFF2-40B4-BE49-F238E27FC236}">
                <a16:creationId xmlns:a16="http://schemas.microsoft.com/office/drawing/2014/main" id="{4DC70974-219B-4327-84FC-058541067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14800"/>
            <a:ext cx="4191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1746</Words>
  <Application>Microsoft Office PowerPoint</Application>
  <PresentationFormat>On-screen Show (4:3)</PresentationFormat>
  <Paragraphs>141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Unicode MS</vt:lpstr>
      <vt:lpstr>Tahoma</vt:lpstr>
      <vt:lpstr>Times New Roman</vt:lpstr>
      <vt:lpstr>Wingdings</vt:lpstr>
      <vt:lpstr>Ocean</vt:lpstr>
      <vt:lpstr>Združeno kraljestvo Velike Britanije in  Severne Irske </vt:lpstr>
      <vt:lpstr>Lega</vt:lpstr>
      <vt:lpstr>PowerPoint Presentation</vt:lpstr>
      <vt:lpstr>PowerPoint Presentation</vt:lpstr>
      <vt:lpstr>Osnovni podatki</vt:lpstr>
      <vt:lpstr>Največja mesta</vt:lpstr>
      <vt:lpstr>Kratka zgodovina</vt:lpstr>
      <vt:lpstr>Podnebje</vt:lpstr>
      <vt:lpstr>Tla in rastje</vt:lpstr>
      <vt:lpstr>Vode</vt:lpstr>
      <vt:lpstr>Prebivalstvo</vt:lpstr>
      <vt:lpstr>PowerPoint Presentation</vt:lpstr>
      <vt:lpstr>Veroizpoved</vt:lpstr>
      <vt:lpstr> Gospodarstvo</vt:lpstr>
      <vt:lpstr>PowerPoint Presentation</vt:lpstr>
      <vt:lpstr>PowerPoint Presentation</vt:lpstr>
      <vt:lpstr>ŠKOTSKA</vt:lpstr>
      <vt:lpstr>SEVERNA IRSKA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2019-05-31T08:41:30Z</dcterms:created>
  <dcterms:modified xsi:type="dcterms:W3CDTF">2019-05-31T08:41:30Z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