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6" r:id="rId1"/>
  </p:sldMasterIdLst>
  <p:notesMasterIdLst>
    <p:notesMasterId r:id="rId24"/>
  </p:notesMasterIdLst>
  <p:sldIdLst>
    <p:sldId id="256" r:id="rId2"/>
    <p:sldId id="257" r:id="rId3"/>
    <p:sldId id="273" r:id="rId4"/>
    <p:sldId id="267" r:id="rId5"/>
    <p:sldId id="274" r:id="rId6"/>
    <p:sldId id="258" r:id="rId7"/>
    <p:sldId id="259" r:id="rId8"/>
    <p:sldId id="260" r:id="rId9"/>
    <p:sldId id="262" r:id="rId10"/>
    <p:sldId id="263" r:id="rId11"/>
    <p:sldId id="261" r:id="rId12"/>
    <p:sldId id="266" r:id="rId13"/>
    <p:sldId id="264" r:id="rId14"/>
    <p:sldId id="268" r:id="rId15"/>
    <p:sldId id="270" r:id="rId16"/>
    <p:sldId id="269" r:id="rId17"/>
    <p:sldId id="271" r:id="rId18"/>
    <p:sldId id="272" r:id="rId19"/>
    <p:sldId id="265" r:id="rId20"/>
    <p:sldId id="276" r:id="rId21"/>
    <p:sldId id="278" r:id="rId22"/>
    <p:sldId id="275" r:id="rId23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6" autoAdjust="0"/>
    <p:restoredTop sz="94526" autoAdjust="0"/>
  </p:normalViewPr>
  <p:slideViewPr>
    <p:cSldViewPr>
      <p:cViewPr varScale="1">
        <p:scale>
          <a:sx n="154" d="100"/>
          <a:sy n="154" d="100"/>
        </p:scale>
        <p:origin x="1278" y="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>
            <a:extLst>
              <a:ext uri="{FF2B5EF4-FFF2-40B4-BE49-F238E27FC236}">
                <a16:creationId xmlns:a16="http://schemas.microsoft.com/office/drawing/2014/main" id="{7056C4D1-C3D0-4656-9569-25EF792CA32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Ograda datuma 2">
            <a:extLst>
              <a:ext uri="{FF2B5EF4-FFF2-40B4-BE49-F238E27FC236}">
                <a16:creationId xmlns:a16="http://schemas.microsoft.com/office/drawing/2014/main" id="{0639E695-6930-4E44-90C0-77791BA3406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68B9036-493E-46F5-B9AA-0A797513866E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4" name="Ograda stranske slike 3">
            <a:extLst>
              <a:ext uri="{FF2B5EF4-FFF2-40B4-BE49-F238E27FC236}">
                <a16:creationId xmlns:a16="http://schemas.microsoft.com/office/drawing/2014/main" id="{2AE22A2F-E71E-4A07-8DA9-AA9C3246FDD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l-SI" noProof="0"/>
          </a:p>
        </p:txBody>
      </p:sp>
      <p:sp>
        <p:nvSpPr>
          <p:cNvPr id="5" name="Ograda opomb 4">
            <a:extLst>
              <a:ext uri="{FF2B5EF4-FFF2-40B4-BE49-F238E27FC236}">
                <a16:creationId xmlns:a16="http://schemas.microsoft.com/office/drawing/2014/main" id="{12D40E0F-EAF1-4490-AA33-1606544824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noProof="0"/>
              <a:t>Kliknite, če želite urediti sloge besedila matrice</a:t>
            </a:r>
          </a:p>
          <a:p>
            <a:pPr lvl="1"/>
            <a:r>
              <a:rPr lang="sl-SI" noProof="0"/>
              <a:t>Druga raven</a:t>
            </a:r>
          </a:p>
          <a:p>
            <a:pPr lvl="2"/>
            <a:r>
              <a:rPr lang="sl-SI" noProof="0"/>
              <a:t>Tretja raven</a:t>
            </a:r>
          </a:p>
          <a:p>
            <a:pPr lvl="3"/>
            <a:r>
              <a:rPr lang="sl-SI" noProof="0"/>
              <a:t>Četrta raven</a:t>
            </a:r>
          </a:p>
          <a:p>
            <a:pPr lvl="4"/>
            <a:r>
              <a:rPr lang="sl-SI" noProof="0"/>
              <a:t>Peta raven</a:t>
            </a:r>
          </a:p>
        </p:txBody>
      </p:sp>
      <p:sp>
        <p:nvSpPr>
          <p:cNvPr id="6" name="Ograda noge 5">
            <a:extLst>
              <a:ext uri="{FF2B5EF4-FFF2-40B4-BE49-F238E27FC236}">
                <a16:creationId xmlns:a16="http://schemas.microsoft.com/office/drawing/2014/main" id="{762587FD-417F-46BE-B819-98BE97A107B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6">
            <a:extLst>
              <a:ext uri="{FF2B5EF4-FFF2-40B4-BE49-F238E27FC236}">
                <a16:creationId xmlns:a16="http://schemas.microsoft.com/office/drawing/2014/main" id="{24E85445-EB51-47F3-99A3-E55B447EDD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95FA0A30-4662-48E4-B958-1B90D52F6F66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Ograda stranske slike 1">
            <a:extLst>
              <a:ext uri="{FF2B5EF4-FFF2-40B4-BE49-F238E27FC236}">
                <a16:creationId xmlns:a16="http://schemas.microsoft.com/office/drawing/2014/main" id="{C50C48B0-28C7-4FFE-8B13-9C26FDF174F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Ograda opomb 2">
            <a:extLst>
              <a:ext uri="{FF2B5EF4-FFF2-40B4-BE49-F238E27FC236}">
                <a16:creationId xmlns:a16="http://schemas.microsoft.com/office/drawing/2014/main" id="{CB7BD855-8D89-4737-B900-E08CCFFA706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25604" name="Ograda številke diapozitiva 3">
            <a:extLst>
              <a:ext uri="{FF2B5EF4-FFF2-40B4-BE49-F238E27FC236}">
                <a16:creationId xmlns:a16="http://schemas.microsoft.com/office/drawing/2014/main" id="{C13BED96-54A6-4BCD-BA16-6D7E0280AA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4C3A92B-4199-483A-91E7-95CE155ADD6B}" type="slidenum">
              <a:rPr lang="sl-SI" altLang="sl-SI"/>
              <a:pPr/>
              <a:t>12</a:t>
            </a:fld>
            <a:endParaRPr lang="sl-SI" altLang="sl-S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4319DD6C-333F-47B3-B1BF-70209477F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49516-63F5-453F-88F9-9577F276EE0A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68662E64-A80D-4BD5-B4E6-2765AF4BF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F18D7CC5-18BA-424D-B459-F1471F4E9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056F09-9180-467D-848A-A35DB8894C3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894299433"/>
      </p:ext>
    </p:extLst>
  </p:cSld>
  <p:clrMapOvr>
    <a:masterClrMapping/>
  </p:clrMapOvr>
  <p:transition>
    <p:sndAc>
      <p:stSnd>
        <p:snd r:embed="rId1" name="arrow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8043F342-D716-4EFB-BD91-FA4EA53D7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F6B40-F6C1-4B30-B405-A3826D784434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4E0F7612-7320-47E5-9FA5-5AE1CC7A2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9F5DD466-755D-4047-AD88-4B488AF03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670E9F-7B01-43B1-A59B-05B317BA6AD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16602758"/>
      </p:ext>
    </p:extLst>
  </p:cSld>
  <p:clrMapOvr>
    <a:masterClrMapping/>
  </p:clrMapOvr>
  <p:transition>
    <p:sndAc>
      <p:stSnd>
        <p:snd r:embed="rId1" name="arrow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1D1A4E12-58B3-4479-B728-D98CC5D0D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C8D82-9AE3-46FD-9EF3-AFC1ACA1A7F0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D96635C7-454B-42DC-AB8F-BA8B529C8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D6C3CD0B-8B62-48B7-B564-C5EB728DA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204F97-CBF6-4B57-AC46-FEA76DD576B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171998603"/>
      </p:ext>
    </p:extLst>
  </p:cSld>
  <p:clrMapOvr>
    <a:masterClrMapping/>
  </p:clrMapOvr>
  <p:transition>
    <p:sndAc>
      <p:stSnd>
        <p:snd r:embed="rId1" name="arrow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C47BB9EB-3D59-4A3B-8379-32C803EBC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93113-5160-432F-A18D-B07315490D7A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B9BC0232-57A2-434E-B3EC-D20267F48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6B00361C-B048-48F1-BC2A-9A4663643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7D9856-09F7-4D8A-9071-4721EFB5472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305825809"/>
      </p:ext>
    </p:extLst>
  </p:cSld>
  <p:clrMapOvr>
    <a:masterClrMapping/>
  </p:clrMapOvr>
  <p:transition>
    <p:sndAc>
      <p:stSnd>
        <p:snd r:embed="rId1" name="arrow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5DD26D72-EC59-4607-8F4E-2A5392671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27225-045A-4AF5-8915-0DC2EDA1631F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4D8A997D-6BAD-4DE8-8EB3-07EEC56B2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F6DC83FC-70A7-4325-9A6D-AECF6C229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9B172F-C799-453E-BB96-5EAFB46F9AF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166509210"/>
      </p:ext>
    </p:extLst>
  </p:cSld>
  <p:clrMapOvr>
    <a:masterClrMapping/>
  </p:clrMapOvr>
  <p:transition>
    <p:sndAc>
      <p:stSnd>
        <p:snd r:embed="rId1" name="arrow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56F99F34-D468-4862-8C79-D2123B553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DB459-BB6C-4328-BE9A-E1903DD5762A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AE2C7614-4931-4768-8F98-39827B922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85B5D048-6B5A-403C-AF5F-D56DFFD5A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C97F81-6F76-47F9-921C-78A30B2DF49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93904327"/>
      </p:ext>
    </p:extLst>
  </p:cSld>
  <p:clrMapOvr>
    <a:masterClrMapping/>
  </p:clrMapOvr>
  <p:transition>
    <p:sndAc>
      <p:stSnd>
        <p:snd r:embed="rId1" name="arrow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3">
            <a:extLst>
              <a:ext uri="{FF2B5EF4-FFF2-40B4-BE49-F238E27FC236}">
                <a16:creationId xmlns:a16="http://schemas.microsoft.com/office/drawing/2014/main" id="{3B12405A-EE40-46A4-AB8B-2E52599AD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AC842-DE83-4B99-A21F-AB65A912654E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8" name="Ograda noge 4">
            <a:extLst>
              <a:ext uri="{FF2B5EF4-FFF2-40B4-BE49-F238E27FC236}">
                <a16:creationId xmlns:a16="http://schemas.microsoft.com/office/drawing/2014/main" id="{4837A41A-D044-4059-895D-0C6E2B324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5">
            <a:extLst>
              <a:ext uri="{FF2B5EF4-FFF2-40B4-BE49-F238E27FC236}">
                <a16:creationId xmlns:a16="http://schemas.microsoft.com/office/drawing/2014/main" id="{08B824AE-52F3-4AE4-9E21-95A4466D1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1FA34C-41EB-4AE5-BEDF-74C0649A8E6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4211104"/>
      </p:ext>
    </p:extLst>
  </p:cSld>
  <p:clrMapOvr>
    <a:masterClrMapping/>
  </p:clrMapOvr>
  <p:transition>
    <p:sndAc>
      <p:stSnd>
        <p:snd r:embed="rId1" name="arrow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datuma 3">
            <a:extLst>
              <a:ext uri="{FF2B5EF4-FFF2-40B4-BE49-F238E27FC236}">
                <a16:creationId xmlns:a16="http://schemas.microsoft.com/office/drawing/2014/main" id="{D45B9F7E-4A5B-4C00-9AC9-DB6FB3D6E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84D05-10FE-49FB-8F93-47CAD93FFBF5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4" name="Ograda noge 4">
            <a:extLst>
              <a:ext uri="{FF2B5EF4-FFF2-40B4-BE49-F238E27FC236}">
                <a16:creationId xmlns:a16="http://schemas.microsoft.com/office/drawing/2014/main" id="{F92B3B8C-06D4-4EA9-A5A8-EFBD98153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5">
            <a:extLst>
              <a:ext uri="{FF2B5EF4-FFF2-40B4-BE49-F238E27FC236}">
                <a16:creationId xmlns:a16="http://schemas.microsoft.com/office/drawing/2014/main" id="{3029A2F6-FC89-4108-8AF0-4BCF512BF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8B5A81-F356-4697-83E7-20C1C8550EB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759003061"/>
      </p:ext>
    </p:extLst>
  </p:cSld>
  <p:clrMapOvr>
    <a:masterClrMapping/>
  </p:clrMapOvr>
  <p:transition>
    <p:sndAc>
      <p:stSnd>
        <p:snd r:embed="rId1" name="arrow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3">
            <a:extLst>
              <a:ext uri="{FF2B5EF4-FFF2-40B4-BE49-F238E27FC236}">
                <a16:creationId xmlns:a16="http://schemas.microsoft.com/office/drawing/2014/main" id="{54F20D83-1D4D-49D5-A4BD-1B842C05A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66FA1-F845-4FCD-942E-E1AD994C08BC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3" name="Ograda noge 4">
            <a:extLst>
              <a:ext uri="{FF2B5EF4-FFF2-40B4-BE49-F238E27FC236}">
                <a16:creationId xmlns:a16="http://schemas.microsoft.com/office/drawing/2014/main" id="{A95CD194-191E-494A-BFE7-002F2D8AD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5">
            <a:extLst>
              <a:ext uri="{FF2B5EF4-FFF2-40B4-BE49-F238E27FC236}">
                <a16:creationId xmlns:a16="http://schemas.microsoft.com/office/drawing/2014/main" id="{33F962AE-6C07-4C7B-8AED-C01C4CC1B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47192E-2BB8-4629-94D5-84E287C81A9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285435739"/>
      </p:ext>
    </p:extLst>
  </p:cSld>
  <p:clrMapOvr>
    <a:masterClrMapping/>
  </p:clrMapOvr>
  <p:transition>
    <p:sndAc>
      <p:stSnd>
        <p:snd r:embed="rId1" name="arrow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1F5B636F-2908-4CCB-854E-A6CFCD4EA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E574D-687E-4940-81E4-15B4A888C57B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4207B6A3-78E3-44C5-B8A4-3514B536B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68F3236E-B57A-47F7-A801-093E69F79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7E9FD9-0E92-40B2-BCCC-3BAE1A57BF2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782045352"/>
      </p:ext>
    </p:extLst>
  </p:cSld>
  <p:clrMapOvr>
    <a:masterClrMapping/>
  </p:clrMapOvr>
  <p:transition>
    <p:sndAc>
      <p:stSnd>
        <p:snd r:embed="rId1" name="arrow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EE8A086C-133E-495D-B747-9C20F8FDA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A7407-1634-4C05-A07E-2F2DCC9ACEB0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84D6AB20-E612-49B5-8063-0CAD09D20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14C44A9B-D9F1-4158-929B-D2A8FA575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142725-2D0D-4020-965A-9FA1A321050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945326789"/>
      </p:ext>
    </p:extLst>
  </p:cSld>
  <p:clrMapOvr>
    <a:masterClrMapping/>
  </p:clrMapOvr>
  <p:transition>
    <p:sndAc>
      <p:stSnd>
        <p:snd r:embed="rId1" name="arrow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31859C"/>
            </a:gs>
            <a:gs pos="50000">
              <a:srgbClr val="C2D1ED"/>
            </a:gs>
            <a:gs pos="100000">
              <a:srgbClr val="E1E8F5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grada naslova 1">
            <a:extLst>
              <a:ext uri="{FF2B5EF4-FFF2-40B4-BE49-F238E27FC236}">
                <a16:creationId xmlns:a16="http://schemas.microsoft.com/office/drawing/2014/main" id="{54986982-980F-41E0-B04B-E4FADE8FFF4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</a:p>
        </p:txBody>
      </p:sp>
      <p:sp>
        <p:nvSpPr>
          <p:cNvPr id="1027" name="Ograda besedila 2">
            <a:extLst>
              <a:ext uri="{FF2B5EF4-FFF2-40B4-BE49-F238E27FC236}">
                <a16:creationId xmlns:a16="http://schemas.microsoft.com/office/drawing/2014/main" id="{3417A75F-95E6-4E56-A8CA-A86C018FD29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607C6E0B-D134-4C3B-9971-18C7E58C0B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39D58CE-0850-4DBA-A977-65D052AAA5BC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200E205C-656A-422E-BC67-3268B38D03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C5E8B307-AA64-43C9-9B52-75C7373677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0C7AD287-C826-4E3E-AF6B-B068FB6D3661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sndAc>
      <p:stSnd>
        <p:snd r:embed="rId13" name="arrow.wav"/>
      </p:stSnd>
    </p:sndAc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710B69A-ECF3-4835-8F2F-5275533290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52536" y="2564904"/>
            <a:ext cx="9649072" cy="1470025"/>
          </a:xfrm>
        </p:spPr>
        <p:txBody>
          <a:bodyPr rtlCol="0">
            <a:noAutofit/>
            <a:scene3d>
              <a:camera prst="orthographicFront"/>
              <a:lightRig rig="threePt" dir="t"/>
            </a:scene3d>
            <a:sp3d extrusionH="57150" prstMaterial="flat">
              <a:bevelT w="25400"/>
              <a:bevelB w="19050" h="95250"/>
              <a:extrusionClr>
                <a:schemeClr val="bg2">
                  <a:lumMod val="20000"/>
                  <a:lumOff val="80000"/>
                </a:schemeClr>
              </a:extrusion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9600" dirty="0"/>
              <a:t>VELIKA BRITANIJA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1C39A5F9-F94E-44F4-A835-B8C58FCBA2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80975" y="4005263"/>
            <a:ext cx="9505950" cy="1752600"/>
          </a:xfrm>
        </p:spPr>
        <p:txBody>
          <a:bodyPr/>
          <a:lstStyle/>
          <a:p>
            <a:r>
              <a:rPr lang="sl-SI" altLang="sl-SI" sz="3600" i="1">
                <a:solidFill>
                  <a:schemeClr val="tx1"/>
                </a:solidFill>
              </a:rPr>
              <a:t>Združeno kraljestvo Velike Britanije in Severne Irske</a:t>
            </a:r>
          </a:p>
        </p:txBody>
      </p:sp>
    </p:spTree>
  </p:cSld>
  <p:clrMapOvr>
    <a:masterClrMapping/>
  </p:clrMapOvr>
  <p:transition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5E7E1AF-2014-4863-AA96-024A94C05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7950" y="0"/>
            <a:ext cx="9251950" cy="1143000"/>
          </a:xfrm>
        </p:spPr>
        <p:txBody>
          <a:bodyPr/>
          <a:lstStyle/>
          <a:p>
            <a:r>
              <a:rPr lang="sl-SI" altLang="sl-SI" sz="4800"/>
              <a:t>LONDONSKA PODZEMNA ŽELEZNICA</a:t>
            </a:r>
          </a:p>
        </p:txBody>
      </p:sp>
      <p:pic>
        <p:nvPicPr>
          <p:cNvPr id="5" name="Ograda vsebine 4" descr="01 Podzemna.JPG">
            <a:extLst>
              <a:ext uri="{FF2B5EF4-FFF2-40B4-BE49-F238E27FC236}">
                <a16:creationId xmlns:a16="http://schemas.microsoft.com/office/drawing/2014/main" id="{6DF7A266-FC46-4F7A-B47A-65DE13D8C66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125538"/>
            <a:ext cx="5329237" cy="5543550"/>
          </a:xfrm>
        </p:spPr>
      </p:pic>
      <p:pic>
        <p:nvPicPr>
          <p:cNvPr id="6" name="Ograda vsebine 5" descr="4e5eac0a2512da27cb92b7b9cc6a3653.jpeg">
            <a:extLst>
              <a:ext uri="{FF2B5EF4-FFF2-40B4-BE49-F238E27FC236}">
                <a16:creationId xmlns:a16="http://schemas.microsoft.com/office/drawing/2014/main" id="{75406F4D-A0FD-462D-8DF0-4548778EA59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51500" y="2205038"/>
            <a:ext cx="3276600" cy="4176712"/>
          </a:xfrm>
        </p:spPr>
      </p:pic>
      <p:sp>
        <p:nvSpPr>
          <p:cNvPr id="8" name="PoljeZBesedilom 7">
            <a:extLst>
              <a:ext uri="{FF2B5EF4-FFF2-40B4-BE49-F238E27FC236}">
                <a16:creationId xmlns:a16="http://schemas.microsoft.com/office/drawing/2014/main" id="{A0B643E7-7B51-4F86-B684-4A1E1D4A4A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525" y="1412875"/>
            <a:ext cx="3240088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sl-SI" altLang="sl-SI"/>
              <a:t> Je ena iz med največjih podzemnih železnic na svetu.</a:t>
            </a:r>
          </a:p>
          <a:p>
            <a:pPr>
              <a:buFont typeface="Arial" panose="020B0604020202020204" pitchFamily="34" charset="0"/>
              <a:buChar char="•"/>
            </a:pPr>
            <a:endParaRPr lang="sl-SI" altLang="sl-SI"/>
          </a:p>
          <a:p>
            <a:pPr>
              <a:buFont typeface="Arial" panose="020B0604020202020204" pitchFamily="34" charset="0"/>
              <a:buChar char="•"/>
            </a:pPr>
            <a:endParaRPr lang="sl-SI" altLang="sl-SI"/>
          </a:p>
          <a:p>
            <a:pPr>
              <a:buFont typeface="Arial" panose="020B0604020202020204" pitchFamily="34" charset="0"/>
              <a:buChar char="•"/>
            </a:pPr>
            <a:endParaRPr lang="sl-SI" altLang="sl-SI"/>
          </a:p>
          <a:p>
            <a:pPr>
              <a:buFont typeface="Arial" panose="020B0604020202020204" pitchFamily="34" charset="0"/>
              <a:buChar char="•"/>
            </a:pPr>
            <a:endParaRPr lang="sl-SI" altLang="sl-SI"/>
          </a:p>
          <a:p>
            <a:pPr>
              <a:buFont typeface="Arial" panose="020B0604020202020204" pitchFamily="34" charset="0"/>
              <a:buChar char="•"/>
            </a:pPr>
            <a:endParaRPr lang="sl-SI" altLang="sl-SI"/>
          </a:p>
          <a:p>
            <a:pPr>
              <a:buFont typeface="Arial" panose="020B0604020202020204" pitchFamily="34" charset="0"/>
              <a:buChar char="•"/>
            </a:pPr>
            <a:endParaRPr lang="sl-SI" altLang="sl-SI"/>
          </a:p>
          <a:p>
            <a:pPr>
              <a:buFont typeface="Arial" panose="020B0604020202020204" pitchFamily="34" charset="0"/>
              <a:buChar char="•"/>
            </a:pPr>
            <a:endParaRPr lang="sl-SI" altLang="sl-SI"/>
          </a:p>
          <a:p>
            <a:pPr>
              <a:buFont typeface="Arial" panose="020B0604020202020204" pitchFamily="34" charset="0"/>
              <a:buChar char="•"/>
            </a:pPr>
            <a:endParaRPr lang="sl-SI" altLang="sl-SI"/>
          </a:p>
          <a:p>
            <a:pPr>
              <a:buFont typeface="Arial" panose="020B0604020202020204" pitchFamily="34" charset="0"/>
              <a:buChar char="•"/>
            </a:pPr>
            <a:endParaRPr lang="sl-SI" altLang="sl-SI"/>
          </a:p>
          <a:p>
            <a:pPr>
              <a:buFont typeface="Arial" panose="020B0604020202020204" pitchFamily="34" charset="0"/>
              <a:buChar char="•"/>
            </a:pPr>
            <a:endParaRPr lang="sl-SI" altLang="sl-SI"/>
          </a:p>
          <a:p>
            <a:pPr>
              <a:buFont typeface="Arial" panose="020B0604020202020204" pitchFamily="34" charset="0"/>
              <a:buChar char="•"/>
            </a:pPr>
            <a:endParaRPr lang="sl-SI" altLang="sl-SI"/>
          </a:p>
          <a:p>
            <a:pPr>
              <a:buFont typeface="Arial" panose="020B0604020202020204" pitchFamily="34" charset="0"/>
              <a:buChar char="•"/>
            </a:pPr>
            <a:endParaRPr lang="sl-SI" altLang="sl-SI"/>
          </a:p>
          <a:p>
            <a:endParaRPr lang="sl-SI" altLang="sl-SI"/>
          </a:p>
          <a:p>
            <a:endParaRPr lang="sl-SI" altLang="sl-SI"/>
          </a:p>
          <a:p>
            <a:endParaRPr lang="sl-SI" altLang="sl-SI"/>
          </a:p>
        </p:txBody>
      </p:sp>
    </p:spTree>
  </p:cSld>
  <p:clrMapOvr>
    <a:masterClrMapping/>
  </p:clrMapOvr>
  <p:transition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grada vsebine 6" descr="IMG_0013.jpg">
            <a:extLst>
              <a:ext uri="{FF2B5EF4-FFF2-40B4-BE49-F238E27FC236}">
                <a16:creationId xmlns:a16="http://schemas.microsoft.com/office/drawing/2014/main" id="{FA98B074-A6CD-4D33-9EEB-B6AFF0DE3E1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4663" y="981075"/>
            <a:ext cx="4714875" cy="5400675"/>
          </a:xfr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2E0FFEAE-2282-4C6D-B719-D6FE89853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6840538" cy="1143000"/>
          </a:xfrm>
        </p:spPr>
        <p:txBody>
          <a:bodyPr/>
          <a:lstStyle/>
          <a:p>
            <a:r>
              <a:rPr lang="sl-SI" altLang="sl-SI" sz="6000"/>
              <a:t>PODNEBJE IN RASTJE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9AC94B3A-8B2F-4ADE-92CF-44AD4CD134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981075"/>
            <a:ext cx="4392613" cy="5616575"/>
          </a:xfrm>
        </p:spPr>
        <p:txBody>
          <a:bodyPr/>
          <a:lstStyle/>
          <a:p>
            <a:r>
              <a:rPr lang="sl-SI" altLang="sl-SI"/>
              <a:t>Velik vpliv oceana in vodnih tokov.</a:t>
            </a:r>
          </a:p>
          <a:p>
            <a:r>
              <a:rPr lang="sl-SI" altLang="sl-SI"/>
              <a:t>V Veliki Britaniji prevladuje oceansko podnebje, ki mu rečemo na tem območju tudi Atlantsko podnebje. </a:t>
            </a:r>
          </a:p>
          <a:p>
            <a:r>
              <a:rPr lang="sl-SI" altLang="sl-SI"/>
              <a:t>Temperature so zmerno tople.</a:t>
            </a:r>
          </a:p>
          <a:p>
            <a:r>
              <a:rPr lang="sl-SI" altLang="sl-SI"/>
              <a:t>Bolj ko gremo proti severu  bolj je mrzlo. Tam so tudi padavine bolj pogoste.</a:t>
            </a:r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</p:txBody>
      </p:sp>
    </p:spTree>
  </p:cSld>
  <p:clrMapOvr>
    <a:masterClrMapping/>
  </p:clrMapOvr>
  <p:transition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slov 1">
            <a:extLst>
              <a:ext uri="{FF2B5EF4-FFF2-40B4-BE49-F238E27FC236}">
                <a16:creationId xmlns:a16="http://schemas.microsoft.com/office/drawing/2014/main" id="{8F2E1090-1DD8-4B72-8F98-2D044A91D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pic>
        <p:nvPicPr>
          <p:cNvPr id="5" name="Ograda vsebine 4" descr="IMG_0001.jpg">
            <a:extLst>
              <a:ext uri="{FF2B5EF4-FFF2-40B4-BE49-F238E27FC236}">
                <a16:creationId xmlns:a16="http://schemas.microsoft.com/office/drawing/2014/main" id="{F6A88656-52B1-41AB-BFDE-6FBD804B8B0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3316" name="Ograda vsebine 3">
            <a:extLst>
              <a:ext uri="{FF2B5EF4-FFF2-40B4-BE49-F238E27FC236}">
                <a16:creationId xmlns:a16="http://schemas.microsoft.com/office/drawing/2014/main" id="{0B452F33-A56A-4903-8835-4BA40D85C1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sl-SI" altLang="sl-SI"/>
          </a:p>
        </p:txBody>
      </p:sp>
      <p:cxnSp>
        <p:nvCxnSpPr>
          <p:cNvPr id="7" name="Raven konektor 6">
            <a:extLst>
              <a:ext uri="{FF2B5EF4-FFF2-40B4-BE49-F238E27FC236}">
                <a16:creationId xmlns:a16="http://schemas.microsoft.com/office/drawing/2014/main" id="{286E06FF-B6F5-46B6-9A05-2C2ECB499775}"/>
              </a:ext>
            </a:extLst>
          </p:cNvPr>
          <p:cNvCxnSpPr/>
          <p:nvPr/>
        </p:nvCxnSpPr>
        <p:spPr>
          <a:xfrm>
            <a:off x="468313" y="5157788"/>
            <a:ext cx="714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Zakasnitev 41">
            <a:extLst>
              <a:ext uri="{FF2B5EF4-FFF2-40B4-BE49-F238E27FC236}">
                <a16:creationId xmlns:a16="http://schemas.microsoft.com/office/drawing/2014/main" id="{6C164CCD-D71D-44D5-B71D-EB8CBF1CD37D}"/>
              </a:ext>
            </a:extLst>
          </p:cNvPr>
          <p:cNvSpPr/>
          <p:nvPr/>
        </p:nvSpPr>
        <p:spPr>
          <a:xfrm rot="16200000">
            <a:off x="1277144" y="1178719"/>
            <a:ext cx="1692275" cy="2160587"/>
          </a:xfrm>
          <a:prstGeom prst="flowChartDelay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41" name="Preluknjan trak 40">
            <a:extLst>
              <a:ext uri="{FF2B5EF4-FFF2-40B4-BE49-F238E27FC236}">
                <a16:creationId xmlns:a16="http://schemas.microsoft.com/office/drawing/2014/main" id="{1C719774-F8D5-459C-96D1-008B12B86EC6}"/>
              </a:ext>
            </a:extLst>
          </p:cNvPr>
          <p:cNvSpPr/>
          <p:nvPr/>
        </p:nvSpPr>
        <p:spPr>
          <a:xfrm rot="16200000">
            <a:off x="-468312" y="3033712"/>
            <a:ext cx="3600450" cy="2663825"/>
          </a:xfrm>
          <a:prstGeom prst="flowChartPunchedTape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4092E141-65C4-4009-83E6-76A67C85E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sl-SI" altLang="sl-SI" sz="6000"/>
              <a:t>ZGRADBE IN ZNAMENITOSTI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08C4233D-D7EB-4CC9-A125-719CCE534C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5288" y="1125538"/>
            <a:ext cx="3240087" cy="4884737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 err="1"/>
              <a:t>Tower</a:t>
            </a:r>
            <a:r>
              <a:rPr lang="sl-SI" dirty="0"/>
              <a:t> </a:t>
            </a:r>
            <a:r>
              <a:rPr lang="sl-SI" dirty="0" err="1"/>
              <a:t>bridge</a:t>
            </a:r>
            <a:endParaRPr lang="sl-SI" dirty="0"/>
          </a:p>
          <a:p>
            <a:pPr fontAlgn="auto">
              <a:spcAft>
                <a:spcPts val="0"/>
              </a:spcAft>
              <a:defRPr/>
            </a:pPr>
            <a:endParaRPr lang="sl-SI" dirty="0"/>
          </a:p>
          <a:p>
            <a:pPr fontAlgn="auto">
              <a:spcAft>
                <a:spcPts val="0"/>
              </a:spcAft>
              <a:defRPr/>
            </a:pPr>
            <a:r>
              <a:rPr lang="sl-SI" dirty="0"/>
              <a:t>London </a:t>
            </a:r>
            <a:r>
              <a:rPr lang="sl-SI" dirty="0" err="1"/>
              <a:t>Eye</a:t>
            </a:r>
            <a:endParaRPr lang="sl-SI" dirty="0"/>
          </a:p>
          <a:p>
            <a:pPr fontAlgn="auto">
              <a:spcAft>
                <a:spcPts val="0"/>
              </a:spcAft>
              <a:defRPr/>
            </a:pPr>
            <a:endParaRPr lang="sl-SI" dirty="0"/>
          </a:p>
          <a:p>
            <a:pPr fontAlgn="auto">
              <a:spcAft>
                <a:spcPts val="0"/>
              </a:spcAft>
              <a:defRPr/>
            </a:pPr>
            <a:r>
              <a:rPr lang="sl-SI" dirty="0"/>
              <a:t>Stonehenge</a:t>
            </a:r>
          </a:p>
          <a:p>
            <a:pPr fontAlgn="auto">
              <a:spcAft>
                <a:spcPts val="0"/>
              </a:spcAft>
              <a:defRPr/>
            </a:pPr>
            <a:endParaRPr lang="sl-SI" dirty="0"/>
          </a:p>
          <a:p>
            <a:pPr fontAlgn="auto">
              <a:spcAft>
                <a:spcPts val="0"/>
              </a:spcAft>
              <a:defRPr/>
            </a:pPr>
            <a:r>
              <a:rPr lang="sl-SI" dirty="0"/>
              <a:t>Britanski muzej</a:t>
            </a:r>
          </a:p>
          <a:p>
            <a:pPr fontAlgn="auto">
              <a:spcAft>
                <a:spcPts val="0"/>
              </a:spcAft>
              <a:defRPr/>
            </a:pPr>
            <a:endParaRPr lang="sl-SI" dirty="0"/>
          </a:p>
          <a:p>
            <a:pPr fontAlgn="auto">
              <a:spcAft>
                <a:spcPts val="0"/>
              </a:spcAft>
              <a:defRPr/>
            </a:pPr>
            <a:r>
              <a:rPr lang="sl-SI" dirty="0" err="1"/>
              <a:t>Natural</a:t>
            </a:r>
            <a:r>
              <a:rPr lang="sl-SI" dirty="0"/>
              <a:t>-</a:t>
            </a:r>
            <a:r>
              <a:rPr lang="sl-SI" dirty="0" err="1"/>
              <a:t>history</a:t>
            </a:r>
            <a:r>
              <a:rPr lang="sl-SI" dirty="0"/>
              <a:t> </a:t>
            </a:r>
            <a:r>
              <a:rPr lang="sl-SI" dirty="0" err="1"/>
              <a:t>museum</a:t>
            </a:r>
            <a:endParaRPr lang="sl-SI" dirty="0"/>
          </a:p>
          <a:p>
            <a:pPr fontAlgn="auto">
              <a:spcAft>
                <a:spcPts val="0"/>
              </a:spcAft>
              <a:defRPr/>
            </a:pPr>
            <a:endParaRPr lang="sl-SI" dirty="0"/>
          </a:p>
          <a:p>
            <a:pPr fontAlgn="auto">
              <a:spcAft>
                <a:spcPts val="0"/>
              </a:spcAft>
              <a:defRPr/>
            </a:pPr>
            <a:r>
              <a:rPr lang="sl-SI" dirty="0"/>
              <a:t>Big Ben</a:t>
            </a:r>
          </a:p>
          <a:p>
            <a:pPr fontAlgn="auto">
              <a:spcAft>
                <a:spcPts val="0"/>
              </a:spcAft>
              <a:defRPr/>
            </a:pPr>
            <a:endParaRPr lang="sl-SI" dirty="0"/>
          </a:p>
          <a:p>
            <a:pPr fontAlgn="auto">
              <a:spcAft>
                <a:spcPts val="0"/>
              </a:spcAft>
              <a:defRPr/>
            </a:pPr>
            <a:r>
              <a:rPr lang="sl-SI" dirty="0" err="1"/>
              <a:t>Madame</a:t>
            </a:r>
            <a:r>
              <a:rPr lang="sl-SI" dirty="0"/>
              <a:t> </a:t>
            </a:r>
            <a:r>
              <a:rPr lang="sl-SI" dirty="0" err="1"/>
              <a:t>Tussauds</a:t>
            </a:r>
            <a:endParaRPr lang="sl-SI" dirty="0"/>
          </a:p>
          <a:p>
            <a:pPr fontAlgn="auto">
              <a:spcAft>
                <a:spcPts val="0"/>
              </a:spcAft>
              <a:defRPr/>
            </a:pPr>
            <a:endParaRPr lang="sl-SI" dirty="0"/>
          </a:p>
          <a:p>
            <a:pPr fontAlgn="auto">
              <a:spcAft>
                <a:spcPts val="0"/>
              </a:spcAft>
              <a:defRPr/>
            </a:pPr>
            <a:r>
              <a:rPr lang="sl-SI" dirty="0"/>
              <a:t>Zapornice na reki Temzi</a:t>
            </a:r>
          </a:p>
          <a:p>
            <a:pPr fontAlgn="auto">
              <a:spcAft>
                <a:spcPts val="0"/>
              </a:spcAft>
              <a:defRPr/>
            </a:pPr>
            <a:endParaRPr lang="sl-SI" dirty="0"/>
          </a:p>
          <a:p>
            <a:pPr fontAlgn="auto">
              <a:spcAft>
                <a:spcPts val="0"/>
              </a:spcAft>
              <a:defRPr/>
            </a:pPr>
            <a:endParaRPr lang="sl-SI" dirty="0"/>
          </a:p>
        </p:txBody>
      </p:sp>
      <p:sp>
        <p:nvSpPr>
          <p:cNvPr id="4" name="Ograda vsebine 3">
            <a:extLst>
              <a:ext uri="{FF2B5EF4-FFF2-40B4-BE49-F238E27FC236}">
                <a16:creationId xmlns:a16="http://schemas.microsoft.com/office/drawing/2014/main" id="{734897B3-9E70-4215-A65E-8BEF917F96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052513"/>
            <a:ext cx="4038600" cy="5073650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 </a:t>
            </a:r>
            <a:r>
              <a:rPr lang="sl-SI" dirty="0" err="1"/>
              <a:t>Eurotunnel</a:t>
            </a:r>
            <a:r>
              <a:rPr lang="sl-SI" dirty="0"/>
              <a:t> (tunel pod vodo med Anglijo in Francijo.)</a:t>
            </a:r>
          </a:p>
          <a:p>
            <a:pPr fontAlgn="auto">
              <a:spcAft>
                <a:spcPts val="0"/>
              </a:spcAft>
              <a:defRPr/>
            </a:pPr>
            <a:endParaRPr lang="sl-SI" dirty="0"/>
          </a:p>
          <a:p>
            <a:pPr fontAlgn="auto">
              <a:spcAft>
                <a:spcPts val="0"/>
              </a:spcAft>
              <a:defRPr/>
            </a:pPr>
            <a:r>
              <a:rPr lang="sl-SI" dirty="0"/>
              <a:t>Britanska knjižnica</a:t>
            </a:r>
          </a:p>
          <a:p>
            <a:pPr fontAlgn="auto">
              <a:spcAft>
                <a:spcPts val="0"/>
              </a:spcAft>
              <a:defRPr/>
            </a:pPr>
            <a:endParaRPr lang="sl-SI" dirty="0"/>
          </a:p>
          <a:p>
            <a:pPr fontAlgn="auto">
              <a:spcAft>
                <a:spcPts val="0"/>
              </a:spcAft>
              <a:defRPr/>
            </a:pPr>
            <a:r>
              <a:rPr lang="sl-SI" dirty="0"/>
              <a:t>Veliko podzemnih železnic </a:t>
            </a:r>
          </a:p>
          <a:p>
            <a:pPr fontAlgn="auto">
              <a:spcAft>
                <a:spcPts val="0"/>
              </a:spcAft>
              <a:defRPr/>
            </a:pPr>
            <a:endParaRPr lang="sl-SI" dirty="0"/>
          </a:p>
          <a:p>
            <a:pPr fontAlgn="auto">
              <a:spcAft>
                <a:spcPts val="0"/>
              </a:spcAft>
              <a:defRPr/>
            </a:pPr>
            <a:r>
              <a:rPr lang="sl-SI" dirty="0"/>
              <a:t> Velike cerkve in kapele</a:t>
            </a:r>
          </a:p>
          <a:p>
            <a:pPr fontAlgn="auto">
              <a:spcAft>
                <a:spcPts val="0"/>
              </a:spcAft>
              <a:defRPr/>
            </a:pPr>
            <a:endParaRPr lang="sl-SI" dirty="0"/>
          </a:p>
          <a:p>
            <a:pPr fontAlgn="auto">
              <a:spcAft>
                <a:spcPts val="0"/>
              </a:spcAft>
              <a:defRPr/>
            </a:pPr>
            <a:r>
              <a:rPr lang="sl-SI" dirty="0"/>
              <a:t>Jezero </a:t>
            </a:r>
            <a:r>
              <a:rPr lang="sl-SI" dirty="0" err="1"/>
              <a:t>Loch</a:t>
            </a:r>
            <a:r>
              <a:rPr lang="sl-SI" dirty="0"/>
              <a:t> </a:t>
            </a:r>
            <a:r>
              <a:rPr lang="sl-SI" dirty="0" err="1"/>
              <a:t>Ness</a:t>
            </a:r>
            <a:r>
              <a:rPr lang="sl-SI" dirty="0"/>
              <a:t> </a:t>
            </a:r>
          </a:p>
          <a:p>
            <a:pPr fontAlgn="auto">
              <a:spcAft>
                <a:spcPts val="0"/>
              </a:spcAft>
              <a:defRPr/>
            </a:pPr>
            <a:endParaRPr lang="sl-SI" dirty="0"/>
          </a:p>
          <a:p>
            <a:pPr fontAlgn="auto">
              <a:spcAft>
                <a:spcPts val="0"/>
              </a:spcAft>
              <a:defRPr/>
            </a:pPr>
            <a:r>
              <a:rPr lang="sl-SI" dirty="0"/>
              <a:t>Legenda o pošasti iz jezera </a:t>
            </a:r>
            <a:r>
              <a:rPr lang="sl-SI" dirty="0" err="1"/>
              <a:t>Loch</a:t>
            </a:r>
            <a:r>
              <a:rPr lang="sl-SI" dirty="0"/>
              <a:t> </a:t>
            </a:r>
            <a:r>
              <a:rPr lang="sl-SI" dirty="0" err="1"/>
              <a:t>Ness</a:t>
            </a:r>
            <a:r>
              <a:rPr lang="sl-SI" dirty="0"/>
              <a:t>, </a:t>
            </a:r>
            <a:r>
              <a:rPr lang="sl-SI" dirty="0" err="1"/>
              <a:t>Nessie</a:t>
            </a:r>
            <a:endParaRPr lang="sl-SI" dirty="0"/>
          </a:p>
          <a:p>
            <a:pPr fontAlgn="auto">
              <a:spcAft>
                <a:spcPts val="0"/>
              </a:spcAft>
              <a:defRPr/>
            </a:pPr>
            <a:endParaRPr lang="sl-SI" dirty="0"/>
          </a:p>
          <a:p>
            <a:pPr fontAlgn="auto">
              <a:spcAft>
                <a:spcPts val="0"/>
              </a:spcAft>
              <a:defRPr/>
            </a:pPr>
            <a:endParaRPr lang="sl-SI" dirty="0"/>
          </a:p>
          <a:p>
            <a:pPr fontAlgn="auto">
              <a:spcAft>
                <a:spcPts val="0"/>
              </a:spcAft>
              <a:defRPr/>
            </a:pPr>
            <a:endParaRPr lang="sl-SI" dirty="0"/>
          </a:p>
          <a:p>
            <a:pPr fontAlgn="auto">
              <a:spcAft>
                <a:spcPts val="0"/>
              </a:spcAft>
              <a:defRPr/>
            </a:pPr>
            <a:endParaRPr lang="sl-SI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l-SI" dirty="0"/>
          </a:p>
          <a:p>
            <a:pPr fontAlgn="auto">
              <a:spcAft>
                <a:spcPts val="0"/>
              </a:spcAft>
              <a:defRPr/>
            </a:pPr>
            <a:endParaRPr lang="sl-SI" dirty="0"/>
          </a:p>
          <a:p>
            <a:pPr fontAlgn="auto">
              <a:spcAft>
                <a:spcPts val="0"/>
              </a:spcAft>
              <a:defRPr/>
            </a:pPr>
            <a:endParaRPr lang="sl-SI" dirty="0"/>
          </a:p>
        </p:txBody>
      </p:sp>
      <p:cxnSp>
        <p:nvCxnSpPr>
          <p:cNvPr id="6" name="Raven konektor 5">
            <a:extLst>
              <a:ext uri="{FF2B5EF4-FFF2-40B4-BE49-F238E27FC236}">
                <a16:creationId xmlns:a16="http://schemas.microsoft.com/office/drawing/2014/main" id="{A2939D45-9ECC-4601-872F-5F9D9E21FD55}"/>
              </a:ext>
            </a:extLst>
          </p:cNvPr>
          <p:cNvCxnSpPr/>
          <p:nvPr/>
        </p:nvCxnSpPr>
        <p:spPr>
          <a:xfrm rot="5400000" flipH="1" flipV="1">
            <a:off x="-794" y="5336382"/>
            <a:ext cx="1584325" cy="1081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ven konektor 7">
            <a:extLst>
              <a:ext uri="{FF2B5EF4-FFF2-40B4-BE49-F238E27FC236}">
                <a16:creationId xmlns:a16="http://schemas.microsoft.com/office/drawing/2014/main" id="{118DC005-D5F8-4BC0-8E02-2F630707AB15}"/>
              </a:ext>
            </a:extLst>
          </p:cNvPr>
          <p:cNvCxnSpPr/>
          <p:nvPr/>
        </p:nvCxnSpPr>
        <p:spPr>
          <a:xfrm rot="16200000" flipH="1">
            <a:off x="1331913" y="5084763"/>
            <a:ext cx="936625" cy="9366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ven konektor 12">
            <a:extLst>
              <a:ext uri="{FF2B5EF4-FFF2-40B4-BE49-F238E27FC236}">
                <a16:creationId xmlns:a16="http://schemas.microsoft.com/office/drawing/2014/main" id="{9BF31039-1085-4BDF-98D8-E07E811A1DB5}"/>
              </a:ext>
            </a:extLst>
          </p:cNvPr>
          <p:cNvCxnSpPr/>
          <p:nvPr/>
        </p:nvCxnSpPr>
        <p:spPr>
          <a:xfrm rot="5400000" flipH="1" flipV="1">
            <a:off x="1763713" y="4221163"/>
            <a:ext cx="2305050" cy="1295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ven konektor 16">
            <a:extLst>
              <a:ext uri="{FF2B5EF4-FFF2-40B4-BE49-F238E27FC236}">
                <a16:creationId xmlns:a16="http://schemas.microsoft.com/office/drawing/2014/main" id="{E45615E2-E493-4D38-A935-3B39D066B1FE}"/>
              </a:ext>
            </a:extLst>
          </p:cNvPr>
          <p:cNvCxnSpPr/>
          <p:nvPr/>
        </p:nvCxnSpPr>
        <p:spPr>
          <a:xfrm>
            <a:off x="3563938" y="3716338"/>
            <a:ext cx="1152525" cy="730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ven konektor 19">
            <a:extLst>
              <a:ext uri="{FF2B5EF4-FFF2-40B4-BE49-F238E27FC236}">
                <a16:creationId xmlns:a16="http://schemas.microsoft.com/office/drawing/2014/main" id="{E95C676D-967B-46A8-A79E-8F59902ABD46}"/>
              </a:ext>
            </a:extLst>
          </p:cNvPr>
          <p:cNvCxnSpPr/>
          <p:nvPr/>
        </p:nvCxnSpPr>
        <p:spPr>
          <a:xfrm rot="5400000">
            <a:off x="3240088" y="5192713"/>
            <a:ext cx="2879725" cy="730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aven konektor 22">
            <a:extLst>
              <a:ext uri="{FF2B5EF4-FFF2-40B4-BE49-F238E27FC236}">
                <a16:creationId xmlns:a16="http://schemas.microsoft.com/office/drawing/2014/main" id="{4533DE6D-5CDB-404B-8555-2E2D6D2F448A}"/>
              </a:ext>
            </a:extLst>
          </p:cNvPr>
          <p:cNvCxnSpPr/>
          <p:nvPr/>
        </p:nvCxnSpPr>
        <p:spPr>
          <a:xfrm>
            <a:off x="250825" y="6669088"/>
            <a:ext cx="43926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aven konektor 25">
            <a:extLst>
              <a:ext uri="{FF2B5EF4-FFF2-40B4-BE49-F238E27FC236}">
                <a16:creationId xmlns:a16="http://schemas.microsoft.com/office/drawing/2014/main" id="{3DAD661D-3E1C-43FF-B31B-01CED25F4F10}"/>
              </a:ext>
            </a:extLst>
          </p:cNvPr>
          <p:cNvCxnSpPr/>
          <p:nvPr/>
        </p:nvCxnSpPr>
        <p:spPr>
          <a:xfrm rot="5400000" flipH="1" flipV="1">
            <a:off x="3023394" y="2672556"/>
            <a:ext cx="2160588" cy="730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aven konektor 27">
            <a:extLst>
              <a:ext uri="{FF2B5EF4-FFF2-40B4-BE49-F238E27FC236}">
                <a16:creationId xmlns:a16="http://schemas.microsoft.com/office/drawing/2014/main" id="{FEA8892C-1C2E-492F-83CF-F447C6C84F85}"/>
              </a:ext>
            </a:extLst>
          </p:cNvPr>
          <p:cNvCxnSpPr/>
          <p:nvPr/>
        </p:nvCxnSpPr>
        <p:spPr>
          <a:xfrm>
            <a:off x="4140200" y="1700213"/>
            <a:ext cx="34559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aven konektor 30">
            <a:extLst>
              <a:ext uri="{FF2B5EF4-FFF2-40B4-BE49-F238E27FC236}">
                <a16:creationId xmlns:a16="http://schemas.microsoft.com/office/drawing/2014/main" id="{8E704E61-2741-4E65-8026-E2EF2651930C}"/>
              </a:ext>
            </a:extLst>
          </p:cNvPr>
          <p:cNvCxnSpPr/>
          <p:nvPr/>
        </p:nvCxnSpPr>
        <p:spPr>
          <a:xfrm rot="5400000">
            <a:off x="5291932" y="4004469"/>
            <a:ext cx="46085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aven konektor 33">
            <a:extLst>
              <a:ext uri="{FF2B5EF4-FFF2-40B4-BE49-F238E27FC236}">
                <a16:creationId xmlns:a16="http://schemas.microsoft.com/office/drawing/2014/main" id="{34B0200B-967E-4923-80D8-49D9B8810E48}"/>
              </a:ext>
            </a:extLst>
          </p:cNvPr>
          <p:cNvCxnSpPr/>
          <p:nvPr/>
        </p:nvCxnSpPr>
        <p:spPr>
          <a:xfrm>
            <a:off x="4643438" y="6308725"/>
            <a:ext cx="29527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aven konektor 37">
            <a:extLst>
              <a:ext uri="{FF2B5EF4-FFF2-40B4-BE49-F238E27FC236}">
                <a16:creationId xmlns:a16="http://schemas.microsoft.com/office/drawing/2014/main" id="{47694B75-190E-4DC4-A619-D7C12F5E0B9B}"/>
              </a:ext>
            </a:extLst>
          </p:cNvPr>
          <p:cNvCxnSpPr/>
          <p:nvPr/>
        </p:nvCxnSpPr>
        <p:spPr>
          <a:xfrm flipV="1">
            <a:off x="3419475" y="836613"/>
            <a:ext cx="2232025" cy="9366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aven konektor 39">
            <a:extLst>
              <a:ext uri="{FF2B5EF4-FFF2-40B4-BE49-F238E27FC236}">
                <a16:creationId xmlns:a16="http://schemas.microsoft.com/office/drawing/2014/main" id="{9DBCDB1F-12E2-4651-8E68-3D7151814330}"/>
              </a:ext>
            </a:extLst>
          </p:cNvPr>
          <p:cNvCxnSpPr/>
          <p:nvPr/>
        </p:nvCxnSpPr>
        <p:spPr>
          <a:xfrm>
            <a:off x="5651500" y="836613"/>
            <a:ext cx="2449513" cy="10080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Alternativna obdelava 42">
            <a:extLst>
              <a:ext uri="{FF2B5EF4-FFF2-40B4-BE49-F238E27FC236}">
                <a16:creationId xmlns:a16="http://schemas.microsoft.com/office/drawing/2014/main" id="{61BE003F-5A40-4EAA-9DF0-C5966B0C0CD3}"/>
              </a:ext>
            </a:extLst>
          </p:cNvPr>
          <p:cNvSpPr/>
          <p:nvPr/>
        </p:nvSpPr>
        <p:spPr>
          <a:xfrm>
            <a:off x="6156325" y="3933825"/>
            <a:ext cx="2592388" cy="2735263"/>
          </a:xfrm>
          <a:prstGeom prst="flowChartAlternateProcess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cxnSp>
        <p:nvCxnSpPr>
          <p:cNvPr id="45" name="Raven konektor 44">
            <a:extLst>
              <a:ext uri="{FF2B5EF4-FFF2-40B4-BE49-F238E27FC236}">
                <a16:creationId xmlns:a16="http://schemas.microsoft.com/office/drawing/2014/main" id="{7222311F-4691-4A4A-B97D-2B822457D6EA}"/>
              </a:ext>
            </a:extLst>
          </p:cNvPr>
          <p:cNvCxnSpPr/>
          <p:nvPr/>
        </p:nvCxnSpPr>
        <p:spPr>
          <a:xfrm flipV="1">
            <a:off x="5940425" y="2708275"/>
            <a:ext cx="1584325" cy="1441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Raven konektor 46">
            <a:extLst>
              <a:ext uri="{FF2B5EF4-FFF2-40B4-BE49-F238E27FC236}">
                <a16:creationId xmlns:a16="http://schemas.microsoft.com/office/drawing/2014/main" id="{CF1E4011-F1E7-4152-8E9B-8A860672804C}"/>
              </a:ext>
            </a:extLst>
          </p:cNvPr>
          <p:cNvCxnSpPr/>
          <p:nvPr/>
        </p:nvCxnSpPr>
        <p:spPr>
          <a:xfrm rot="16200000" flipH="1">
            <a:off x="7524750" y="2708275"/>
            <a:ext cx="1368425" cy="13684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  <p:bldP spid="4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83910E5-A9A1-413F-A5A4-E4AFECCD5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5122863" cy="1143000"/>
          </a:xfrm>
        </p:spPr>
        <p:txBody>
          <a:bodyPr/>
          <a:lstStyle/>
          <a:p>
            <a:r>
              <a:rPr lang="sl-SI" altLang="sl-SI" sz="6000"/>
              <a:t>TOWER BRIDGE</a:t>
            </a:r>
          </a:p>
        </p:txBody>
      </p:sp>
      <p:pic>
        <p:nvPicPr>
          <p:cNvPr id="5" name="Ograda vsebine 4" descr="Lon 47 - Tower Bridge 2.JPG">
            <a:extLst>
              <a:ext uri="{FF2B5EF4-FFF2-40B4-BE49-F238E27FC236}">
                <a16:creationId xmlns:a16="http://schemas.microsoft.com/office/drawing/2014/main" id="{7D2805A0-F0C9-485E-BACA-B69962D949B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981075"/>
            <a:ext cx="8642350" cy="5745163"/>
          </a:xfrm>
        </p:spPr>
      </p:pic>
      <p:sp>
        <p:nvSpPr>
          <p:cNvPr id="4" name="Ograda vsebine 3">
            <a:extLst>
              <a:ext uri="{FF2B5EF4-FFF2-40B4-BE49-F238E27FC236}">
                <a16:creationId xmlns:a16="http://schemas.microsoft.com/office/drawing/2014/main" id="{81111B0C-F75E-42FC-8FB1-49FDCF1477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79388" y="908050"/>
            <a:ext cx="8496300" cy="5400675"/>
          </a:xfrm>
        </p:spPr>
        <p:txBody>
          <a:bodyPr/>
          <a:lstStyle/>
          <a:p>
            <a:r>
              <a:rPr lang="sl-SI" altLang="sl-SI" sz="2000"/>
              <a:t>Tower Bridge je dvižni most čez reko Temzo v Londonu. </a:t>
            </a:r>
          </a:p>
          <a:p>
            <a:r>
              <a:rPr lang="sl-SI" altLang="sl-SI" sz="2000"/>
              <a:t>Stoji zraven znamenite trdnjave Tower of London, po kateri nosi svoje ime.</a:t>
            </a:r>
          </a:p>
          <a:p>
            <a:r>
              <a:rPr lang="sl-SI" altLang="sl-SI" sz="2000"/>
              <a:t>Njegova gradnja je trajala kar 8 let.</a:t>
            </a:r>
          </a:p>
        </p:txBody>
      </p:sp>
    </p:spTree>
  </p:cSld>
  <p:clrMapOvr>
    <a:masterClrMapping/>
  </p:clrMapOvr>
  <p:transition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3584ED-C4E4-42E2-BF97-5669587CE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5292725" cy="1143000"/>
          </a:xfrm>
        </p:spPr>
        <p:txBody>
          <a:bodyPr/>
          <a:lstStyle/>
          <a:p>
            <a:r>
              <a:rPr lang="sl-SI" altLang="sl-SI" sz="6000"/>
              <a:t>STONEHENGE</a:t>
            </a:r>
          </a:p>
        </p:txBody>
      </p:sp>
      <p:pic>
        <p:nvPicPr>
          <p:cNvPr id="5" name="Ograda vsebine 4" descr="stonehenge-wallpaper-1.jpg">
            <a:extLst>
              <a:ext uri="{FF2B5EF4-FFF2-40B4-BE49-F238E27FC236}">
                <a16:creationId xmlns:a16="http://schemas.microsoft.com/office/drawing/2014/main" id="{353E7E5D-4E4B-465E-B4BB-4A6F26183A7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1196975"/>
            <a:ext cx="8569325" cy="5508625"/>
          </a:xfrm>
        </p:spPr>
      </p:pic>
      <p:sp>
        <p:nvSpPr>
          <p:cNvPr id="4" name="Ograda vsebine 3">
            <a:extLst>
              <a:ext uri="{FF2B5EF4-FFF2-40B4-BE49-F238E27FC236}">
                <a16:creationId xmlns:a16="http://schemas.microsoft.com/office/drawing/2014/main" id="{2EFA43FD-DC00-4A33-BF3C-1332EA7CB9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92500" y="1268413"/>
            <a:ext cx="5338763" cy="2549525"/>
          </a:xfrm>
        </p:spPr>
        <p:txBody>
          <a:bodyPr/>
          <a:lstStyle/>
          <a:p>
            <a:r>
              <a:rPr lang="sl-SI" altLang="sl-SI" sz="2400"/>
              <a:t>Stonehenge je kamniti ‘’velikan’’ iz bronaste dobe.</a:t>
            </a:r>
          </a:p>
          <a:p>
            <a:r>
              <a:rPr lang="sl-SI" altLang="sl-SI" sz="2400"/>
              <a:t>Njegov namen še vedno ni znan, vendar mislijo,da je bil povezan z čaščenjem bogov. </a:t>
            </a:r>
          </a:p>
          <a:p>
            <a:endParaRPr lang="sl-SI" altLang="sl-SI"/>
          </a:p>
        </p:txBody>
      </p:sp>
    </p:spTree>
  </p:cSld>
  <p:clrMapOvr>
    <a:masterClrMapping/>
  </p:clrMapOvr>
  <p:transition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1D8678B-6DF4-442F-8465-0A2FCF3CE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71450"/>
            <a:ext cx="5194300" cy="1052513"/>
          </a:xfrm>
        </p:spPr>
        <p:txBody>
          <a:bodyPr/>
          <a:lstStyle/>
          <a:p>
            <a:r>
              <a:rPr lang="sl-SI" altLang="sl-SI" sz="6000"/>
              <a:t>LONDON EYE</a:t>
            </a:r>
          </a:p>
        </p:txBody>
      </p:sp>
      <p:pic>
        <p:nvPicPr>
          <p:cNvPr id="5" name="Ograda vsebine 4" descr="London_eye_London_England_1.jpg">
            <a:extLst>
              <a:ext uri="{FF2B5EF4-FFF2-40B4-BE49-F238E27FC236}">
                <a16:creationId xmlns:a16="http://schemas.microsoft.com/office/drawing/2014/main" id="{C6194A61-1ABA-4EF0-9EC5-56A386D1FFE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950" y="2565400"/>
            <a:ext cx="3527425" cy="4103688"/>
          </a:xfrm>
        </p:spPr>
      </p:pic>
      <p:sp>
        <p:nvSpPr>
          <p:cNvPr id="4" name="Ograda vsebine 3">
            <a:extLst>
              <a:ext uri="{FF2B5EF4-FFF2-40B4-BE49-F238E27FC236}">
                <a16:creationId xmlns:a16="http://schemas.microsoft.com/office/drawing/2014/main" id="{304803AF-C185-4A00-91EA-277CE51251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950" y="836613"/>
            <a:ext cx="8362950" cy="1871662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London </a:t>
            </a:r>
            <a:r>
              <a:rPr lang="sl-SI" dirty="0" err="1"/>
              <a:t>Eye</a:t>
            </a:r>
            <a:r>
              <a:rPr lang="sl-SI" dirty="0"/>
              <a:t> (po Slovensko Londonsko oko) je ena iz med najnovejših londonskih atrakcij.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/>
              <a:t>Odprli so ga leta 2000 v sklopu praznovanja novega tisočletja.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/>
              <a:t>To ogromno kolo je visoko kar 135 m.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/>
              <a:t>V pol ure vožnje imamo razgled na okolico, ki ob sončnem vremenu sega vse do 40 km oddaljenih vasi.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l-SI" dirty="0"/>
          </a:p>
        </p:txBody>
      </p:sp>
      <p:pic>
        <p:nvPicPr>
          <p:cNvPr id="6" name="Slika 5" descr="london-eye-london-gbln070.jpg">
            <a:extLst>
              <a:ext uri="{FF2B5EF4-FFF2-40B4-BE49-F238E27FC236}">
                <a16:creationId xmlns:a16="http://schemas.microsoft.com/office/drawing/2014/main" id="{1DDD50B0-607E-4D21-88A5-B684E74C1D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2420938"/>
            <a:ext cx="532765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A12B8CC-2062-46DD-A730-BE5087971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71450"/>
            <a:ext cx="3827463" cy="1143000"/>
          </a:xfrm>
        </p:spPr>
        <p:txBody>
          <a:bodyPr/>
          <a:lstStyle/>
          <a:p>
            <a:r>
              <a:rPr lang="sl-SI" altLang="sl-SI" sz="5400"/>
              <a:t>BIG BEN</a:t>
            </a:r>
          </a:p>
        </p:txBody>
      </p:sp>
      <p:pic>
        <p:nvPicPr>
          <p:cNvPr id="5" name="Ograda vsebine 4" descr="Big_Ben_8583a.jpg">
            <a:extLst>
              <a:ext uri="{FF2B5EF4-FFF2-40B4-BE49-F238E27FC236}">
                <a16:creationId xmlns:a16="http://schemas.microsoft.com/office/drawing/2014/main" id="{5578DCD3-26AA-42A5-BC81-060D8DA04C2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950" y="1628775"/>
            <a:ext cx="4679950" cy="4972050"/>
          </a:xfrm>
        </p:spPr>
      </p:pic>
      <p:sp>
        <p:nvSpPr>
          <p:cNvPr id="4" name="Ograda vsebine 3">
            <a:extLst>
              <a:ext uri="{FF2B5EF4-FFF2-40B4-BE49-F238E27FC236}">
                <a16:creationId xmlns:a16="http://schemas.microsoft.com/office/drawing/2014/main" id="{C43C2721-D53C-44AC-9EE1-8B9B2E3773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692150"/>
            <a:ext cx="9144000" cy="1036638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‘’Big Ben’’ je vzdevek za  zvonik,ki se drži palače Britanskega parlamenta v Londonu.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/>
              <a:t>‘’Big Ben’’ v slovenščini pomeni ‘’Veliki Ben’’</a:t>
            </a:r>
          </a:p>
        </p:txBody>
      </p:sp>
      <p:pic>
        <p:nvPicPr>
          <p:cNvPr id="6" name="Slika 5" descr="Big Ben London 2005010.jpg">
            <a:extLst>
              <a:ext uri="{FF2B5EF4-FFF2-40B4-BE49-F238E27FC236}">
                <a16:creationId xmlns:a16="http://schemas.microsoft.com/office/drawing/2014/main" id="{AFFE84C9-BB82-43DF-973D-1D832FF9F8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628775"/>
            <a:ext cx="4103687" cy="498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0E669A8-F259-455D-929A-08798877A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5915025" cy="1066800"/>
          </a:xfrm>
        </p:spPr>
        <p:txBody>
          <a:bodyPr/>
          <a:lstStyle/>
          <a:p>
            <a:r>
              <a:rPr lang="sl-SI" altLang="sl-SI" sz="5400"/>
              <a:t>JEZERO LOCH NESS</a:t>
            </a:r>
          </a:p>
        </p:txBody>
      </p:sp>
      <p:pic>
        <p:nvPicPr>
          <p:cNvPr id="5" name="Ograda vsebine 4" descr="2314395176_5fd81236c8.jpg">
            <a:extLst>
              <a:ext uri="{FF2B5EF4-FFF2-40B4-BE49-F238E27FC236}">
                <a16:creationId xmlns:a16="http://schemas.microsoft.com/office/drawing/2014/main" id="{D1E22043-92BE-459B-869A-2B365F76752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950" y="1412875"/>
            <a:ext cx="6397625" cy="5329238"/>
          </a:xfrm>
        </p:spPr>
      </p:pic>
      <p:pic>
        <p:nvPicPr>
          <p:cNvPr id="6" name="Ograda vsebine 5" descr="loch-ness-monster-nessie.jpg">
            <a:extLst>
              <a:ext uri="{FF2B5EF4-FFF2-40B4-BE49-F238E27FC236}">
                <a16:creationId xmlns:a16="http://schemas.microsoft.com/office/drawing/2014/main" id="{96129FB8-78E1-4E75-93FE-B150B9F010A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59563" y="4365625"/>
            <a:ext cx="2376487" cy="2376488"/>
          </a:xfrm>
        </p:spPr>
      </p:pic>
      <p:sp>
        <p:nvSpPr>
          <p:cNvPr id="9" name="PoljeZBesedilom 8">
            <a:extLst>
              <a:ext uri="{FF2B5EF4-FFF2-40B4-BE49-F238E27FC236}">
                <a16:creationId xmlns:a16="http://schemas.microsoft.com/office/drawing/2014/main" id="{65CA7C00-3051-4C14-9068-C8485FF343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25" y="0"/>
            <a:ext cx="2555875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sl-SI" altLang="sl-SI"/>
              <a:t> Je veliko sladkovodno jezero na Škotskem.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altLang="sl-SI"/>
              <a:t> Na najglobji  točki naj bi bilo globoko skoraj 227 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altLang="sl-SI"/>
              <a:t>  Ima en otok The Cherry island. </a:t>
            </a:r>
          </a:p>
          <a:p>
            <a:pPr>
              <a:buFont typeface="Arial" panose="020B0604020202020204" pitchFamily="34" charset="0"/>
              <a:buChar char="•"/>
            </a:pPr>
            <a:endParaRPr lang="sl-SI" altLang="sl-SI"/>
          </a:p>
          <a:p>
            <a:pPr>
              <a:buFont typeface="Arial" panose="020B0604020202020204" pitchFamily="34" charset="0"/>
              <a:buChar char="•"/>
            </a:pPr>
            <a:endParaRPr lang="sl-SI" altLang="sl-SI"/>
          </a:p>
          <a:p>
            <a:pPr>
              <a:buFont typeface="Arial" panose="020B0604020202020204" pitchFamily="34" charset="0"/>
              <a:buChar char="•"/>
            </a:pPr>
            <a:endParaRPr lang="sl-SI" altLang="sl-SI"/>
          </a:p>
          <a:p>
            <a:pPr>
              <a:buFont typeface="Arial" panose="020B0604020202020204" pitchFamily="34" charset="0"/>
              <a:buChar char="•"/>
            </a:pPr>
            <a:endParaRPr lang="sl-SI" altLang="sl-SI"/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C666849F-56DC-4BBA-9498-6FDAB85F92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25" y="2565400"/>
            <a:ext cx="2555875" cy="203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sl-SI" altLang="sl-SI"/>
              <a:t> Veliko ljudi govori o legendi, ki pravi da v jezeru prebiva pošast Nessie.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altLang="sl-SI"/>
              <a:t> Nessie naj bi prvič opazil nek ribič leta 1933</a:t>
            </a:r>
          </a:p>
          <a:p>
            <a:endParaRPr lang="sl-SI" altLang="sl-SI"/>
          </a:p>
        </p:txBody>
      </p:sp>
      <p:pic>
        <p:nvPicPr>
          <p:cNvPr id="11" name="Slika 10" descr="a_162_show.jpg">
            <a:extLst>
              <a:ext uri="{FF2B5EF4-FFF2-40B4-BE49-F238E27FC236}">
                <a16:creationId xmlns:a16="http://schemas.microsoft.com/office/drawing/2014/main" id="{84C9463A-10D4-4491-90BA-777657FDE3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1484313"/>
            <a:ext cx="1525587" cy="114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build="allAtOnce"/>
      <p:bldP spid="10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5A85055-34C4-45C5-842B-D508ACEA6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8" y="188913"/>
            <a:ext cx="8229600" cy="1143000"/>
          </a:xfrm>
        </p:spPr>
        <p:txBody>
          <a:bodyPr/>
          <a:lstStyle/>
          <a:p>
            <a:r>
              <a:rPr lang="sl-SI" altLang="sl-SI" sz="6600"/>
              <a:t>JEZIKI IN NAREČJA</a:t>
            </a:r>
          </a:p>
        </p:txBody>
      </p:sp>
      <p:sp>
        <p:nvSpPr>
          <p:cNvPr id="20483" name="Ograda vsebine 2">
            <a:extLst>
              <a:ext uri="{FF2B5EF4-FFF2-40B4-BE49-F238E27FC236}">
                <a16:creationId xmlns:a16="http://schemas.microsoft.com/office/drawing/2014/main" id="{4A20E2FD-CE3E-435B-B826-7579047A62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6463" y="1700213"/>
            <a:ext cx="4038600" cy="4525962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sl-SI" altLang="sl-SI"/>
              <a:t>  </a:t>
            </a:r>
          </a:p>
        </p:txBody>
      </p:sp>
      <p:sp>
        <p:nvSpPr>
          <p:cNvPr id="4" name="Ograda vsebine 3">
            <a:extLst>
              <a:ext uri="{FF2B5EF4-FFF2-40B4-BE49-F238E27FC236}">
                <a16:creationId xmlns:a16="http://schemas.microsoft.com/office/drawing/2014/main" id="{AE0C174D-7EB9-4023-AEDA-E970CD5E0A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950" y="1268413"/>
            <a:ext cx="8928100" cy="5184775"/>
          </a:xfrm>
        </p:spPr>
        <p:txBody>
          <a:bodyPr/>
          <a:lstStyle/>
          <a:p>
            <a:r>
              <a:rPr lang="sl-SI" altLang="sl-SI" sz="2000"/>
              <a:t>Ljudje govorijo Angleški jezik,</a:t>
            </a:r>
          </a:p>
          <a:p>
            <a:pPr>
              <a:buFont typeface="Arial" panose="020B0604020202020204" pitchFamily="34" charset="0"/>
              <a:buNone/>
            </a:pPr>
            <a:r>
              <a:rPr lang="sl-SI" altLang="sl-SI" sz="2000"/>
              <a:t> ki je tudi svetovno znan jezik.</a:t>
            </a:r>
          </a:p>
          <a:p>
            <a:pPr>
              <a:buFont typeface="Arial" panose="020B0604020202020204" pitchFamily="34" charset="0"/>
              <a:buNone/>
            </a:pPr>
            <a:endParaRPr lang="sl-SI" altLang="sl-SI" sz="2000"/>
          </a:p>
          <a:p>
            <a:r>
              <a:rPr lang="sl-SI" altLang="sl-SI" sz="2000"/>
              <a:t>Uradna jezika sta še Valeški in Škotski.</a:t>
            </a:r>
          </a:p>
          <a:p>
            <a:pPr>
              <a:buFont typeface="Arial" panose="020B0604020202020204" pitchFamily="34" charset="0"/>
              <a:buNone/>
            </a:pPr>
            <a:endParaRPr lang="sl-SI" altLang="sl-SI" sz="2000"/>
          </a:p>
          <a:p>
            <a:r>
              <a:rPr lang="sl-SI" altLang="sl-SI" sz="2000"/>
              <a:t>Govorijo tudi keltske jezike </a:t>
            </a:r>
          </a:p>
          <a:p>
            <a:pPr>
              <a:buFont typeface="Arial" panose="020B0604020202020204" pitchFamily="34" charset="0"/>
              <a:buNone/>
            </a:pPr>
            <a:r>
              <a:rPr lang="sl-SI" altLang="sl-SI" sz="2000"/>
              <a:t> (le po nekaterih predelih)</a:t>
            </a:r>
          </a:p>
          <a:p>
            <a:pPr>
              <a:buFont typeface="Arial" panose="020B0604020202020204" pitchFamily="34" charset="0"/>
              <a:buNone/>
            </a:pPr>
            <a:r>
              <a:rPr lang="sl-SI" altLang="sl-SI" sz="2000"/>
              <a:t> Keltski jeziki so manjšinski jeziki. </a:t>
            </a:r>
          </a:p>
          <a:p>
            <a:pPr>
              <a:buFont typeface="Arial" panose="020B0604020202020204" pitchFamily="34" charset="0"/>
              <a:buNone/>
            </a:pPr>
            <a:endParaRPr lang="sl-SI" altLang="sl-SI" sz="2000"/>
          </a:p>
        </p:txBody>
      </p:sp>
      <p:pic>
        <p:nvPicPr>
          <p:cNvPr id="5" name="Slika 4" descr="IMG_0001.jpg">
            <a:extLst>
              <a:ext uri="{FF2B5EF4-FFF2-40B4-BE49-F238E27FC236}">
                <a16:creationId xmlns:a16="http://schemas.microsoft.com/office/drawing/2014/main" id="{B9AA5BA3-6043-400B-A52B-32491E16F7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196975"/>
            <a:ext cx="3743325" cy="554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4594EB4-4AE8-4F0C-ABD8-0E0BD9146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44575" y="-100013"/>
            <a:ext cx="6248400" cy="1296988"/>
          </a:xfrm>
        </p:spPr>
        <p:txBody>
          <a:bodyPr/>
          <a:lstStyle/>
          <a:p>
            <a:r>
              <a:rPr lang="sl-SI" altLang="sl-SI" sz="8000"/>
              <a:t>LEGA</a:t>
            </a:r>
            <a:br>
              <a:rPr lang="sl-SI" altLang="sl-SI" sz="7200"/>
            </a:br>
            <a:r>
              <a:rPr lang="sl-SI" altLang="sl-SI" sz="3200"/>
              <a:t>Velike Britanije</a:t>
            </a:r>
            <a:endParaRPr lang="sl-SI" altLang="sl-SI" sz="7200"/>
          </a:p>
        </p:txBody>
      </p:sp>
      <p:sp>
        <p:nvSpPr>
          <p:cNvPr id="3075" name="Ograda besedila 2">
            <a:extLst>
              <a:ext uri="{FF2B5EF4-FFF2-40B4-BE49-F238E27FC236}">
                <a16:creationId xmlns:a16="http://schemas.microsoft.com/office/drawing/2014/main" id="{6959AB76-565B-45CC-B156-03B416F9F0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500" y="981075"/>
            <a:ext cx="4979988" cy="863600"/>
          </a:xfrm>
        </p:spPr>
        <p:txBody>
          <a:bodyPr/>
          <a:lstStyle/>
          <a:p>
            <a:endParaRPr lang="sl-SI" altLang="sl-SI" b="0"/>
          </a:p>
        </p:txBody>
      </p:sp>
      <p:sp>
        <p:nvSpPr>
          <p:cNvPr id="4" name="Ograda vsebine 3">
            <a:extLst>
              <a:ext uri="{FF2B5EF4-FFF2-40B4-BE49-F238E27FC236}">
                <a16:creationId xmlns:a16="http://schemas.microsoft.com/office/drawing/2014/main" id="{95FD818F-953F-4FD2-9BA9-7B3B08F644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1341438"/>
            <a:ext cx="4425950" cy="5183187"/>
          </a:xfrm>
        </p:spPr>
        <p:txBody>
          <a:bodyPr rtlCol="0">
            <a:normAutofit fontScale="25000" lnSpcReduction="20000"/>
          </a:bodyPr>
          <a:lstStyle/>
          <a:p>
            <a:pPr fontAlgn="auto">
              <a:spcAft>
                <a:spcPts val="0"/>
              </a:spcAft>
              <a:buFont typeface="Arial" charset="0"/>
              <a:buChar char="•"/>
              <a:defRPr/>
            </a:pPr>
            <a:r>
              <a:rPr lang="sl-SI" sz="8000" dirty="0"/>
              <a:t>Vsa leži v severnem zmerno toplem pasu.</a:t>
            </a:r>
          </a:p>
          <a:p>
            <a:pPr fontAlgn="auto">
              <a:spcAft>
                <a:spcPts val="0"/>
              </a:spcAft>
              <a:buFont typeface="Arial" charset="0"/>
              <a:buChar char="•"/>
              <a:defRPr/>
            </a:pPr>
            <a:r>
              <a:rPr lang="sl-SI" sz="8000" dirty="0"/>
              <a:t>Leži ob: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sz="8000" dirty="0"/>
              <a:t>      Atlantskem oceanu,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sz="8000" dirty="0"/>
              <a:t>      Severnem morju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8000" dirty="0"/>
              <a:t>Je del Britanskega otočja,</a:t>
            </a:r>
          </a:p>
          <a:p>
            <a:pPr fontAlgn="auto">
              <a:spcAft>
                <a:spcPts val="0"/>
              </a:spcAft>
              <a:buFont typeface="Arial" charset="0"/>
              <a:buChar char="•"/>
              <a:defRPr/>
            </a:pPr>
            <a:r>
              <a:rPr lang="sl-SI" sz="8000" dirty="0"/>
              <a:t>Sestavljajo jo: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sz="8000" dirty="0"/>
              <a:t>     Wales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sz="8000" dirty="0"/>
              <a:t>     Severna Irska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sz="8000" dirty="0"/>
              <a:t>     Škotska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sz="8000" dirty="0"/>
              <a:t>     Anglija</a:t>
            </a:r>
          </a:p>
          <a:p>
            <a:pPr fontAlgn="auto">
              <a:spcAft>
                <a:spcPts val="0"/>
              </a:spcAft>
              <a:buFont typeface="Arial" charset="0"/>
              <a:buChar char="•"/>
              <a:defRPr/>
            </a:pPr>
            <a:r>
              <a:rPr lang="sl-SI" sz="8000" dirty="0"/>
              <a:t>Njene sosednja država je Irska.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8000" dirty="0"/>
              <a:t>Skozi Veliko Britanijo gre začetni poldnevnik</a:t>
            </a:r>
          </a:p>
          <a:p>
            <a:pPr fontAlgn="auto">
              <a:spcAft>
                <a:spcPts val="0"/>
              </a:spcAft>
              <a:defRPr/>
            </a:pPr>
            <a:endParaRPr lang="sl-SI" dirty="0"/>
          </a:p>
          <a:p>
            <a:pPr fontAlgn="auto">
              <a:spcAft>
                <a:spcPts val="0"/>
              </a:spcAft>
              <a:defRPr/>
            </a:pPr>
            <a:endParaRPr lang="sl-SI" dirty="0"/>
          </a:p>
          <a:p>
            <a:pPr fontAlgn="auto">
              <a:spcAft>
                <a:spcPts val="0"/>
              </a:spcAft>
              <a:defRPr/>
            </a:pPr>
            <a:endParaRPr lang="sl-SI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l-SI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dirty="0"/>
              <a:t>     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dirty="0"/>
              <a:t>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l-SI" dirty="0"/>
          </a:p>
        </p:txBody>
      </p:sp>
      <p:sp>
        <p:nvSpPr>
          <p:cNvPr id="3077" name="Ograda besedila 4">
            <a:extLst>
              <a:ext uri="{FF2B5EF4-FFF2-40B4-BE49-F238E27FC236}">
                <a16:creationId xmlns:a16="http://schemas.microsoft.com/office/drawing/2014/main" id="{DA28BAA4-F214-430C-B4A7-1B5EB67C3F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/>
          <a:lstStyle/>
          <a:p>
            <a:endParaRPr lang="sl-SI" altLang="sl-SI"/>
          </a:p>
        </p:txBody>
      </p:sp>
      <p:pic>
        <p:nvPicPr>
          <p:cNvPr id="7" name="Ograda vsebine 6" descr="uk.jpg">
            <a:extLst>
              <a:ext uri="{FF2B5EF4-FFF2-40B4-BE49-F238E27FC236}">
                <a16:creationId xmlns:a16="http://schemas.microsoft.com/office/drawing/2014/main" id="{9C304432-6151-4E3C-B06B-A8BB31E8C2A7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40200" y="188913"/>
            <a:ext cx="4752975" cy="6480175"/>
          </a:xfrm>
        </p:spPr>
      </p:pic>
    </p:spTree>
  </p:cSld>
  <p:clrMapOvr>
    <a:masterClrMapping/>
  </p:clrMapOvr>
  <p:transition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5686A22-DE6B-41F5-A4F3-5FC197EC1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" y="0"/>
            <a:ext cx="3683000" cy="1143000"/>
          </a:xfrm>
        </p:spPr>
        <p:txBody>
          <a:bodyPr/>
          <a:lstStyle/>
          <a:p>
            <a:r>
              <a:rPr lang="sl-SI" altLang="sl-SI" sz="5400"/>
              <a:t>VPRAŠANJA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31ADB1B5-BA73-49E6-B454-1D1A137E20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4868863"/>
            <a:ext cx="9144000" cy="1989137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dirty="0"/>
              <a:t> </a:t>
            </a:r>
          </a:p>
        </p:txBody>
      </p:sp>
      <p:sp>
        <p:nvSpPr>
          <p:cNvPr id="5" name="Ograda vsebine 4">
            <a:extLst>
              <a:ext uri="{FF2B5EF4-FFF2-40B4-BE49-F238E27FC236}">
                <a16:creationId xmlns:a16="http://schemas.microsoft.com/office/drawing/2014/main" id="{1547B128-BF2E-4099-BC70-CCE660B0A5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981075"/>
            <a:ext cx="9144000" cy="5876925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 </a:t>
            </a:r>
            <a:r>
              <a:rPr lang="sl-SI" sz="2400" dirty="0"/>
              <a:t>Kje leži Velika Britanija glede na : morja, toplotni pas in poloble?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2400" dirty="0"/>
              <a:t> Na kaj delimo Veliko Britanijo? (Imena)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2400" dirty="0"/>
              <a:t>Katera je najvišja gora Velike Britanije?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2400" dirty="0"/>
              <a:t>Kdo kraljuje Veliki Britaniji?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2400" dirty="0"/>
              <a:t>Koliko prebivalcev ima Velika Britanija?</a:t>
            </a:r>
          </a:p>
          <a:p>
            <a:pPr fontAlgn="auto">
              <a:spcAft>
                <a:spcPts val="0"/>
              </a:spcAft>
              <a:defRPr/>
            </a:pPr>
            <a:endParaRPr lang="sl-SI" sz="2400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sz="2400" dirty="0"/>
              <a:t>DOPOLNI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sz="2400" dirty="0"/>
              <a:t>  Velika Britanija je ____ svetovna velesila. Že od nekdaj sta v Veliki Britaniji  ____________ in ___________ promet velikega pomena. Na ogled po Londonu se lahko peljemo z značilnim ______  ______.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sz="2400" dirty="0"/>
              <a:t>Na podnebje v Veliki Britaniji najbolj vpliva ________ ocean in vodni ________.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l-SI" sz="2400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sz="2400" dirty="0"/>
              <a:t>NAŠTEJ 3: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sl-SI" sz="2400" dirty="0"/>
              <a:t>Znamenitosti/ zanimivosti Velike Britanije: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sz="2400" dirty="0"/>
              <a:t>_________,_________,_________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sl-SI" sz="2400" dirty="0"/>
              <a:t>Glavne značilnosti Velike Britanije: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sz="2400" dirty="0"/>
              <a:t>_________,_________,_________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endParaRPr lang="sl-SI" sz="2400" dirty="0"/>
          </a:p>
          <a:p>
            <a:pPr fontAlgn="auto">
              <a:spcAft>
                <a:spcPts val="0"/>
              </a:spcAft>
              <a:defRPr/>
            </a:pPr>
            <a:endParaRPr lang="sl-SI" sz="2400" dirty="0"/>
          </a:p>
          <a:p>
            <a:pPr fontAlgn="auto">
              <a:spcAft>
                <a:spcPts val="0"/>
              </a:spcAft>
              <a:defRPr/>
            </a:pPr>
            <a:endParaRPr lang="sl-SI" sz="2400" dirty="0"/>
          </a:p>
          <a:p>
            <a:pPr fontAlgn="auto">
              <a:spcAft>
                <a:spcPts val="0"/>
              </a:spcAft>
              <a:defRPr/>
            </a:pPr>
            <a:endParaRPr lang="sl-SI" dirty="0"/>
          </a:p>
        </p:txBody>
      </p:sp>
    </p:spTree>
  </p:cSld>
  <p:clrMapOvr>
    <a:masterClrMapping/>
  </p:clrMapOvr>
  <p:transition spd="slow"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86F4CB1-906D-4A21-915E-F49809DA1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1773238"/>
            <a:ext cx="8642350" cy="1143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7200" b="1" dirty="0">
                <a:solidFill>
                  <a:schemeClr val="tx2">
                    <a:lumMod val="50000"/>
                  </a:schemeClr>
                </a:solidFill>
                <a:latin typeface="Bradley Hand ITC" pitchFamily="66" charset="0"/>
              </a:rPr>
              <a:t>HVALA</a:t>
            </a:r>
            <a:r>
              <a:rPr lang="sl-SI" sz="7200" b="1" dirty="0">
                <a:latin typeface="Bradley Hand ITC" pitchFamily="66" charset="0"/>
              </a:rPr>
              <a:t> </a:t>
            </a:r>
            <a:r>
              <a:rPr lang="sl-SI" sz="7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Bradley Hand ITC" pitchFamily="66" charset="0"/>
              </a:rPr>
              <a:t>ZA</a:t>
            </a:r>
            <a:r>
              <a:rPr lang="sl-SI" sz="7200" b="1" dirty="0">
                <a:latin typeface="Bradley Hand ITC" pitchFamily="66" charset="0"/>
              </a:rPr>
              <a:t> </a:t>
            </a:r>
            <a:r>
              <a:rPr lang="sl-SI" sz="7200" b="1" dirty="0">
                <a:solidFill>
                  <a:schemeClr val="tx2">
                    <a:lumMod val="75000"/>
                  </a:schemeClr>
                </a:solidFill>
                <a:latin typeface="Bradley Hand ITC" pitchFamily="66" charset="0"/>
              </a:rPr>
              <a:t>VAŠO </a:t>
            </a:r>
            <a:r>
              <a:rPr lang="sl-SI" sz="7200" b="1" dirty="0">
                <a:solidFill>
                  <a:schemeClr val="accent1">
                    <a:lumMod val="75000"/>
                  </a:schemeClr>
                </a:solidFill>
                <a:latin typeface="Bradley Hand ITC" pitchFamily="66" charset="0"/>
              </a:rPr>
              <a:t>POZORNOST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315539DA-B80E-4113-9ED6-8C0C01173D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79838" y="3357563"/>
            <a:ext cx="2305050" cy="2016125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sz="19900" dirty="0">
                <a:solidFill>
                  <a:schemeClr val="accent1">
                    <a:lumMod val="60000"/>
                    <a:lumOff val="40000"/>
                  </a:schemeClr>
                </a:solidFill>
                <a:sym typeface="Wingdings" pitchFamily="2" charset="2"/>
              </a:rPr>
              <a:t></a:t>
            </a:r>
            <a:endParaRPr lang="sl-SI" sz="199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Ograda vsebine 3">
            <a:extLst>
              <a:ext uri="{FF2B5EF4-FFF2-40B4-BE49-F238E27FC236}">
                <a16:creationId xmlns:a16="http://schemas.microsoft.com/office/drawing/2014/main" id="{DE5F2AD7-15A7-45F2-89FF-64EBF9B43F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25" y="2924175"/>
            <a:ext cx="4038600" cy="4525963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defRPr/>
            </a:pPr>
            <a:endParaRPr lang="sl-SI" dirty="0"/>
          </a:p>
        </p:txBody>
      </p:sp>
    </p:spTree>
  </p:cSld>
  <p:clrMapOvr>
    <a:masterClrMapping/>
  </p:clrMapOvr>
  <p:transition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FB8F784-57C4-46FC-905E-7A9F06D70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3251200" cy="1143000"/>
          </a:xfrm>
        </p:spPr>
        <p:txBody>
          <a:bodyPr/>
          <a:lstStyle/>
          <a:p>
            <a:r>
              <a:rPr lang="sl-SI" altLang="sl-SI" sz="7200"/>
              <a:t>VIRI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3C79DDBD-6F4E-4C06-A49A-7D1E5CE201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981075"/>
            <a:ext cx="9288463" cy="1943100"/>
          </a:xfrm>
        </p:spPr>
        <p:txBody>
          <a:bodyPr/>
          <a:lstStyle/>
          <a:p>
            <a:r>
              <a:rPr lang="sl-SI" altLang="sl-SI" sz="1800"/>
              <a:t>INTERNET</a:t>
            </a:r>
          </a:p>
          <a:p>
            <a:pPr>
              <a:buFont typeface="Arial" panose="020B0604020202020204" pitchFamily="34" charset="0"/>
              <a:buNone/>
            </a:pPr>
            <a:r>
              <a:rPr lang="sl-SI" altLang="sl-SI" sz="1800"/>
              <a:t> http://www.wikipedija.si/ (5.12.2010.)</a:t>
            </a:r>
          </a:p>
          <a:p>
            <a:pPr>
              <a:buFont typeface="Arial" panose="020B0604020202020204" pitchFamily="34" charset="0"/>
              <a:buNone/>
            </a:pPr>
            <a:r>
              <a:rPr lang="sl-SI" altLang="sl-SI" sz="1800"/>
              <a:t>http://www.google.si/ (5.12.2010.)</a:t>
            </a:r>
          </a:p>
          <a:p>
            <a:pPr>
              <a:buFont typeface="Arial" panose="020B0604020202020204" pitchFamily="34" charset="0"/>
              <a:buNone/>
            </a:pPr>
            <a:r>
              <a:rPr lang="sl-SI" altLang="sl-SI" sz="1800"/>
              <a:t>http://www.google.si/slike (5.12.2010.)</a:t>
            </a:r>
          </a:p>
          <a:p>
            <a:pPr>
              <a:buFont typeface="Arial" panose="020B0604020202020204" pitchFamily="34" charset="0"/>
              <a:buNone/>
            </a:pPr>
            <a:r>
              <a:rPr lang="sl-SI" altLang="sl-SI" sz="1800"/>
              <a:t>http://europa.eu/abc/european_vountries/eu_members/unitedkingdom/index_sl.htm</a:t>
            </a:r>
          </a:p>
          <a:p>
            <a:pPr>
              <a:buFont typeface="Arial" panose="020B0604020202020204" pitchFamily="34" charset="0"/>
              <a:buNone/>
            </a:pPr>
            <a:r>
              <a:rPr lang="sl-SI" altLang="sl-SI" sz="1800"/>
              <a:t>(5.12.2010.)</a:t>
            </a:r>
          </a:p>
        </p:txBody>
      </p:sp>
      <p:sp>
        <p:nvSpPr>
          <p:cNvPr id="4" name="Ograda vsebine 3">
            <a:extLst>
              <a:ext uri="{FF2B5EF4-FFF2-40B4-BE49-F238E27FC236}">
                <a16:creationId xmlns:a16="http://schemas.microsoft.com/office/drawing/2014/main" id="{9E4F1C79-21C4-4369-A370-9957FEF953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3141663"/>
            <a:ext cx="9144000" cy="1366837"/>
          </a:xfrm>
        </p:spPr>
        <p:txBody>
          <a:bodyPr/>
          <a:lstStyle/>
          <a:p>
            <a:r>
              <a:rPr lang="sl-SI" altLang="sl-SI" sz="1800"/>
              <a:t>UČBENIK : Spoznavajmo Evropo in Azijo ( Geografija za 7. razred)</a:t>
            </a:r>
          </a:p>
          <a:p>
            <a:r>
              <a:rPr lang="sl-SI" altLang="sl-SI" sz="1800"/>
              <a:t>KNJIGA: Države sveta , Mladinska knjiga, Ljubljana 2006</a:t>
            </a:r>
          </a:p>
          <a:p>
            <a:r>
              <a:rPr lang="sl-SI" altLang="sl-SI" sz="1800"/>
              <a:t>ATLAS: Atlas sveta za osnovne in srednje šole, 6. ponatis, Mladinska knjiga, Ljubljana 2008</a:t>
            </a:r>
          </a:p>
          <a:p>
            <a:endParaRPr lang="sl-SI" altLang="sl-SI" sz="1900"/>
          </a:p>
          <a:p>
            <a:endParaRPr lang="sl-SI" altLang="sl-SI"/>
          </a:p>
          <a:p>
            <a:endParaRPr lang="sl-SI" altLang="sl-SI"/>
          </a:p>
        </p:txBody>
      </p:sp>
    </p:spTree>
  </p:cSld>
  <p:clrMapOvr>
    <a:masterClrMapping/>
  </p:clrMapOvr>
  <p:transition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Ograda vsebine 4" descr="ben-nevis.jpg">
            <a:extLst>
              <a:ext uri="{FF2B5EF4-FFF2-40B4-BE49-F238E27FC236}">
                <a16:creationId xmlns:a16="http://schemas.microsoft.com/office/drawing/2014/main" id="{3E0B2EAA-C0C4-41E5-91E2-B5E50070A58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950" y="765175"/>
            <a:ext cx="8856663" cy="5903913"/>
          </a:xfr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D032F4A8-20D2-4D85-91AA-659C16740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71450"/>
            <a:ext cx="4619625" cy="1143000"/>
          </a:xfrm>
        </p:spPr>
        <p:txBody>
          <a:bodyPr/>
          <a:lstStyle/>
          <a:p>
            <a:r>
              <a:rPr lang="sl-SI" altLang="sl-SI" sz="7200"/>
              <a:t>RELIEF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3D0AA97C-F11F-4E17-8D75-8DEF3F549E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9388" y="836613"/>
            <a:ext cx="9144000" cy="4525962"/>
          </a:xfrm>
        </p:spPr>
        <p:txBody>
          <a:bodyPr/>
          <a:lstStyle/>
          <a:p>
            <a:r>
              <a:rPr lang="sl-SI" altLang="sl-SI" sz="2400"/>
              <a:t>Je precej ravninska pokrajina, ki jo sestavljajo polja in travniki. Je Pusta. Le na Škotskem je nekaj manjših gorovij</a:t>
            </a:r>
          </a:p>
          <a:p>
            <a:r>
              <a:rPr lang="sl-SI" altLang="sl-SI" sz="2400"/>
              <a:t>V Veliki Britaniji sta stari uravnani gorovji (Peninsko in Škotsko) </a:t>
            </a:r>
          </a:p>
          <a:p>
            <a:r>
              <a:rPr lang="sl-SI" altLang="sl-SI" sz="2400"/>
              <a:t>Najvišja gora je Ben Nevis na Škotskem, ki meri 1344 m</a:t>
            </a:r>
          </a:p>
          <a:p>
            <a:pPr>
              <a:buFont typeface="Arial" panose="020B0604020202020204" pitchFamily="34" charset="0"/>
              <a:buNone/>
            </a:pPr>
            <a:endParaRPr lang="sl-SI" altLang="sl-SI" sz="2400"/>
          </a:p>
          <a:p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</p:txBody>
      </p:sp>
    </p:spTree>
  </p:cSld>
  <p:clrMapOvr>
    <a:masterClrMapping/>
  </p:clrMapOvr>
  <p:transition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5C7D0B5-F75E-4694-B07A-B1D4E630A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909637"/>
          </a:xfrm>
        </p:spPr>
        <p:txBody>
          <a:bodyPr/>
          <a:lstStyle/>
          <a:p>
            <a:r>
              <a:rPr lang="sl-SI" altLang="sl-SI" sz="7200"/>
              <a:t>ZNAČILNOSTI</a:t>
            </a:r>
          </a:p>
        </p:txBody>
      </p:sp>
      <p:sp>
        <p:nvSpPr>
          <p:cNvPr id="5123" name="Ograda besedila 2">
            <a:extLst>
              <a:ext uri="{FF2B5EF4-FFF2-40B4-BE49-F238E27FC236}">
                <a16:creationId xmlns:a16="http://schemas.microsoft.com/office/drawing/2014/main" id="{1FE70739-C27A-4081-937E-6967046220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-119063"/>
            <a:ext cx="1522413" cy="238126"/>
          </a:xfrm>
        </p:spPr>
        <p:txBody>
          <a:bodyPr/>
          <a:lstStyle/>
          <a:p>
            <a:endParaRPr lang="sl-SI" altLang="sl-SI" sz="200"/>
          </a:p>
        </p:txBody>
      </p:sp>
      <p:sp>
        <p:nvSpPr>
          <p:cNvPr id="4" name="Ograda vsebine 3">
            <a:extLst>
              <a:ext uri="{FF2B5EF4-FFF2-40B4-BE49-F238E27FC236}">
                <a16:creationId xmlns:a16="http://schemas.microsoft.com/office/drawing/2014/main" id="{15188FC1-17C9-4F97-BEC4-55B2357551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125538"/>
            <a:ext cx="4330700" cy="5543550"/>
          </a:xfrm>
        </p:spPr>
        <p:txBody>
          <a:bodyPr/>
          <a:lstStyle/>
          <a:p>
            <a:r>
              <a:rPr lang="sl-SI" altLang="sl-SI" sz="1800"/>
              <a:t>Glavno mesto je London.</a:t>
            </a:r>
          </a:p>
          <a:p>
            <a:r>
              <a:rPr lang="sl-SI" altLang="sl-SI" sz="1800"/>
              <a:t>V Veliki Britaniji kraljuje kraljica Elizabeta II.</a:t>
            </a:r>
          </a:p>
          <a:p>
            <a:pPr>
              <a:buFont typeface="Arial" panose="020B0604020202020204" pitchFamily="34" charset="0"/>
              <a:buNone/>
            </a:pPr>
            <a:endParaRPr lang="sl-SI" altLang="sl-SI" sz="1800"/>
          </a:p>
          <a:p>
            <a:r>
              <a:rPr lang="sl-SI" altLang="sl-SI" sz="1800"/>
              <a:t>Himna se imenuje God save the queen. (Bog varuj kraljico.)</a:t>
            </a:r>
          </a:p>
          <a:p>
            <a:endParaRPr lang="sl-SI" altLang="sl-SI" sz="1800"/>
          </a:p>
          <a:p>
            <a:r>
              <a:rPr lang="sl-SI" altLang="sl-SI" sz="1800"/>
              <a:t>Zastava je modra z belimi in rdečimi črtami, ki gredo čez središče zastave vodoravno, navpično in poševno iz levega v desni kot in obratno.</a:t>
            </a:r>
          </a:p>
          <a:p>
            <a:endParaRPr lang="sl-SI" altLang="sl-SI" sz="1800"/>
          </a:p>
          <a:p>
            <a:r>
              <a:rPr lang="sl-SI" altLang="sl-SI" sz="1800"/>
              <a:t>Velika Britanija je znana po nogometu in ragbiju</a:t>
            </a:r>
          </a:p>
          <a:p>
            <a:endParaRPr lang="sl-SI" altLang="sl-SI" sz="2000"/>
          </a:p>
          <a:p>
            <a:endParaRPr lang="sl-SI" altLang="sl-SI" sz="2000"/>
          </a:p>
          <a:p>
            <a:endParaRPr lang="sl-SI" altLang="sl-SI"/>
          </a:p>
        </p:txBody>
      </p:sp>
      <p:sp>
        <p:nvSpPr>
          <p:cNvPr id="5" name="Ograda besedila 4">
            <a:extLst>
              <a:ext uri="{FF2B5EF4-FFF2-40B4-BE49-F238E27FC236}">
                <a16:creationId xmlns:a16="http://schemas.microsoft.com/office/drawing/2014/main" id="{4072B4A2-85B2-47CD-B1C2-983E1B297C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243888" y="0"/>
            <a:ext cx="587375" cy="93663"/>
          </a:xfrm>
        </p:spPr>
        <p:txBody>
          <a:bodyPr rtlCol="0">
            <a:normAutofit fontScale="25000" lnSpcReduction="20000"/>
          </a:bodyPr>
          <a:lstStyle/>
          <a:p>
            <a:pPr fontAlgn="auto">
              <a:spcAft>
                <a:spcPts val="0"/>
              </a:spcAft>
              <a:defRPr/>
            </a:pPr>
            <a:endParaRPr lang="sl-SI" sz="200" dirty="0"/>
          </a:p>
        </p:txBody>
      </p:sp>
      <p:sp>
        <p:nvSpPr>
          <p:cNvPr id="6" name="Ograda vsebine 5">
            <a:extLst>
              <a:ext uri="{FF2B5EF4-FFF2-40B4-BE49-F238E27FC236}">
                <a16:creationId xmlns:a16="http://schemas.microsoft.com/office/drawing/2014/main" id="{30A48FCB-DDA5-436C-9A36-9CFFC45888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16463" y="1125538"/>
            <a:ext cx="4176712" cy="5399087"/>
          </a:xfrm>
        </p:spPr>
        <p:txBody>
          <a:bodyPr/>
          <a:lstStyle/>
          <a:p>
            <a:r>
              <a:rPr lang="sl-SI" altLang="sl-SI" sz="1800"/>
              <a:t>Imajo drugačne merske enote (yarde, milje, pinte…)</a:t>
            </a:r>
          </a:p>
          <a:p>
            <a:endParaRPr lang="sl-SI" altLang="sl-SI" sz="1800"/>
          </a:p>
          <a:p>
            <a:r>
              <a:rPr lang="sl-SI" altLang="sl-SI" sz="1800"/>
              <a:t>Uporabljajo Angleške funte (1evro je 0,88 funtov)</a:t>
            </a:r>
          </a:p>
          <a:p>
            <a:endParaRPr lang="sl-SI" altLang="sl-SI" sz="1800"/>
          </a:p>
          <a:p>
            <a:r>
              <a:rPr lang="sl-SI" altLang="sl-SI" sz="1800"/>
              <a:t>V Angliji se vozijo po levi strani ceste in imajo volan na desni strani vozila</a:t>
            </a:r>
          </a:p>
          <a:p>
            <a:pPr>
              <a:buFont typeface="Arial" panose="020B0604020202020204" pitchFamily="34" charset="0"/>
              <a:buNone/>
            </a:pPr>
            <a:endParaRPr lang="sl-SI" altLang="sl-SI" sz="1800"/>
          </a:p>
          <a:p>
            <a:r>
              <a:rPr lang="sl-SI" altLang="sl-SI" sz="1800"/>
              <a:t>Znana je tudi po večjih univerzah (Oxford in Cambridge.)</a:t>
            </a:r>
          </a:p>
          <a:p>
            <a:pPr>
              <a:buFont typeface="Arial" panose="020B0604020202020204" pitchFamily="34" charset="0"/>
              <a:buNone/>
            </a:pPr>
            <a:endParaRPr lang="sl-SI" altLang="sl-SI" sz="1800"/>
          </a:p>
          <a:p>
            <a:r>
              <a:rPr lang="sl-SI" altLang="sl-SI" sz="1800"/>
              <a:t>Znana je tudi po pivu in pivnicah  </a:t>
            </a:r>
          </a:p>
          <a:p>
            <a:endParaRPr lang="sl-SI" altLang="sl-SI" sz="1800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</p:txBody>
      </p:sp>
    </p:spTree>
  </p:cSld>
  <p:clrMapOvr>
    <a:masterClrMapping/>
  </p:clrMapOvr>
  <p:transition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allAtOnce"/>
      <p:bldP spid="6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slov 1">
            <a:extLst>
              <a:ext uri="{FF2B5EF4-FFF2-40B4-BE49-F238E27FC236}">
                <a16:creationId xmlns:a16="http://schemas.microsoft.com/office/drawing/2014/main" id="{26222005-8FA3-48AE-BD99-2A87A1A44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6778625" cy="1143000"/>
          </a:xfrm>
        </p:spPr>
        <p:txBody>
          <a:bodyPr/>
          <a:lstStyle/>
          <a:p>
            <a:r>
              <a:rPr lang="sl-SI" altLang="sl-SI" sz="6000"/>
              <a:t> </a:t>
            </a:r>
          </a:p>
        </p:txBody>
      </p:sp>
      <p:sp>
        <p:nvSpPr>
          <p:cNvPr id="6147" name="Ograda vsebine 2">
            <a:extLst>
              <a:ext uri="{FF2B5EF4-FFF2-40B4-BE49-F238E27FC236}">
                <a16:creationId xmlns:a16="http://schemas.microsoft.com/office/drawing/2014/main" id="{27707820-F06E-4AF2-B909-DF7FFF1B47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9388" y="908050"/>
            <a:ext cx="8964612" cy="2016125"/>
          </a:xfrm>
        </p:spPr>
        <p:txBody>
          <a:bodyPr/>
          <a:lstStyle/>
          <a:p>
            <a:endParaRPr lang="sl-SI" altLang="sl-SI"/>
          </a:p>
          <a:p>
            <a:endParaRPr lang="sl-SI" altLang="sl-SI"/>
          </a:p>
          <a:p>
            <a:endParaRPr lang="sl-SI" altLang="sl-SI"/>
          </a:p>
        </p:txBody>
      </p:sp>
      <p:pic>
        <p:nvPicPr>
          <p:cNvPr id="5" name="Ograda vsebine 4" descr="funt3.jpg">
            <a:extLst>
              <a:ext uri="{FF2B5EF4-FFF2-40B4-BE49-F238E27FC236}">
                <a16:creationId xmlns:a16="http://schemas.microsoft.com/office/drawing/2014/main" id="{A92F1CA7-B5AC-42EB-AF60-F18C3E32717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9338" y="4508500"/>
            <a:ext cx="4038600" cy="2170113"/>
          </a:xfrm>
        </p:spPr>
      </p:pic>
      <p:pic>
        <p:nvPicPr>
          <p:cNvPr id="7" name="Slika 6" descr="queen-elizabeth-II.jpg">
            <a:extLst>
              <a:ext uri="{FF2B5EF4-FFF2-40B4-BE49-F238E27FC236}">
                <a16:creationId xmlns:a16="http://schemas.microsoft.com/office/drawing/2014/main" id="{4A10994E-6C71-4E17-8F27-1D0D7AE0B8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0"/>
            <a:ext cx="3971925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Slika 8" descr="9017153973c0fd3159e_1.jpg">
            <a:extLst>
              <a:ext uri="{FF2B5EF4-FFF2-40B4-BE49-F238E27FC236}">
                <a16:creationId xmlns:a16="http://schemas.microsoft.com/office/drawing/2014/main" id="{A34B2C46-CD03-4A71-B0B0-BDD7CB09FB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4608512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Slika 9" descr="buckingham-palace-picture-4.jpg">
            <a:extLst>
              <a:ext uri="{FF2B5EF4-FFF2-40B4-BE49-F238E27FC236}">
                <a16:creationId xmlns:a16="http://schemas.microsoft.com/office/drawing/2014/main" id="{1138C10D-20A7-4844-AD08-0A316C604B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716338"/>
            <a:ext cx="4248150" cy="314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362478E-C842-4546-9F23-B6FCBCA3D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188913"/>
            <a:ext cx="8229600" cy="1143000"/>
          </a:xfrm>
        </p:spPr>
        <p:txBody>
          <a:bodyPr/>
          <a:lstStyle/>
          <a:p>
            <a:r>
              <a:rPr lang="sl-SI" altLang="sl-SI" sz="7200"/>
              <a:t>PREBIVALSTVO</a:t>
            </a:r>
          </a:p>
        </p:txBody>
      </p:sp>
      <p:sp>
        <p:nvSpPr>
          <p:cNvPr id="3" name="Ograda besedila 2">
            <a:extLst>
              <a:ext uri="{FF2B5EF4-FFF2-40B4-BE49-F238E27FC236}">
                <a16:creationId xmlns:a16="http://schemas.microsoft.com/office/drawing/2014/main" id="{AD809B26-4D6C-43EF-842C-5F0FCEB60A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 flipV="1">
            <a:off x="179388" y="0"/>
            <a:ext cx="646112" cy="50800"/>
          </a:xfrm>
        </p:spPr>
        <p:txBody>
          <a:bodyPr rtlCol="0">
            <a:normAutofit fontScale="25000" lnSpcReduction="20000"/>
          </a:bodyPr>
          <a:lstStyle/>
          <a:p>
            <a:pPr fontAlgn="auto">
              <a:spcAft>
                <a:spcPts val="0"/>
              </a:spcAft>
              <a:defRPr/>
            </a:pPr>
            <a:endParaRPr lang="sl-SI" sz="400" dirty="0"/>
          </a:p>
        </p:txBody>
      </p:sp>
      <p:sp>
        <p:nvSpPr>
          <p:cNvPr id="4" name="Ograda vsebine 3">
            <a:extLst>
              <a:ext uri="{FF2B5EF4-FFF2-40B4-BE49-F238E27FC236}">
                <a16:creationId xmlns:a16="http://schemas.microsoft.com/office/drawing/2014/main" id="{BCC90D25-E86C-4650-A1A1-B5B6E92A21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1268413"/>
            <a:ext cx="4392613" cy="5589587"/>
          </a:xfrm>
        </p:spPr>
        <p:txBody>
          <a:bodyPr/>
          <a:lstStyle/>
          <a:p>
            <a:r>
              <a:rPr lang="sl-SI" altLang="sl-SI" sz="2000"/>
              <a:t>V Veliki Britaniji živi prb. 60.209.000 ljudi.</a:t>
            </a:r>
          </a:p>
          <a:p>
            <a:r>
              <a:rPr lang="sl-SI" altLang="sl-SI" sz="2000"/>
              <a:t>V Angliji živi 90% prebivalstva Velike Britanije.</a:t>
            </a:r>
          </a:p>
          <a:p>
            <a:r>
              <a:rPr lang="sl-SI" altLang="sl-SI" sz="2000"/>
              <a:t>V Veliki Britaniji je 57% anglekancev, 12 % protestantov ostalo pa so katoličani in muslimani.</a:t>
            </a:r>
          </a:p>
          <a:p>
            <a:r>
              <a:rPr lang="sl-SI" altLang="sl-SI" sz="2000"/>
              <a:t>Naseljenost se veča.</a:t>
            </a:r>
          </a:p>
          <a:p>
            <a:r>
              <a:rPr lang="sl-SI" altLang="sl-SI" sz="2000"/>
              <a:t>V mestih živi več kot 9/10 prebivalcev Velike Britanije, saj se podeželsko  prebivalstvo nenehno krči.</a:t>
            </a:r>
          </a:p>
          <a:p>
            <a:r>
              <a:rPr lang="sl-SI" altLang="sl-SI" sz="2000"/>
              <a:t>V Veliki Britaniji je veliko tujcev karibskega in afriškega porekla</a:t>
            </a:r>
            <a:r>
              <a:rPr lang="sl-SI" altLang="sl-SI"/>
              <a:t>.</a:t>
            </a:r>
          </a:p>
          <a:p>
            <a:pPr>
              <a:buFont typeface="Arial" panose="020B0604020202020204" pitchFamily="34" charset="0"/>
              <a:buNone/>
            </a:pPr>
            <a:r>
              <a:rPr lang="sl-SI" altLang="sl-SI" sz="2000"/>
              <a:t>      (prebivalci nekdanjih Veliko Britanskih  kolonij)</a:t>
            </a:r>
          </a:p>
          <a:p>
            <a:endParaRPr lang="sl-SI" altLang="sl-SI" sz="2000"/>
          </a:p>
          <a:p>
            <a:endParaRPr lang="sl-SI" altLang="sl-SI"/>
          </a:p>
        </p:txBody>
      </p:sp>
      <p:sp>
        <p:nvSpPr>
          <p:cNvPr id="7173" name="Ograda besedila 4">
            <a:extLst>
              <a:ext uri="{FF2B5EF4-FFF2-40B4-BE49-F238E27FC236}">
                <a16:creationId xmlns:a16="http://schemas.microsoft.com/office/drawing/2014/main" id="{8D9DB18D-6352-4AD0-83F3-767F91E9D3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 flipV="1">
            <a:off x="7308850" y="0"/>
            <a:ext cx="1582738" cy="266700"/>
          </a:xfrm>
        </p:spPr>
        <p:txBody>
          <a:bodyPr/>
          <a:lstStyle/>
          <a:p>
            <a:endParaRPr lang="sl-SI" altLang="sl-SI" sz="100"/>
          </a:p>
        </p:txBody>
      </p:sp>
      <p:pic>
        <p:nvPicPr>
          <p:cNvPr id="7" name="Ograda vsebine 6" descr="London-Oxford-street.jpg">
            <a:extLst>
              <a:ext uri="{FF2B5EF4-FFF2-40B4-BE49-F238E27FC236}">
                <a16:creationId xmlns:a16="http://schemas.microsoft.com/office/drawing/2014/main" id="{9D0210DB-4B6F-4BBD-9EC5-AFFCC451D2D4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27538" y="1341438"/>
            <a:ext cx="4548187" cy="5327650"/>
          </a:xfrm>
        </p:spPr>
      </p:pic>
    </p:spTree>
  </p:cSld>
  <p:clrMapOvr>
    <a:masterClrMapping/>
  </p:clrMapOvr>
  <p:transition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CA70E2C-21D8-4737-916A-234C0B6C4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6645275" cy="1143000"/>
          </a:xfrm>
        </p:spPr>
        <p:txBody>
          <a:bodyPr/>
          <a:lstStyle/>
          <a:p>
            <a:r>
              <a:rPr lang="sl-SI" altLang="sl-SI" sz="6000"/>
              <a:t>GOSPODARSTVO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D24944F0-44D7-4547-8509-E5A390909B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484313"/>
            <a:ext cx="4608513" cy="5545137"/>
          </a:xfrm>
        </p:spPr>
        <p:txBody>
          <a:bodyPr/>
          <a:lstStyle/>
          <a:p>
            <a:r>
              <a:rPr lang="sl-SI" altLang="sl-SI" sz="2000"/>
              <a:t>Je 4. svetovna velesila.</a:t>
            </a:r>
          </a:p>
          <a:p>
            <a:r>
              <a:rPr lang="sl-SI" altLang="sl-SI" sz="2000"/>
              <a:t>Do 18. stoletja je bila Velika Britanija predvsem kmetijska dežela.</a:t>
            </a:r>
          </a:p>
          <a:p>
            <a:r>
              <a:rPr lang="sl-SI" altLang="sl-SI" sz="2000"/>
              <a:t>Kasneje so se močno razvila mesta z njimi pa tudi industrija. </a:t>
            </a:r>
          </a:p>
          <a:p>
            <a:r>
              <a:rPr lang="sl-SI" altLang="sl-SI" sz="2000"/>
              <a:t>Najbolj razviti sta:</a:t>
            </a:r>
          </a:p>
          <a:p>
            <a:pPr>
              <a:buFont typeface="Arial" panose="020B0604020202020204" pitchFamily="34" charset="0"/>
              <a:buNone/>
            </a:pPr>
            <a:r>
              <a:rPr lang="sl-SI" altLang="sl-SI" sz="2000"/>
              <a:t>     tekstilna industrija</a:t>
            </a:r>
          </a:p>
          <a:p>
            <a:pPr>
              <a:buFont typeface="Arial" panose="020B0604020202020204" pitchFamily="34" charset="0"/>
              <a:buNone/>
            </a:pPr>
            <a:r>
              <a:rPr lang="sl-SI" altLang="sl-SI" sz="2000"/>
              <a:t>                    in</a:t>
            </a:r>
          </a:p>
          <a:p>
            <a:pPr>
              <a:buFont typeface="Arial" panose="020B0604020202020204" pitchFamily="34" charset="0"/>
              <a:buNone/>
            </a:pPr>
            <a:r>
              <a:rPr lang="sl-SI" altLang="sl-SI" sz="2000"/>
              <a:t>     avtomobilska industrija</a:t>
            </a:r>
          </a:p>
          <a:p>
            <a:r>
              <a:rPr lang="sl-SI" altLang="sl-SI" sz="2000"/>
              <a:t>Veliko se jih ukvarja </a:t>
            </a:r>
          </a:p>
          <a:p>
            <a:pPr>
              <a:buFont typeface="Arial" panose="020B0604020202020204" pitchFamily="34" charset="0"/>
              <a:buNone/>
            </a:pPr>
            <a:r>
              <a:rPr lang="sl-SI" altLang="sl-SI" sz="2000"/>
              <a:t>  z pomorskim prometom.</a:t>
            </a:r>
          </a:p>
          <a:p>
            <a:pPr>
              <a:buFont typeface="Arial" panose="020B0604020202020204" pitchFamily="34" charset="0"/>
              <a:buNone/>
            </a:pPr>
            <a:endParaRPr lang="sl-SI" altLang="sl-SI" sz="2400"/>
          </a:p>
          <a:p>
            <a:endParaRPr lang="sl-SI" altLang="sl-SI" sz="2400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endParaRPr lang="sl-SI" altLang="sl-SI"/>
          </a:p>
        </p:txBody>
      </p:sp>
      <p:pic>
        <p:nvPicPr>
          <p:cNvPr id="5" name="Ograda vsebine 4" descr="auto-production.jpg">
            <a:extLst>
              <a:ext uri="{FF2B5EF4-FFF2-40B4-BE49-F238E27FC236}">
                <a16:creationId xmlns:a16="http://schemas.microsoft.com/office/drawing/2014/main" id="{350A3448-C7B9-427B-A96E-0AD0BE94222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56100" y="1412875"/>
            <a:ext cx="4514850" cy="5040313"/>
          </a:xfrm>
        </p:spPr>
      </p:pic>
    </p:spTree>
  </p:cSld>
  <p:clrMapOvr>
    <a:masterClrMapping/>
  </p:clrMapOvr>
  <p:transition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test\My Documents\Downloads\pov_lar.jpg">
            <a:extLst>
              <a:ext uri="{FF2B5EF4-FFF2-40B4-BE49-F238E27FC236}">
                <a16:creationId xmlns:a16="http://schemas.microsoft.com/office/drawing/2014/main" id="{CB7BA8C9-29D4-414F-A47A-AAA734F928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052513"/>
            <a:ext cx="4891088" cy="551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64898855-FA0F-43E8-85CE-7D28EC19B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5888"/>
            <a:ext cx="5113338" cy="1143000"/>
          </a:xfrm>
        </p:spPr>
        <p:txBody>
          <a:bodyPr/>
          <a:lstStyle/>
          <a:p>
            <a:r>
              <a:rPr lang="sl-SI" altLang="sl-SI" sz="6000"/>
              <a:t>PROMET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BC966FE6-E4BD-4198-B74D-3E1187E4F9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125538"/>
            <a:ext cx="4537075" cy="5732462"/>
          </a:xfrm>
        </p:spPr>
        <p:txBody>
          <a:bodyPr/>
          <a:lstStyle/>
          <a:p>
            <a:r>
              <a:rPr lang="sl-SI" altLang="sl-SI" sz="2000"/>
              <a:t>V Veliki Britaniji prevladuje cestni promet.</a:t>
            </a:r>
          </a:p>
          <a:p>
            <a:r>
              <a:rPr lang="sl-SI" altLang="sl-SI" sz="2000"/>
              <a:t>Veliko ljudi se pa vozi tudi z vlaki</a:t>
            </a:r>
          </a:p>
          <a:p>
            <a:pPr>
              <a:buFont typeface="Arial" panose="020B0604020202020204" pitchFamily="34" charset="0"/>
              <a:buNone/>
            </a:pPr>
            <a:r>
              <a:rPr lang="sl-SI" altLang="sl-SI" sz="2000"/>
              <a:t>      ali podzemno železnico.</a:t>
            </a:r>
          </a:p>
          <a:p>
            <a:r>
              <a:rPr lang="sl-SI" altLang="sl-SI" sz="2000"/>
              <a:t>Razvit je tudi letalski</a:t>
            </a:r>
          </a:p>
          <a:p>
            <a:pPr>
              <a:buFont typeface="Arial" panose="020B0604020202020204" pitchFamily="34" charset="0"/>
              <a:buNone/>
            </a:pPr>
            <a:r>
              <a:rPr lang="sl-SI" altLang="sl-SI" sz="2000"/>
              <a:t>      oz. zračni promet. </a:t>
            </a:r>
          </a:p>
          <a:p>
            <a:r>
              <a:rPr lang="sl-SI" altLang="sl-SI" sz="2000"/>
              <a:t>Že od nekdaj pa je imel velik pomen tudi pomorski oz. rečni promet.</a:t>
            </a:r>
          </a:p>
          <a:p>
            <a:r>
              <a:rPr lang="sl-SI" altLang="sl-SI" sz="2000"/>
              <a:t>Med najznamenitejše znamke </a:t>
            </a:r>
          </a:p>
          <a:p>
            <a:pPr>
              <a:buFont typeface="Arial" panose="020B0604020202020204" pitchFamily="34" charset="0"/>
              <a:buNone/>
            </a:pPr>
            <a:r>
              <a:rPr lang="sl-SI" altLang="sl-SI" sz="2000"/>
              <a:t>      avtov v Veliki Britaniji spadata :</a:t>
            </a:r>
          </a:p>
          <a:p>
            <a:pPr>
              <a:buFont typeface="Arial" panose="020B0604020202020204" pitchFamily="34" charset="0"/>
              <a:buNone/>
            </a:pPr>
            <a:r>
              <a:rPr lang="sl-SI" altLang="sl-SI" sz="2400"/>
              <a:t>      LAND ROVER</a:t>
            </a:r>
          </a:p>
          <a:p>
            <a:pPr>
              <a:buFont typeface="Arial" panose="020B0604020202020204" pitchFamily="34" charset="0"/>
              <a:buNone/>
            </a:pPr>
            <a:r>
              <a:rPr lang="sl-SI" altLang="sl-SI" sz="2400"/>
              <a:t>      JAGUAR</a:t>
            </a:r>
          </a:p>
        </p:txBody>
      </p:sp>
      <p:sp>
        <p:nvSpPr>
          <p:cNvPr id="6" name="Ograda vsebine 5">
            <a:extLst>
              <a:ext uri="{FF2B5EF4-FFF2-40B4-BE49-F238E27FC236}">
                <a16:creationId xmlns:a16="http://schemas.microsoft.com/office/drawing/2014/main" id="{DC04E9B9-A44C-40D4-81AD-05BCB5A25A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sl-SI" altLang="sl-SI"/>
          </a:p>
        </p:txBody>
      </p:sp>
    </p:spTree>
  </p:cSld>
  <p:clrMapOvr>
    <a:masterClrMapping/>
  </p:clrMapOvr>
  <p:transition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E746324-1C00-462A-8628-0FCE8C68F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sl-SI" altLang="sl-SI" sz="4800"/>
              <a:t>ZNAČILNI BRITANSKI VOZILI: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0957419A-1B6B-4BD6-B77C-56CCB5A60C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9388" y="1052513"/>
            <a:ext cx="4464050" cy="5545137"/>
          </a:xfrm>
        </p:spPr>
        <p:txBody>
          <a:bodyPr/>
          <a:lstStyle/>
          <a:p>
            <a:r>
              <a:rPr lang="sl-SI" altLang="sl-SI" sz="2000"/>
              <a:t>Veliki rdeči dvonadstropni avtobusi, ki še danes vozijo po Londonu in ga razkazujejo.</a:t>
            </a:r>
          </a:p>
          <a:p>
            <a:endParaRPr lang="sl-SI" altLang="sl-SI"/>
          </a:p>
          <a:p>
            <a:endParaRPr lang="sl-SI" altLang="sl-SI"/>
          </a:p>
          <a:p>
            <a:endParaRPr lang="sl-SI" altLang="sl-SI"/>
          </a:p>
          <a:p>
            <a:pPr>
              <a:buFont typeface="Arial" panose="020B0604020202020204" pitchFamily="34" charset="0"/>
              <a:buNone/>
            </a:pPr>
            <a:r>
              <a:rPr lang="sl-SI" altLang="sl-SI"/>
              <a:t>                                  </a:t>
            </a:r>
          </a:p>
          <a:p>
            <a:endParaRPr lang="sl-SI" altLang="sl-SI"/>
          </a:p>
          <a:p>
            <a:endParaRPr lang="sl-SI" altLang="sl-SI"/>
          </a:p>
        </p:txBody>
      </p:sp>
      <p:sp>
        <p:nvSpPr>
          <p:cNvPr id="4" name="Ograda vsebine 3">
            <a:extLst>
              <a:ext uri="{FF2B5EF4-FFF2-40B4-BE49-F238E27FC236}">
                <a16:creationId xmlns:a16="http://schemas.microsoft.com/office/drawing/2014/main" id="{00665E30-1CA9-42F5-B5C5-0AD2E5A1B5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3438" y="1052513"/>
            <a:ext cx="4392612" cy="5661025"/>
          </a:xfrm>
        </p:spPr>
        <p:txBody>
          <a:bodyPr/>
          <a:lstStyle/>
          <a:p>
            <a:pPr algn="ctr"/>
            <a:r>
              <a:rPr lang="sl-SI" altLang="sl-SI" sz="2000"/>
              <a:t>Znamenit črn Taxi, ki vozi po ulicah Londona.</a:t>
            </a:r>
          </a:p>
        </p:txBody>
      </p:sp>
      <p:pic>
        <p:nvPicPr>
          <p:cNvPr id="5" name="Slika 4" descr="740135_com_routemaste.jpg">
            <a:extLst>
              <a:ext uri="{FF2B5EF4-FFF2-40B4-BE49-F238E27FC236}">
                <a16:creationId xmlns:a16="http://schemas.microsoft.com/office/drawing/2014/main" id="{EB47F0E2-FD3D-453C-BD3E-40F1210EB2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060575"/>
            <a:ext cx="4105275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Slika 5" descr="TaxiCab.jpg">
            <a:extLst>
              <a:ext uri="{FF2B5EF4-FFF2-40B4-BE49-F238E27FC236}">
                <a16:creationId xmlns:a16="http://schemas.microsoft.com/office/drawing/2014/main" id="{3D8CA5A8-617E-41E4-B4A1-7604F7C347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060575"/>
            <a:ext cx="4608512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  <p:bldP spid="4" grpId="0" build="allAtOnce"/>
    </p:bldLst>
  </p:timing>
</p:sld>
</file>

<file path=ppt/theme/theme1.xml><?xml version="1.0" encoding="utf-8"?>
<a:theme xmlns:a="http://schemas.openxmlformats.org/drawingml/2006/main" name="Officeova tema">
  <a:themeElements>
    <a:clrScheme name="Anglija">
      <a:dk1>
        <a:sysClr val="windowText" lastClr="000000"/>
      </a:dk1>
      <a:lt1>
        <a:sysClr val="window" lastClr="FFFFFF"/>
      </a:lt1>
      <a:dk2>
        <a:srgbClr val="1F497D"/>
      </a:dk2>
      <a:lt2>
        <a:srgbClr val="FF0000"/>
      </a:lt2>
      <a:accent1>
        <a:srgbClr val="4F81BD"/>
      </a:accent1>
      <a:accent2>
        <a:srgbClr val="FF0000"/>
      </a:accent2>
      <a:accent3>
        <a:srgbClr val="953734"/>
      </a:accent3>
      <a:accent4>
        <a:srgbClr val="8064A2"/>
      </a:accent4>
      <a:accent5>
        <a:srgbClr val="4BACC6"/>
      </a:accent5>
      <a:accent6>
        <a:srgbClr val="244061"/>
      </a:accent6>
      <a:hlink>
        <a:srgbClr val="FF6600"/>
      </a:hlink>
      <a:folHlink>
        <a:srgbClr val="FFFFFF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0</TotalTime>
  <Words>1028</Words>
  <Application>Microsoft Office PowerPoint</Application>
  <PresentationFormat>On-screen Show (4:3)</PresentationFormat>
  <Paragraphs>203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Bradley Hand ITC</vt:lpstr>
      <vt:lpstr>Calibri</vt:lpstr>
      <vt:lpstr>Officeova tema</vt:lpstr>
      <vt:lpstr>VELIKA BRITANIJA</vt:lpstr>
      <vt:lpstr>LEGA Velike Britanije</vt:lpstr>
      <vt:lpstr>RELIEF</vt:lpstr>
      <vt:lpstr>ZNAČILNOSTI</vt:lpstr>
      <vt:lpstr> </vt:lpstr>
      <vt:lpstr>PREBIVALSTVO</vt:lpstr>
      <vt:lpstr>GOSPODARSTVO</vt:lpstr>
      <vt:lpstr>PROMET</vt:lpstr>
      <vt:lpstr>ZNAČILNI BRITANSKI VOZILI:</vt:lpstr>
      <vt:lpstr>LONDONSKA PODZEMNA ŽELEZNICA</vt:lpstr>
      <vt:lpstr>PODNEBJE IN RASTJE</vt:lpstr>
      <vt:lpstr>PowerPoint Presentation</vt:lpstr>
      <vt:lpstr>ZGRADBE IN ZNAMENITOSTI</vt:lpstr>
      <vt:lpstr>TOWER BRIDGE</vt:lpstr>
      <vt:lpstr>STONEHENGE</vt:lpstr>
      <vt:lpstr>LONDON EYE</vt:lpstr>
      <vt:lpstr>BIG BEN</vt:lpstr>
      <vt:lpstr>JEZERO LOCH NESS</vt:lpstr>
      <vt:lpstr>JEZIKI IN NAREČJA</vt:lpstr>
      <vt:lpstr>VPRAŠANJA</vt:lpstr>
      <vt:lpstr>HVALA ZA VAŠO POZORNOST</vt:lpstr>
      <vt:lpstr>VIRI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2019-05-31T08:41:30Z</dcterms:created>
  <dcterms:modified xsi:type="dcterms:W3CDTF">2019-05-31T08:41:30Z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