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386CE9-4363-419E-BF6D-D82436B875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D0C48F-A7F4-4121-A430-0FF93D6AE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C8EA53-10C7-4FCF-9B59-E91CB0334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F456B-F08E-4786-8A5C-822F644ED7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355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EC1925-D4C5-4E0B-BE49-456AA5C56A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F4597C-19F5-48F1-92D3-FF8075D0B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F0BDC1-EA9F-4132-A5BF-6B61DB636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54402-A2F6-4453-AD41-13CD31C791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821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E4192A-CC7A-4778-9606-48AD5D81A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836998-D37D-4B27-BF09-4FA2F34FB3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C558D0-2251-44B1-80A1-05C48B699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C5701-7AAD-4F81-A557-16DCE2CA91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632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327A7F-5FBE-45E8-A986-8A0CF8337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F7309B-790D-4C5E-8C24-B12FB95D0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AC8BA0-1168-48A7-AA43-99AEDF104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0C715-3E62-4EC1-A433-F2D88B7C44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78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654766-E99D-483F-A2D5-8094B9C77E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AC1E57-D4AC-4D0B-A76D-0EE87AA5E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B3F6BB-81E8-41CB-8C49-5F37A5197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AE82C-D3C3-4B5D-BC0C-65DC0651A0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37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23211E-6937-4C21-9505-59D867A5C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2F7603-73CC-4C23-AD0F-29F9E4048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1D5CA-8F31-4294-A73B-41BE125C8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F2695-F59E-4459-8471-B6B0DA9ED8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808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3C5407-6274-40BD-BAF9-7CDFD27902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340BB3-DB6C-44B2-81F2-5F956873A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D77E06-605A-4068-B342-F7E3B3864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DF28F-4AC7-43DE-9A33-AEB1304BBB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439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7CF0F5-F236-48FB-8937-01A792C61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9FE1A5-ADB7-412C-9156-6FE7BFD9E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E19013-5987-4C10-B7D0-5BC3B8C3D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6EC0F-C852-4981-B0D0-90D521D18A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858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34B3AD-A98C-44D9-8AF2-8B274655B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A94FCA-9CEE-4F8B-AE78-AB9D8D2EE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AF1674-D72D-41F5-AA27-06D938F05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7C144-941F-4C31-9FC4-3FCE50E2C0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9024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141C0-16AF-4FB1-B163-0FEB16C0F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D019F-659D-4A00-96D6-92325F9D8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B3F91-31AA-413C-A8CB-E53825696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3D912-A286-41DD-A416-07D0A3FAAA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230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C600A-B608-4CA5-97A1-1FA54ED7A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741DCB-C92F-4152-957F-05694C997C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DB3E3-A334-48C1-B8EA-248C61929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290B2-2DC2-4FFB-A304-1EB4CD4BCC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864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A184AE-53A8-4E7F-B255-ECED210D0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D0E2AF-CC39-4800-AFE5-A652978B2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E3390A-BC77-4A90-B448-D458F7F964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6EF4D0-5784-448F-8C78-616A5DE0E4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8E2B66-70CF-4AEF-AF58-1E27BF6854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7785CB-9896-4763-85CE-272919CFBED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DA36C1EB-3169-4B58-81B2-13F2E54E4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WordArt 6">
            <a:extLst>
              <a:ext uri="{FF2B5EF4-FFF2-40B4-BE49-F238E27FC236}">
                <a16:creationId xmlns:a16="http://schemas.microsoft.com/office/drawing/2014/main" id="{7A697FE7-1675-4F54-AAC3-F4D2D948F3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188913"/>
            <a:ext cx="3962400" cy="2374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37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Velika Britania</a:t>
            </a:r>
          </a:p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Nagy Británia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5165D26-CA7F-4F2B-8155-4DB59A5515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CBB381D9-EC4B-40E7-8CF4-28D8A3C38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>
            <a:extLst>
              <a:ext uri="{FF2B5EF4-FFF2-40B4-BE49-F238E27FC236}">
                <a16:creationId xmlns:a16="http://schemas.microsoft.com/office/drawing/2014/main" id="{729070ED-6D76-484A-B9EE-52A8A1BB7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6">
            <a:extLst>
              <a:ext uri="{FF2B5EF4-FFF2-40B4-BE49-F238E27FC236}">
                <a16:creationId xmlns:a16="http://schemas.microsoft.com/office/drawing/2014/main" id="{562830BE-6FED-4B22-9A5F-D189AAF8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2736850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8">
            <a:extLst>
              <a:ext uri="{FF2B5EF4-FFF2-40B4-BE49-F238E27FC236}">
                <a16:creationId xmlns:a16="http://schemas.microsoft.com/office/drawing/2014/main" id="{D0A5B6D9-0975-46BF-A0DD-9E50AA68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4950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9">
            <a:extLst>
              <a:ext uri="{FF2B5EF4-FFF2-40B4-BE49-F238E27FC236}">
                <a16:creationId xmlns:a16="http://schemas.microsoft.com/office/drawing/2014/main" id="{440113A8-CBBF-4F33-8728-4EE25CA2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14573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11">
            <a:extLst>
              <a:ext uri="{FF2B5EF4-FFF2-40B4-BE49-F238E27FC236}">
                <a16:creationId xmlns:a16="http://schemas.microsoft.com/office/drawing/2014/main" id="{51A4B633-3B1C-4C5D-A3B4-77AF6406C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12">
            <a:extLst>
              <a:ext uri="{FF2B5EF4-FFF2-40B4-BE49-F238E27FC236}">
                <a16:creationId xmlns:a16="http://schemas.microsoft.com/office/drawing/2014/main" id="{8E8D5AE6-49C0-499C-B606-F1F2288E6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13">
            <a:extLst>
              <a:ext uri="{FF2B5EF4-FFF2-40B4-BE49-F238E27FC236}">
                <a16:creationId xmlns:a16="http://schemas.microsoft.com/office/drawing/2014/main" id="{2DA58AF0-D00A-4C76-AF68-5E1B7C6C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4950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4">
            <a:extLst>
              <a:ext uri="{FF2B5EF4-FFF2-40B4-BE49-F238E27FC236}">
                <a16:creationId xmlns:a16="http://schemas.microsoft.com/office/drawing/2014/main" id="{0D65C10B-5AE0-40A7-9AD6-86D4AA64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133600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5">
            <a:extLst>
              <a:ext uri="{FF2B5EF4-FFF2-40B4-BE49-F238E27FC236}">
                <a16:creationId xmlns:a16="http://schemas.microsoft.com/office/drawing/2014/main" id="{A7973762-5F70-4F79-8314-7A774B5E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815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6">
            <a:extLst>
              <a:ext uri="{FF2B5EF4-FFF2-40B4-BE49-F238E27FC236}">
                <a16:creationId xmlns:a16="http://schemas.microsoft.com/office/drawing/2014/main" id="{001F24A0-9132-4D29-8CB5-869CDADC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>
            <a:extLst>
              <a:ext uri="{FF2B5EF4-FFF2-40B4-BE49-F238E27FC236}">
                <a16:creationId xmlns:a16="http://schemas.microsoft.com/office/drawing/2014/main" id="{3496000B-D764-4A2D-84D9-BB921F06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5">
            <a:extLst>
              <a:ext uri="{FF2B5EF4-FFF2-40B4-BE49-F238E27FC236}">
                <a16:creationId xmlns:a16="http://schemas.microsoft.com/office/drawing/2014/main" id="{8E8AE178-EBA1-4FB8-A03A-8F19728F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292" name="AutoShape 7">
            <a:extLst>
              <a:ext uri="{FF2B5EF4-FFF2-40B4-BE49-F238E27FC236}">
                <a16:creationId xmlns:a16="http://schemas.microsoft.com/office/drawing/2014/main" id="{69AB1F70-C306-471D-9DE3-A24D6CB44E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3" name="AutoShape 10">
            <a:extLst>
              <a:ext uri="{FF2B5EF4-FFF2-40B4-BE49-F238E27FC236}">
                <a16:creationId xmlns:a16="http://schemas.microsoft.com/office/drawing/2014/main" id="{C13F1D65-8EB5-4D01-8401-00C6548DB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908050"/>
            <a:ext cx="2489200" cy="485775"/>
          </a:xfrm>
          <a:custGeom>
            <a:avLst/>
            <a:gdLst>
              <a:gd name="T0" fmla="*/ 1387499 w 21600"/>
              <a:gd name="T1" fmla="*/ 0 h 21600"/>
              <a:gd name="T2" fmla="*/ 0 w 21600"/>
              <a:gd name="T3" fmla="*/ 242888 h 21600"/>
              <a:gd name="T4" fmla="*/ 1387499 w 21600"/>
              <a:gd name="T5" fmla="*/ 485775 h 21600"/>
              <a:gd name="T6" fmla="*/ 2489200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918 h 21600"/>
              <a:gd name="T14" fmla="*/ 18164 w 21600"/>
              <a:gd name="T15" fmla="*/ 146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040" y="0"/>
                </a:moveTo>
                <a:lnTo>
                  <a:pt x="12040" y="6918"/>
                </a:lnTo>
                <a:lnTo>
                  <a:pt x="3375" y="6918"/>
                </a:lnTo>
                <a:lnTo>
                  <a:pt x="3375" y="14682"/>
                </a:lnTo>
                <a:lnTo>
                  <a:pt x="12040" y="14682"/>
                </a:lnTo>
                <a:lnTo>
                  <a:pt x="12040" y="21600"/>
                </a:lnTo>
                <a:lnTo>
                  <a:pt x="21600" y="10800"/>
                </a:lnTo>
                <a:lnTo>
                  <a:pt x="12040" y="0"/>
                </a:lnTo>
                <a:close/>
              </a:path>
              <a:path w="21600" h="21600">
                <a:moveTo>
                  <a:pt x="1350" y="6918"/>
                </a:moveTo>
                <a:lnTo>
                  <a:pt x="1350" y="14682"/>
                </a:lnTo>
                <a:lnTo>
                  <a:pt x="2700" y="14682"/>
                </a:lnTo>
                <a:lnTo>
                  <a:pt x="2700" y="6918"/>
                </a:lnTo>
                <a:lnTo>
                  <a:pt x="1350" y="6918"/>
                </a:lnTo>
                <a:close/>
              </a:path>
              <a:path w="21600" h="21600">
                <a:moveTo>
                  <a:pt x="0" y="6918"/>
                </a:moveTo>
                <a:lnTo>
                  <a:pt x="0" y="14682"/>
                </a:lnTo>
                <a:lnTo>
                  <a:pt x="675" y="14682"/>
                </a:lnTo>
                <a:lnTo>
                  <a:pt x="675" y="6918"/>
                </a:lnTo>
                <a:lnTo>
                  <a:pt x="0" y="691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2294" name="AutoShape 11">
            <a:extLst>
              <a:ext uri="{FF2B5EF4-FFF2-40B4-BE49-F238E27FC236}">
                <a16:creationId xmlns:a16="http://schemas.microsoft.com/office/drawing/2014/main" id="{B383F14B-9945-4837-808B-6AA281E84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0"/>
            <a:ext cx="2771775" cy="2641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 i="1">
                <a:latin typeface="Georgia" panose="02040502050405020303" pitchFamily="18" charset="0"/>
              </a:rPr>
              <a:t>Bela</a:t>
            </a:r>
          </a:p>
          <a:p>
            <a:pPr algn="ctr" eaLnBrk="1" hangingPunct="1"/>
            <a:r>
              <a:rPr lang="sl-SI" altLang="sl-SI" b="1" i="1">
                <a:latin typeface="Georgia" panose="02040502050405020303" pitchFamily="18" charset="0"/>
              </a:rPr>
              <a:t>Modra in</a:t>
            </a:r>
          </a:p>
          <a:p>
            <a:pPr algn="ctr" eaLnBrk="1" hangingPunct="1"/>
            <a:r>
              <a:rPr lang="sl-SI" altLang="sl-SI" b="1" i="1">
                <a:latin typeface="Georgia" panose="02040502050405020303" pitchFamily="18" charset="0"/>
              </a:rPr>
              <a:t>Rdeča!</a:t>
            </a:r>
          </a:p>
        </p:txBody>
      </p:sp>
      <p:pic>
        <p:nvPicPr>
          <p:cNvPr id="12295" name="Picture 12">
            <a:extLst>
              <a:ext uri="{FF2B5EF4-FFF2-40B4-BE49-F238E27FC236}">
                <a16:creationId xmlns:a16="http://schemas.microsoft.com/office/drawing/2014/main" id="{76C11000-F0CB-438F-A2B2-D7F6AB2EC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671888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13">
            <a:extLst>
              <a:ext uri="{FF2B5EF4-FFF2-40B4-BE49-F238E27FC236}">
                <a16:creationId xmlns:a16="http://schemas.microsoft.com/office/drawing/2014/main" id="{B88851A2-1146-478F-A5BD-143655EE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1728788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AutoShape 14">
            <a:extLst>
              <a:ext uri="{FF2B5EF4-FFF2-40B4-BE49-F238E27FC236}">
                <a16:creationId xmlns:a16="http://schemas.microsoft.com/office/drawing/2014/main" id="{CE3B3949-E58F-43A0-A7A9-4149525D0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876925"/>
            <a:ext cx="1439863" cy="485775"/>
          </a:xfrm>
          <a:custGeom>
            <a:avLst/>
            <a:gdLst>
              <a:gd name="T0" fmla="*/ 584211 w 21600"/>
              <a:gd name="T1" fmla="*/ 0 h 21600"/>
              <a:gd name="T2" fmla="*/ 0 w 21600"/>
              <a:gd name="T3" fmla="*/ 242888 h 21600"/>
              <a:gd name="T4" fmla="*/ 584211 w 21600"/>
              <a:gd name="T5" fmla="*/ 485775 h 21600"/>
              <a:gd name="T6" fmla="*/ 143986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059 h 21600"/>
              <a:gd name="T14" fmla="*/ 17154 w 21600"/>
              <a:gd name="T15" fmla="*/ 145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764" y="0"/>
                </a:moveTo>
                <a:lnTo>
                  <a:pt x="8764" y="7059"/>
                </a:lnTo>
                <a:lnTo>
                  <a:pt x="3375" y="7059"/>
                </a:lnTo>
                <a:lnTo>
                  <a:pt x="3375" y="14541"/>
                </a:lnTo>
                <a:lnTo>
                  <a:pt x="8764" y="14541"/>
                </a:lnTo>
                <a:lnTo>
                  <a:pt x="8764" y="21600"/>
                </a:lnTo>
                <a:lnTo>
                  <a:pt x="21600" y="10800"/>
                </a:lnTo>
                <a:lnTo>
                  <a:pt x="8764" y="0"/>
                </a:lnTo>
                <a:close/>
              </a:path>
              <a:path w="21600" h="21600">
                <a:moveTo>
                  <a:pt x="1350" y="7059"/>
                </a:moveTo>
                <a:lnTo>
                  <a:pt x="1350" y="14541"/>
                </a:lnTo>
                <a:lnTo>
                  <a:pt x="2700" y="14541"/>
                </a:lnTo>
                <a:lnTo>
                  <a:pt x="2700" y="7059"/>
                </a:lnTo>
                <a:lnTo>
                  <a:pt x="1350" y="7059"/>
                </a:lnTo>
                <a:close/>
              </a:path>
              <a:path w="21600" h="21600">
                <a:moveTo>
                  <a:pt x="0" y="7059"/>
                </a:moveTo>
                <a:lnTo>
                  <a:pt x="0" y="14541"/>
                </a:lnTo>
                <a:lnTo>
                  <a:pt x="675" y="14541"/>
                </a:lnTo>
                <a:lnTo>
                  <a:pt x="675" y="7059"/>
                </a:lnTo>
                <a:lnTo>
                  <a:pt x="0" y="705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2298" name="AutoShape 15">
            <a:extLst>
              <a:ext uri="{FF2B5EF4-FFF2-40B4-BE49-F238E27FC236}">
                <a16:creationId xmlns:a16="http://schemas.microsoft.com/office/drawing/2014/main" id="{73A70659-9641-42B0-A244-AEC1BEB88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4791075"/>
            <a:ext cx="1979613" cy="2066925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 i="1">
                <a:latin typeface="Georgia" panose="02040502050405020303" pitchFamily="18" charset="0"/>
              </a:rPr>
              <a:t>FUNT!</a:t>
            </a:r>
          </a:p>
        </p:txBody>
      </p:sp>
      <p:pic>
        <p:nvPicPr>
          <p:cNvPr id="12299" name="Picture 16">
            <a:extLst>
              <a:ext uri="{FF2B5EF4-FFF2-40B4-BE49-F238E27FC236}">
                <a16:creationId xmlns:a16="http://schemas.microsoft.com/office/drawing/2014/main" id="{CDF4C5F9-AEB3-4C65-A189-FE57E5BF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2087563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0" name="AutoShape 17">
            <a:extLst>
              <a:ext uri="{FF2B5EF4-FFF2-40B4-BE49-F238E27FC236}">
                <a16:creationId xmlns:a16="http://schemas.microsoft.com/office/drawing/2014/main" id="{9BBB2673-B7AC-41F2-BC81-3446B2ADE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429000"/>
            <a:ext cx="1841500" cy="485775"/>
          </a:xfrm>
          <a:custGeom>
            <a:avLst/>
            <a:gdLst>
              <a:gd name="T0" fmla="*/ 862351 w 21600"/>
              <a:gd name="T1" fmla="*/ 0 h 21600"/>
              <a:gd name="T2" fmla="*/ 0 w 21600"/>
              <a:gd name="T3" fmla="*/ 242888 h 21600"/>
              <a:gd name="T4" fmla="*/ 862351 w 21600"/>
              <a:gd name="T5" fmla="*/ 485775 h 21600"/>
              <a:gd name="T6" fmla="*/ 1841500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165 h 21600"/>
              <a:gd name="T14" fmla="*/ 14544 w 21600"/>
              <a:gd name="T15" fmla="*/ 174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115" y="0"/>
                </a:moveTo>
                <a:lnTo>
                  <a:pt x="10115" y="4165"/>
                </a:lnTo>
                <a:lnTo>
                  <a:pt x="3375" y="4165"/>
                </a:lnTo>
                <a:lnTo>
                  <a:pt x="3375" y="17435"/>
                </a:lnTo>
                <a:lnTo>
                  <a:pt x="10115" y="17435"/>
                </a:lnTo>
                <a:lnTo>
                  <a:pt x="10115" y="21600"/>
                </a:lnTo>
                <a:lnTo>
                  <a:pt x="21600" y="10800"/>
                </a:lnTo>
                <a:lnTo>
                  <a:pt x="10115" y="0"/>
                </a:lnTo>
                <a:close/>
              </a:path>
              <a:path w="21600" h="21600">
                <a:moveTo>
                  <a:pt x="1350" y="4165"/>
                </a:moveTo>
                <a:lnTo>
                  <a:pt x="1350" y="17435"/>
                </a:lnTo>
                <a:lnTo>
                  <a:pt x="2700" y="17435"/>
                </a:lnTo>
                <a:lnTo>
                  <a:pt x="2700" y="4165"/>
                </a:lnTo>
                <a:lnTo>
                  <a:pt x="1350" y="4165"/>
                </a:lnTo>
                <a:close/>
              </a:path>
              <a:path w="21600" h="21600">
                <a:moveTo>
                  <a:pt x="0" y="4165"/>
                </a:moveTo>
                <a:lnTo>
                  <a:pt x="0" y="17435"/>
                </a:lnTo>
                <a:lnTo>
                  <a:pt x="675" y="17435"/>
                </a:lnTo>
                <a:lnTo>
                  <a:pt x="675" y="4165"/>
                </a:lnTo>
                <a:lnTo>
                  <a:pt x="0" y="416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2301" name="AutoShape 18">
            <a:extLst>
              <a:ext uri="{FF2B5EF4-FFF2-40B4-BE49-F238E27FC236}">
                <a16:creationId xmlns:a16="http://schemas.microsoft.com/office/drawing/2014/main" id="{479E8608-231A-4270-80A8-1AD59EFBA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492375"/>
            <a:ext cx="2627312" cy="1995488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 i="1">
                <a:latin typeface="Georgia" panose="02040502050405020303" pitchFamily="18" charset="0"/>
              </a:rPr>
              <a:t>Grb ZK.!</a:t>
            </a:r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46329B90-7576-42A8-A59F-693D43DE4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7">
            <a:extLst>
              <a:ext uri="{FF2B5EF4-FFF2-40B4-BE49-F238E27FC236}">
                <a16:creationId xmlns:a16="http://schemas.microsoft.com/office/drawing/2014/main" id="{C73017AB-C2A5-4D47-935B-DA9A85E26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2376487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8">
            <a:extLst>
              <a:ext uri="{FF2B5EF4-FFF2-40B4-BE49-F238E27FC236}">
                <a16:creationId xmlns:a16="http://schemas.microsoft.com/office/drawing/2014/main" id="{FCA5E56B-CA77-4D8B-BFA5-A254EA70A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2182812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AutoShape 9">
            <a:extLst>
              <a:ext uri="{FF2B5EF4-FFF2-40B4-BE49-F238E27FC236}">
                <a16:creationId xmlns:a16="http://schemas.microsoft.com/office/drawing/2014/main" id="{75932F78-625E-4E0C-A7DD-4F09C0BCC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724400"/>
            <a:ext cx="2305050" cy="485775"/>
          </a:xfrm>
          <a:prstGeom prst="rightArrow">
            <a:avLst>
              <a:gd name="adj1" fmla="val 50000"/>
              <a:gd name="adj2" fmla="val 1186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18" name="AutoShape 10">
            <a:extLst>
              <a:ext uri="{FF2B5EF4-FFF2-40B4-BE49-F238E27FC236}">
                <a16:creationId xmlns:a16="http://schemas.microsoft.com/office/drawing/2014/main" id="{337D0454-B23F-4958-AAF5-FB64F1745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773238"/>
            <a:ext cx="2089150" cy="485775"/>
          </a:xfrm>
          <a:prstGeom prst="rightArrow">
            <a:avLst>
              <a:gd name="adj1" fmla="val 50000"/>
              <a:gd name="adj2" fmla="val 1075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3319" name="AutoShape 11">
            <a:extLst>
              <a:ext uri="{FF2B5EF4-FFF2-40B4-BE49-F238E27FC236}">
                <a16:creationId xmlns:a16="http://schemas.microsoft.com/office/drawing/2014/main" id="{9DF8CF5F-E80E-4260-96AA-5FD512C27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04813"/>
            <a:ext cx="2735262" cy="2354262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 i="1">
                <a:latin typeface="Georgia" panose="02040502050405020303" pitchFamily="18" charset="0"/>
              </a:rPr>
              <a:t>Elizabeta II.</a:t>
            </a:r>
          </a:p>
          <a:p>
            <a:pPr algn="ctr" eaLnBrk="1" hangingPunct="1"/>
            <a:r>
              <a:rPr lang="sl-SI" altLang="sl-SI" b="1" i="1">
                <a:latin typeface="Georgia" panose="02040502050405020303" pitchFamily="18" charset="0"/>
              </a:rPr>
              <a:t>Kraljica ZK.</a:t>
            </a:r>
          </a:p>
        </p:txBody>
      </p:sp>
      <p:sp>
        <p:nvSpPr>
          <p:cNvPr id="13320" name="AutoShape 12">
            <a:extLst>
              <a:ext uri="{FF2B5EF4-FFF2-40B4-BE49-F238E27FC236}">
                <a16:creationId xmlns:a16="http://schemas.microsoft.com/office/drawing/2014/main" id="{98979068-5900-4691-8169-33018CFEC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997200"/>
            <a:ext cx="3600450" cy="26416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 i="1">
                <a:latin typeface="Georgia" panose="02040502050405020303" pitchFamily="18" charset="0"/>
              </a:rPr>
              <a:t>David Cameron predsednik</a:t>
            </a:r>
          </a:p>
          <a:p>
            <a:pPr algn="ctr" eaLnBrk="1" hangingPunct="1"/>
            <a:r>
              <a:rPr lang="sl-SI" altLang="sl-SI" b="1" i="1">
                <a:latin typeface="Georgia" panose="02040502050405020303" pitchFamily="18" charset="0"/>
              </a:rPr>
              <a:t>ZK.</a:t>
            </a:r>
          </a:p>
        </p:txBody>
      </p:sp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E346A8FB-AAB3-4BD6-9B51-CFDCEA00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WordArt 5">
            <a:extLst>
              <a:ext uri="{FF2B5EF4-FFF2-40B4-BE49-F238E27FC236}">
                <a16:creationId xmlns:a16="http://schemas.microsoft.com/office/drawing/2014/main" id="{2B498BA5-7191-48EF-A15B-3C8FAD714B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60350"/>
            <a:ext cx="2520950" cy="9064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5903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Nekaj slik:</a:t>
            </a: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4E99685F-61B6-4DB5-8B86-C0291F23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135438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7">
            <a:extLst>
              <a:ext uri="{FF2B5EF4-FFF2-40B4-BE49-F238E27FC236}">
                <a16:creationId xmlns:a16="http://schemas.microsoft.com/office/drawing/2014/main" id="{5BA7980B-428F-4C19-988A-241304CDD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8">
            <a:extLst>
              <a:ext uri="{FF2B5EF4-FFF2-40B4-BE49-F238E27FC236}">
                <a16:creationId xmlns:a16="http://schemas.microsoft.com/office/drawing/2014/main" id="{55B5D3B5-3AA0-4025-9C36-DA279BD6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3600450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>
            <a:extLst>
              <a:ext uri="{FF2B5EF4-FFF2-40B4-BE49-F238E27FC236}">
                <a16:creationId xmlns:a16="http://schemas.microsoft.com/office/drawing/2014/main" id="{759199B2-B76D-4846-98F0-A9B28CD29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13325"/>
            <a:ext cx="27717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10">
            <a:extLst>
              <a:ext uri="{FF2B5EF4-FFF2-40B4-BE49-F238E27FC236}">
                <a16:creationId xmlns:a16="http://schemas.microsoft.com/office/drawing/2014/main" id="{E1E6AD46-412C-49BC-8EA9-F6CC290E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38625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8110E182-F495-472B-BD0D-CBFCDB7F3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Rectangle 6">
            <a:extLst>
              <a:ext uri="{FF2B5EF4-FFF2-40B4-BE49-F238E27FC236}">
                <a16:creationId xmlns:a16="http://schemas.microsoft.com/office/drawing/2014/main" id="{2B8023B7-0EAA-4EF0-A703-2F18F5F2A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94075" cy="1757363"/>
          </a:xfrm>
        </p:spPr>
        <p:txBody>
          <a:bodyPr/>
          <a:lstStyle/>
          <a:p>
            <a:pPr eaLnBrk="1" hangingPunct="1"/>
            <a:r>
              <a:rPr lang="sl-SI" altLang="sl-SI" b="1" i="1">
                <a:solidFill>
                  <a:schemeClr val="bg1"/>
                </a:solidFill>
                <a:latin typeface="Georgia" panose="02040502050405020303" pitchFamily="18" charset="0"/>
              </a:rPr>
              <a:t>Hvala za posluh!</a:t>
            </a:r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id="{6723D658-C228-4DB2-84C6-410C1062A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08050"/>
            <a:ext cx="37941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769A897C-76D2-4F46-8022-10A611DD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Rectangle 9">
            <a:extLst>
              <a:ext uri="{FF2B5EF4-FFF2-40B4-BE49-F238E27FC236}">
                <a16:creationId xmlns:a16="http://schemas.microsoft.com/office/drawing/2014/main" id="{1BFDD662-7812-4AF0-B00C-C0B74957D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800" b="1" i="1">
                <a:latin typeface="Georgia" panose="02040502050405020303" pitchFamily="18" charset="0"/>
              </a:rPr>
              <a:t>Velika Britanija je otok. Leži v Z Evropi, v S delu Atlantskega oceana. Od celinske Evrope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800" b="1" i="1">
                <a:latin typeface="Georgia" panose="02040502050405020303" pitchFamily="18" charset="0"/>
              </a:rPr>
              <a:t>Jo ločita Severno morje in Rokavski preliv. Združeno kraljestvo obsega Veliko Britanijo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800" b="1" i="1">
                <a:latin typeface="Georgia" panose="02040502050405020303" pitchFamily="18" charset="0"/>
              </a:rPr>
              <a:t>(sestavljeno iz Anglije, Škotske ,Walesa in Severne Irske), Severno Irsko in nekaj bližnjih otočij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800" b="1" i="1">
                <a:latin typeface="Georgia" panose="02040502050405020303" pitchFamily="18" charset="0"/>
              </a:rPr>
              <a:t>(Hebridi,Orkneyjski otoki in Shetlandski otoki). Negova površina znaša 244 820 km2.</a:t>
            </a:r>
          </a:p>
        </p:txBody>
      </p:sp>
      <p:sp>
        <p:nvSpPr>
          <p:cNvPr id="3076" name="WordArt 11">
            <a:extLst>
              <a:ext uri="{FF2B5EF4-FFF2-40B4-BE49-F238E27FC236}">
                <a16:creationId xmlns:a16="http://schemas.microsoft.com/office/drawing/2014/main" id="{587AA361-47C7-48EE-B339-EF86F8F18C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7313" y="333375"/>
            <a:ext cx="3600450" cy="977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Lega in sestava: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extLst>
              <a:ext uri="{FF2B5EF4-FFF2-40B4-BE49-F238E27FC236}">
                <a16:creationId xmlns:a16="http://schemas.microsoft.com/office/drawing/2014/main" id="{C37806DB-C6A4-44D7-A2C8-29C8EAB6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WordArt 5">
            <a:extLst>
              <a:ext uri="{FF2B5EF4-FFF2-40B4-BE49-F238E27FC236}">
                <a16:creationId xmlns:a16="http://schemas.microsoft.com/office/drawing/2014/main" id="{D84D7545-4F70-4E10-9314-156CAB2DF7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9113" y="404813"/>
            <a:ext cx="3241675" cy="10493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Glavno mesto: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5CB91FD-D050-4703-97C2-D85D04111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1800" b="1" i="1">
                <a:solidFill>
                  <a:schemeClr val="bg1"/>
                </a:solidFill>
                <a:latin typeface="Georgia" panose="02040502050405020303" pitchFamily="18" charset="0"/>
              </a:rPr>
              <a:t>Glavno mesto London: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 b="1" i="1">
                <a:solidFill>
                  <a:schemeClr val="bg1"/>
                </a:solidFill>
                <a:latin typeface="Georgia" panose="02040502050405020303" pitchFamily="18" charset="0"/>
              </a:rPr>
              <a:t>Naselje London, središče rimske province Britanije, so leta 43 pr. n. š., ob spodnjem toku reke Temze, ustanovili Rimljani. Leta 1666 je veliki požar uničil skoraj vse središče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 b="1" i="1">
                <a:solidFill>
                  <a:schemeClr val="bg1"/>
                </a:solidFill>
                <a:latin typeface="Georgia" panose="02040502050405020303" pitchFamily="18" charset="0"/>
              </a:rPr>
              <a:t>Londona. Ponovna izgradnja mesta je trajala okoli 10 let in na začetku 18. stoletja je bil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 b="1" i="1">
                <a:solidFill>
                  <a:schemeClr val="bg1"/>
                </a:solidFill>
                <a:latin typeface="Georgia" panose="02040502050405020303" pitchFamily="18" charset="0"/>
              </a:rPr>
              <a:t>London že največje mesto na svetu. Danes ima 6 756 600 prebivalcev, sestavljajo pa ga City in 32 mestnih okrajev imenovanih Borough.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 b="1" i="1">
                <a:solidFill>
                  <a:schemeClr val="bg1"/>
                </a:solidFill>
                <a:latin typeface="Georgia" panose="02040502050405020303" pitchFamily="18" charset="0"/>
              </a:rPr>
              <a:t>London je zelo pomemben za britansko gospodarstvo, saj je središče mednarodnega bančništva, zavarovalništva in trgovanja. Je poslovno mesto z razvitimi storitvenimi dejavnostmi in proizvodnjo.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 b="1" i="1">
                <a:solidFill>
                  <a:schemeClr val="bg1"/>
                </a:solidFill>
                <a:latin typeface="Georgia" panose="02040502050405020303" pitchFamily="18" charset="0"/>
              </a:rPr>
              <a:t> V Londonu najdemo vedno več novih poslovnih stavb, kljub temu pa je tam ogromno starih, tradicionalnih oblik arhitekture in znamenitosti, ki jih Angleži dobro ohranjajo.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1800" b="1" i="1">
                <a:solidFill>
                  <a:schemeClr val="bg1"/>
                </a:solidFill>
                <a:latin typeface="Georgia" panose="02040502050405020303" pitchFamily="18" charset="0"/>
              </a:rPr>
              <a:t>London je veliko kulturno središče. Ima 40 pomembnih gledališč, 5 simfoničnih orkestrov,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572C1CD9-B2FD-4A5B-9985-6867AA0B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7988B6A4-5F7E-4662-A21B-F95D83BFA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229600" cy="5157787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000" b="1" i="1">
                <a:solidFill>
                  <a:schemeClr val="bg1"/>
                </a:solidFill>
                <a:latin typeface="Georgia" panose="02040502050405020303" pitchFamily="18" charset="0"/>
              </a:rPr>
              <a:t>Združeno kraljestvo ima 59 126 000 prebivalcev. Njihovi predniki so Kelti, Rimljani, Angleži,Sasi, Skandinavci in Normani. Najhitreje je prebivalstvo naraščalo v času industrijske revolucije in po 2. sv. vojni, ko so se začeli priseljevati nebelci iz kolonij (predvsem iz Indije,Pakistana, Bangladeša). Priseljevanje so z zakonom omejili, danes pa je na otoku že 8%nebelega prebivalstva. Naraščanje prebivalstva danes je 0,25%.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 b="1" i="1">
                <a:solidFill>
                  <a:schemeClr val="bg1"/>
                </a:solidFill>
                <a:latin typeface="Georgia" panose="02040502050405020303" pitchFamily="18" charset="0"/>
              </a:rPr>
              <a:t>Do zadnje četrtine 18. stol. je bilo ZK kmetijska dežela, nato pa so se zaradi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 b="1" i="1">
                <a:solidFill>
                  <a:schemeClr val="bg1"/>
                </a:solidFill>
                <a:latin typeface="Georgia" panose="02040502050405020303" pitchFamily="18" charset="0"/>
              </a:rPr>
              <a:t>industrializacije močno razvila mesta. Na mestnih območjih zato zdaj živi kar 90% vsega prebivalstva. 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 b="1" i="1">
                <a:solidFill>
                  <a:schemeClr val="bg1"/>
                </a:solidFill>
                <a:latin typeface="Georgia" panose="02040502050405020303" pitchFamily="18" charset="0"/>
              </a:rPr>
              <a:t>Največ prebivalcev je v Londonu, ob ustje reke Temze, v Z Yorkshiru in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 b="1" i="1">
                <a:solidFill>
                  <a:schemeClr val="bg1"/>
                </a:solidFill>
                <a:latin typeface="Georgia" panose="02040502050405020303" pitchFamily="18" charset="0"/>
              </a:rPr>
              <a:t>industrijskih mestih SZ in SV Anglije.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 b="1" i="1">
                <a:solidFill>
                  <a:schemeClr val="bg1"/>
                </a:solidFill>
                <a:latin typeface="Georgia" panose="02040502050405020303" pitchFamily="18" charset="0"/>
              </a:rPr>
              <a:t>Okoli 27 milijonov prebivalcev je pripadnikov Anglikanske cerkve, Škotska cerkev ima 2milijona članov, 13% ljudi je katoličanov, 1,4% muslimanov, imajo pa tudi hindujsko  skupnost.</a:t>
            </a:r>
          </a:p>
        </p:txBody>
      </p:sp>
      <p:sp>
        <p:nvSpPr>
          <p:cNvPr id="5124" name="WordArt 5">
            <a:extLst>
              <a:ext uri="{FF2B5EF4-FFF2-40B4-BE49-F238E27FC236}">
                <a16:creationId xmlns:a16="http://schemas.microsoft.com/office/drawing/2014/main" id="{BE62964C-9183-40D0-A030-FDEBF0ED87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2592387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8125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Prebivalstvo: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6647652A-4E9E-436D-8FDC-70CBD13B6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F5675CDA-7AFE-4CD2-93B2-B5A3910FD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229600" cy="3816350"/>
          </a:xfrm>
        </p:spPr>
        <p:txBody>
          <a:bodyPr/>
          <a:lstStyle/>
          <a:p>
            <a:pPr eaLnBrk="1" hangingPunct="1"/>
            <a:r>
              <a:rPr lang="sl-SI" altLang="sl-SI" b="1" i="1">
                <a:solidFill>
                  <a:schemeClr val="bg1"/>
                </a:solidFill>
                <a:latin typeface="Georgia" panose="02040502050405020303" pitchFamily="18" charset="0"/>
              </a:rPr>
              <a:t>Angleščina je glavni jezik, govori ga 97% prebivalstva. Najdemo pa tudi ostanke jezika na Škotskem, ki ga govori 79 000 Škotov in ostanke keltskega jezika na Irskem. </a:t>
            </a:r>
          </a:p>
          <a:p>
            <a:pPr eaLnBrk="1" hangingPunct="1"/>
            <a:r>
              <a:rPr lang="sl-SI" altLang="sl-SI" b="1" i="1">
                <a:solidFill>
                  <a:schemeClr val="bg1"/>
                </a:solidFill>
                <a:latin typeface="Georgia" panose="02040502050405020303" pitchFamily="18" charset="0"/>
              </a:rPr>
              <a:t>V Walesu pa kar 19% prebivalcev govori valežanščino.</a:t>
            </a:r>
          </a:p>
        </p:txBody>
      </p:sp>
      <p:sp>
        <p:nvSpPr>
          <p:cNvPr id="6148" name="WordArt 5">
            <a:extLst>
              <a:ext uri="{FF2B5EF4-FFF2-40B4-BE49-F238E27FC236}">
                <a16:creationId xmlns:a16="http://schemas.microsoft.com/office/drawing/2014/main" id="{EB1BCEE4-976C-403B-A3D7-9D635195A5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8038" y="404813"/>
            <a:ext cx="2592387" cy="977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917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Jezik: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19A1655A-E6BA-4C01-AC59-3B92BB6B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B12F2DD9-D07A-4342-9769-20A49067D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000" b="1" i="1">
                <a:latin typeface="Georgia" panose="02040502050405020303" pitchFamily="18" charset="0"/>
              </a:rPr>
              <a:t>Podnebje tukaj je oceansko, z oblačnimi, deževnimi dnevi (250 do 270 na leto), svežimi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 b="1" i="1">
                <a:latin typeface="Georgia" panose="02040502050405020303" pitchFamily="18" charset="0"/>
              </a:rPr>
              <a:t>poletji in milimi zimami, ki so posledica toplega Zalivskega toka. Pogosti so viharji.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 b="1" i="1">
                <a:latin typeface="Georgia" panose="02040502050405020303" pitchFamily="18" charset="0"/>
              </a:rPr>
              <a:t>V sušnejših predelih prevladuje rodovitna rjava prst, drugod pa rjava sprava prst in gleji.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 b="1" i="1">
                <a:latin typeface="Georgia" panose="02040502050405020303" pitchFamily="18" charset="0"/>
              </a:rPr>
              <a:t>Hriboviti deli so slabo rodovitni, tam najdemo šoto in podzole.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 b="1" i="1">
                <a:latin typeface="Georgia" panose="02040502050405020303" pitchFamily="18" charset="0"/>
              </a:rPr>
              <a:t>Najbolj značilno rastlinstvo je listnati gozd (hrast, bukev), na S pa najdemo mešani gozd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 b="1" i="1">
                <a:latin typeface="Georgia" panose="02040502050405020303" pitchFamily="18" charset="0"/>
              </a:rPr>
              <a:t>(rdeči bor, breza). Leta 1918 so zasadili obsežne nasade iglavcev, zlasti v Walesu in na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 b="1" i="1">
                <a:latin typeface="Georgia" panose="02040502050405020303" pitchFamily="18" charset="0"/>
              </a:rPr>
              <a:t>Škotskem, vendar gozdovi še vedno zavzemajo le 10% površine.</a:t>
            </a:r>
          </a:p>
        </p:txBody>
      </p:sp>
      <p:sp>
        <p:nvSpPr>
          <p:cNvPr id="7172" name="WordArt 5">
            <a:extLst>
              <a:ext uri="{FF2B5EF4-FFF2-40B4-BE49-F238E27FC236}">
                <a16:creationId xmlns:a16="http://schemas.microsoft.com/office/drawing/2014/main" id="{D2C4BB4C-F829-4933-85DD-6B33FE2B3B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404813"/>
            <a:ext cx="3095625" cy="1266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042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Podnebje: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B2590713-DE67-4D90-A205-1BA7B01A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039459CC-3EEE-4727-B0A5-6643CF23D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b="1" i="1">
                <a:latin typeface="Georgia" panose="02040502050405020303" pitchFamily="18" charset="0"/>
              </a:rPr>
              <a:t>Najbolj znane prireditve in festivali: kraljeve konjske dirke v Ascotu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 i="1">
                <a:latin typeface="Georgia" panose="02040502050405020303" pitchFamily="18" charset="0"/>
              </a:rPr>
              <a:t>Višavske igre v Balmoralu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 i="1">
                <a:latin typeface="Georgia" panose="02040502050405020303" pitchFamily="18" charset="0"/>
              </a:rPr>
              <a:t>Edinburški festival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 i="1">
                <a:latin typeface="Georgia" panose="02040502050405020303" pitchFamily="18" charset="0"/>
              </a:rPr>
              <a:t>Operni festival v Glyndebourne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 i="1">
                <a:latin typeface="Georgia" panose="02040502050405020303" pitchFamily="18" charset="0"/>
              </a:rPr>
              <a:t>Veslaška egata v Berkshiru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 i="1">
                <a:latin typeface="Georgia" panose="02040502050405020303" pitchFamily="18" charset="0"/>
              </a:rPr>
              <a:t>Sprevod nadžupana v Londonu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b="1" i="1">
                <a:latin typeface="Georgia" panose="02040502050405020303" pitchFamily="18" charset="0"/>
              </a:rPr>
              <a:t>Notting Hill karneval v Londonu</a:t>
            </a:r>
          </a:p>
        </p:txBody>
      </p:sp>
      <p:sp>
        <p:nvSpPr>
          <p:cNvPr id="8196" name="WordArt 5">
            <a:extLst>
              <a:ext uri="{FF2B5EF4-FFF2-40B4-BE49-F238E27FC236}">
                <a16:creationId xmlns:a16="http://schemas.microsoft.com/office/drawing/2014/main" id="{CEDE433D-A209-4F9D-AA0B-2A2186A5E1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2879725" cy="977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792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Kultura: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9B845508-FC8B-451B-848A-A4C676CC8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FF3B3AC9-1926-4989-BD9E-0EC08F91F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1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1800"/>
              <a:t>     </a:t>
            </a:r>
            <a:r>
              <a:rPr lang="sl-SI" altLang="sl-SI" sz="1800" b="1" i="1">
                <a:solidFill>
                  <a:schemeClr val="bg1"/>
                </a:solidFill>
                <a:latin typeface="Georgia" panose="02040502050405020303" pitchFamily="18" charset="0"/>
              </a:rPr>
              <a:t>Industrija:Velika Britanija je bila zibelka industrijske revolucije v 18. stoletja, in danes, je šesti industrijska velesila na svetu in tretje največje gospodarstvo v Evropi, po Nemčiji in Franciji.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1800" b="1" i="1">
                <a:solidFill>
                  <a:schemeClr val="bg1"/>
                </a:solidFill>
                <a:latin typeface="Georgia" panose="02040502050405020303" pitchFamily="18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1800" b="1" i="1">
                <a:solidFill>
                  <a:schemeClr val="bg1"/>
                </a:solidFill>
                <a:latin typeface="Georgia" panose="02040502050405020303" pitchFamily="18" charset="0"/>
              </a:rPr>
              <a:t>Ribarjenje: Čeprav je Velika Britanija od Danski in španski trgovec najpomembnejša v ribolovu EU države, (vključno z vojno ribolovu z Islandijo 1975.) in se določijo letne kvote, v okviru skupne ribiške politike EU,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1800" b="1" i="1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1800" b="1" i="1">
                <a:solidFill>
                  <a:schemeClr val="bg1"/>
                </a:solidFill>
                <a:latin typeface="Georgia" panose="02040502050405020303" pitchFamily="18" charset="0"/>
              </a:rPr>
              <a:t>     Poljedelstvo:Združeno kraljestvo je 5330000 hektarjev polja in trajnih zemljišč (21,8% površine), 5.440.000 ha travnikov (22,3%) in 3.880.000 ha pašnikov (15,9%)</a:t>
            </a:r>
            <a:br>
              <a:rPr lang="sl-SI" altLang="sl-SI" sz="1800" b="1" i="1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sl-SI" altLang="sl-SI" sz="1800" b="1" i="1">
                <a:solidFill>
                  <a:schemeClr val="bg1"/>
                </a:solidFill>
                <a:latin typeface="Georgia" panose="02040502050405020303" pitchFamily="18" charset="0"/>
              </a:rPr>
              <a:t>Izredno produktivno lokalno kmetijstvo je skoraj v celoti izpolnjujejo domače povpraševanje za pšenico, krompir, meso in mleko. Povprečna velikost kmetij je 72,4 ha, kar je največ v EU, prevladujejo mešane, kmetijsko-živinorejskih kmetij.</a:t>
            </a:r>
          </a:p>
        </p:txBody>
      </p:sp>
      <p:sp>
        <p:nvSpPr>
          <p:cNvPr id="9220" name="WordArt 5">
            <a:extLst>
              <a:ext uri="{FF2B5EF4-FFF2-40B4-BE49-F238E27FC236}">
                <a16:creationId xmlns:a16="http://schemas.microsoft.com/office/drawing/2014/main" id="{DA58C555-180E-4863-A44C-757A58CA9A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9113" y="188913"/>
            <a:ext cx="27051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8958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Gospodarstvo: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76040056-E688-4DD0-96F3-AB1633DF0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50E8BAC8-BC3D-418A-8170-3D3C43980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 b="1" i="1">
                <a:solidFill>
                  <a:schemeClr val="tx2"/>
                </a:solidFill>
                <a:latin typeface="Georgia" panose="02040502050405020303" pitchFamily="18" charset="0"/>
              </a:rPr>
              <a:t>Stonehenge,</a:t>
            </a:r>
          </a:p>
          <a:p>
            <a:pPr eaLnBrk="1" hangingPunct="1"/>
            <a:r>
              <a:rPr lang="sl-SI" altLang="sl-SI" b="1" i="1">
                <a:solidFill>
                  <a:schemeClr val="tx2"/>
                </a:solidFill>
                <a:latin typeface="Georgia" panose="02040502050405020303" pitchFamily="18" charset="0"/>
              </a:rPr>
              <a:t>Londonsko oko,</a:t>
            </a:r>
          </a:p>
          <a:p>
            <a:pPr eaLnBrk="1" hangingPunct="1"/>
            <a:r>
              <a:rPr lang="sl-SI" altLang="sl-SI" b="1" i="1">
                <a:solidFill>
                  <a:schemeClr val="tx2"/>
                </a:solidFill>
                <a:latin typeface="Georgia" panose="02040502050405020303" pitchFamily="18" charset="0"/>
              </a:rPr>
              <a:t>Big Ben,</a:t>
            </a:r>
          </a:p>
          <a:p>
            <a:pPr eaLnBrk="1" hangingPunct="1"/>
            <a:r>
              <a:rPr lang="sl-SI" altLang="sl-SI" b="1" i="1">
                <a:solidFill>
                  <a:schemeClr val="tx2"/>
                </a:solidFill>
                <a:latin typeface="Georgia" panose="02040502050405020303" pitchFamily="18" charset="0"/>
              </a:rPr>
              <a:t>Londonski avtobusi,</a:t>
            </a:r>
          </a:p>
          <a:p>
            <a:pPr eaLnBrk="1" hangingPunct="1"/>
            <a:r>
              <a:rPr lang="sl-SI" altLang="sl-SI" b="1" i="1">
                <a:solidFill>
                  <a:schemeClr val="tx2"/>
                </a:solidFill>
                <a:latin typeface="Georgia" panose="02040502050405020303" pitchFamily="18" charset="0"/>
              </a:rPr>
              <a:t>Westminsterjeva palača,</a:t>
            </a:r>
          </a:p>
          <a:p>
            <a:pPr eaLnBrk="1" hangingPunct="1"/>
            <a:r>
              <a:rPr lang="sl-SI" altLang="sl-SI" b="1" i="1">
                <a:solidFill>
                  <a:schemeClr val="tx2"/>
                </a:solidFill>
                <a:latin typeface="Georgia" panose="02040502050405020303" pitchFamily="18" charset="0"/>
              </a:rPr>
              <a:t>Park st. jame`s ,</a:t>
            </a:r>
          </a:p>
          <a:p>
            <a:pPr eaLnBrk="1" hangingPunct="1"/>
            <a:r>
              <a:rPr lang="sl-SI" altLang="sl-SI" b="1" i="1">
                <a:solidFill>
                  <a:schemeClr val="tx2"/>
                </a:solidFill>
                <a:latin typeface="Georgia" panose="02040502050405020303" pitchFamily="18" charset="0"/>
              </a:rPr>
              <a:t>Katedrala Sv. Pavla …</a:t>
            </a:r>
          </a:p>
        </p:txBody>
      </p:sp>
      <p:sp>
        <p:nvSpPr>
          <p:cNvPr id="10244" name="WordArt 5">
            <a:extLst>
              <a:ext uri="{FF2B5EF4-FFF2-40B4-BE49-F238E27FC236}">
                <a16:creationId xmlns:a16="http://schemas.microsoft.com/office/drawing/2014/main" id="{80F72C31-DC77-4728-A526-B360352296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256222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333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Znamenitosti: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Georgia</vt:lpstr>
      <vt:lpstr>Impact</vt:lpstr>
      <vt:lpstr>Privzeti načrt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2019-05-31T08:41:30Z</dcterms:created>
  <dcterms:modified xsi:type="dcterms:W3CDTF">2019-05-31T08:41:30Z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