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81" r:id="rId10"/>
    <p:sldId id="286" r:id="rId11"/>
    <p:sldId id="285" r:id="rId12"/>
    <p:sldId id="264" r:id="rId13"/>
    <p:sldId id="271" r:id="rId14"/>
    <p:sldId id="268" r:id="rId15"/>
    <p:sldId id="279" r:id="rId16"/>
    <p:sldId id="277" r:id="rId17"/>
    <p:sldId id="288" r:id="rId18"/>
    <p:sldId id="278" r:id="rId19"/>
    <p:sldId id="280" r:id="rId20"/>
    <p:sldId id="287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4B86C8-9E88-4ACF-AB63-3718B36C8718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A41F5-4CA0-404D-BC49-08453D551C67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B1ECEFE-3B8A-431C-8BB5-F45CFD5B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56D4-954E-4D15-80BF-D910D1BF23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A4E7F5-AA34-4849-AB2C-8B1C1901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BD9DBF-A492-4C80-9F80-8700769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8E8CA-24CF-4628-B7FB-BCA6D1E12C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45692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F6988-DFEA-46C4-879D-E0EED3C1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656C-B94A-49C7-882C-11B43CA85B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06E10-85AC-4D9B-9010-870ABF2A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0FD36-C10B-4EC3-8901-3F0DBA40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F62DC-569A-4728-8A96-657286F190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202001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C15B-1C66-44E3-A7FE-BC1F369C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F8FD-6F92-4CB8-8665-298B69513E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EF03-FD5F-4CBC-A709-6C40ED1A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1BEF4-B0DE-43D6-9176-59A326A7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0632-CD2E-4DD4-9B0E-73CDBF40DA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18807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95E64-E7F9-49C2-B655-E4BB7DA5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5677-43B6-466A-930F-8C711DCD4D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4D3D-34B0-4953-AD6C-AF55E0C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DD574-6E91-4D55-92DE-5BDC5D66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2FB03-3EC2-4572-9A20-1BD4963798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315764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B4B08C-1213-4011-869E-8D3DCDE3E50C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8A41C-08C6-4F4B-98F6-65CCB12724EE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8C8E7B-686F-40C4-8802-797501EA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8C10-694F-48BB-B718-2E71DE02505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20A0A4B-FCE2-4E75-911F-4A268663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875119-9599-41DA-8110-C7DA9104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3CEAA-73B9-4D2F-AF10-0AD2804BE8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396915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B6DB20-797F-4FBE-B93C-88A5658C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ABDA-43F2-4BC1-84EE-DB493B9C2CC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357133-729F-45A2-8341-5B6F9EE2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40FFED-02FA-48ED-9609-BF8DD610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0E69-CE53-467B-86A6-9106C3A5C3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190314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DFAEE-F944-4FD8-861D-046BB413B10B}"/>
              </a:ext>
            </a:extLst>
          </p:cNvPr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0DADD7-AAFA-4066-AC08-458F72907EF6}"/>
              </a:ext>
            </a:extLst>
          </p:cNvPr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375BD68-5EC2-43C1-A260-745B9B25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8A0B-70BC-4253-91FB-E0E6F28311A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EE1E643-DF0B-40C3-94AF-7A508DAF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8926467-CCB1-4A1C-A7BD-1E3E64CB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0F00-A049-4502-9A4D-FE7AB87A27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013651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5084EB-9092-4350-8F7F-C4179FC3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FD8-481D-4AE2-91B9-583752E2D9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E59A90-111D-44A1-BC9C-5F6437E0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5A12F4-038F-4D7E-A4BD-F10909C8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E36A-704F-40FC-9AD7-B8F3CD548C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1472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2C1B5C-494F-4402-9AA0-80FC5287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C391-F450-488F-99EF-C6B336C59F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D0ACE3-3CC5-4521-80A8-0B9FA14F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4695D7-54A5-4A05-8CDF-C539E95A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6CB71-2507-49C0-BC32-EBB96F8CAB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115750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9B63BB-D381-4598-94BC-AC78CBC1AD74}"/>
              </a:ext>
            </a:extLst>
          </p:cNvPr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80388F1-2E50-4931-8BC1-E88DC1F1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8763-92DD-4270-BF74-C29DEE6984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3262A12-8556-48FD-B137-BE91EA44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B563869-ED3B-4919-9B87-19646FFE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C071-F483-44A6-B7CD-7E0249B71C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00968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9DBC33-2CE0-4833-B67D-435AD383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ABCC-F065-45D6-9112-234D151CCEB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18E22E-F3AC-4382-B013-6649B34E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9ACA21-7107-43A5-8458-3447833A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816A0-A566-4ADF-BB14-4320711989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308888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4AAC95-EE9F-4733-B116-F1ACCB67A7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5F7D75-C90C-41FC-8CC3-98971E2D00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DBB9-F182-4918-86E0-01678B639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613FEC-49D2-46E7-ABF0-F8D83FB0941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D758-B3B9-4EE2-A861-D5F778C4C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387A-67AA-4289-A455-8F8298386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A0578B9D-1D03-4C3F-B675-E71DB5E13F5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91E49-60EC-469D-9415-F9A83A4E29D3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54930-7648-4AF8-B8A0-9C0E816D6051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85" r:id="rId5"/>
    <p:sldLayoutId id="2147483678" r:id="rId6"/>
    <p:sldLayoutId id="2147483679" r:id="rId7"/>
    <p:sldLayoutId id="2147483686" r:id="rId8"/>
    <p:sldLayoutId id="2147483680" r:id="rId9"/>
    <p:sldLayoutId id="2147483681" r:id="rId10"/>
    <p:sldLayoutId id="2147483682" r:id="rId11"/>
  </p:sldLayoutIdLst>
  <p:transition spd="slow"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7B7940C8-FD84-483C-A42A-6AA66DEF9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00000"/>
                </a:solidFill>
              </a:rPr>
              <a:t>VELIKA BRITANIJA</a:t>
            </a:r>
          </a:p>
        </p:txBody>
      </p:sp>
      <p:pic>
        <p:nvPicPr>
          <p:cNvPr id="4" name="irc_mi" descr="http://kosarka.si/wp-content/blogs.dir/1/files/2031/10/velika_britanija.gif">
            <a:extLst>
              <a:ext uri="{FF2B5EF4-FFF2-40B4-BE49-F238E27FC236}">
                <a16:creationId xmlns:a16="http://schemas.microsoft.com/office/drawing/2014/main" id="{2AFE9CC7-C9BA-4212-83D2-974513CC9A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16852"/>
            <a:ext cx="5403571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609DAD0-13CB-4E93-A226-0190E1E69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D3E2F-CA93-4A97-BE0A-C475FEF3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BILATERALNI EKONOMSKI ODNOSI S SLOVENIJO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3E22FA44-4E6F-46B7-94FC-B6A3A28E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5888"/>
            <a:ext cx="7543800" cy="3886200"/>
          </a:xfrm>
        </p:spPr>
        <p:txBody>
          <a:bodyPr/>
          <a:lstStyle/>
          <a:p>
            <a:r>
              <a:rPr lang="sl-SI" altLang="sl-SI"/>
              <a:t>Blagovna menjava med Slovenijo in VB 2007 – 2013</a:t>
            </a:r>
          </a:p>
          <a:p>
            <a:endParaRPr lang="sl-SI" altLang="sl-SI"/>
          </a:p>
          <a:p>
            <a:endParaRPr lang="sl-SI" altLang="sl-SI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4DA306E-8797-48F4-9F3E-9CDE4FB58526}"/>
              </a:ext>
            </a:extLst>
          </p:cNvPr>
          <p:cNvGraphicFramePr>
            <a:graphicFrameLocks noGrp="1"/>
          </p:cNvGraphicFramePr>
          <p:nvPr/>
        </p:nvGraphicFramePr>
        <p:xfrm>
          <a:off x="1908175" y="1916113"/>
          <a:ext cx="4032250" cy="2592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</a:rPr>
                        <a:t> 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v 1.000 EUR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Leto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Izvoz blaga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Uvoz blaga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Skupaj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</a:rPr>
                        <a:t>Saldo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cap="all">
                          <a:effectLst/>
                        </a:rPr>
                        <a:t>2007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dirty="0">
                          <a:effectLst/>
                        </a:rPr>
                        <a:t>526.229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347.217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873.446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179.012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cap="all">
                          <a:effectLst/>
                        </a:rPr>
                        <a:t>2008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471.389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333.240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804.629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138.149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cap="all">
                          <a:effectLst/>
                        </a:rPr>
                        <a:t>2009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378.077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226.812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604.889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151.265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cap="all">
                          <a:effectLst/>
                        </a:rPr>
                        <a:t>2010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450.495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263.862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714.357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186.633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cap="all">
                          <a:effectLst/>
                        </a:rPr>
                        <a:t>2011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494.862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358.452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853.314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136.410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cap="all">
                          <a:effectLst/>
                        </a:rPr>
                        <a:t>2012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460.134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303.432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763.566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156.702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cap="all">
                          <a:effectLst/>
                        </a:rPr>
                        <a:t>2013*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226.141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219.104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>
                          <a:effectLst/>
                        </a:rPr>
                        <a:t>445.245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800" dirty="0">
                          <a:effectLst/>
                        </a:rPr>
                        <a:t>7.037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00793B0D-3283-4D7A-923F-ECD12EAA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830DCBFB-DF44-4417-81FF-413765B3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-603250"/>
            <a:ext cx="7543800" cy="3886200"/>
          </a:xfrm>
        </p:spPr>
        <p:txBody>
          <a:bodyPr/>
          <a:lstStyle/>
          <a:p>
            <a:r>
              <a:rPr lang="sl-SI" altLang="sl-SI" u="sng"/>
              <a:t>Slovenski izvoz v Veliko Britanijo v letu 2012 po skupinah proizvodov (v 1.000 EUR):</a:t>
            </a:r>
          </a:p>
          <a:p>
            <a:endParaRPr lang="sl-SI" altLang="sl-SI" b="1" u="sng"/>
          </a:p>
          <a:p>
            <a:endParaRPr lang="sl-SI" altLang="sl-SI" b="1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64350DC-8F12-4863-88CE-57B46C282695}"/>
              </a:ext>
            </a:extLst>
          </p:cNvPr>
          <p:cNvGraphicFramePr>
            <a:graphicFrameLocks noGrp="1"/>
          </p:cNvGraphicFramePr>
          <p:nvPr/>
        </p:nvGraphicFramePr>
        <p:xfrm>
          <a:off x="1619250" y="1412875"/>
          <a:ext cx="5400675" cy="28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2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7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 dirty="0">
                          <a:effectLst/>
                        </a:rPr>
                        <a:t>Delež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EUR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 dirty="0">
                          <a:effectLst/>
                        </a:rPr>
                        <a:t>Skupina proizvodov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22 %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101.548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Električni stroji in oprema ter njihovi deli, aparati za snemanje ali reprodukcijo slike in zvoka ter deli in pribor za te izdelke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11 %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49.411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Jedrski reaktorji, kotli, stroji in mehanske naprave, njihovi deli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10 %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47.066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Pohištvo, posteljnina, žimnice, nosilci za žimnice, blazine in podobni polnjeni izdelki, svetilke in pribori za njih, neomenjeni drugje, osvetljeni znaki, montažne zgradbe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10 %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44.767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Farmacevtski proizvodi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8 %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38.293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Vozila, razen železniških ali tramvajskih tirnih vozil, ter njihovi deli in pribor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6 %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26.159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sl-SI" sz="1000" dirty="0">
                          <a:effectLst/>
                        </a:rPr>
                        <a:t>Plastične mase in proizvodi iz plastičnih mas, kavčuk in proizvodi iz kavčuka in gume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34A20608-D1C0-4C32-B43B-BD25E353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LONDON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24AC3F9-93B6-49A1-BC4A-3582A801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319463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Je </a:t>
            </a:r>
            <a:r>
              <a:rPr lang="sl-SI" b="1" dirty="0"/>
              <a:t>VELEMESTO</a:t>
            </a:r>
            <a:r>
              <a:rPr lang="sl-SI" dirty="0"/>
              <a:t> v Angliji, glavno mesto Združenega kraljestva Velike Britanije in Severne Irske.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u="sng" dirty="0"/>
              <a:t>7 mio. prebivalcev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Je eno </a:t>
            </a:r>
            <a:r>
              <a:rPr lang="sl-SI" dirty="0">
                <a:solidFill>
                  <a:srgbClr val="FF0000"/>
                </a:solidFill>
              </a:rPr>
              <a:t>NAJPOMEMBNEJŠIH</a:t>
            </a:r>
            <a:r>
              <a:rPr lang="sl-SI" dirty="0"/>
              <a:t> poslovnih, kulturnih, političnih in izobraževalnih središč na svetu.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Po večini kriterijev je </a:t>
            </a:r>
            <a:r>
              <a:rPr lang="sl-SI" b="1" dirty="0"/>
              <a:t>največje mesto v Evropi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Je tudi eno najpomembnejših svetovnih središč </a:t>
            </a:r>
            <a:r>
              <a:rPr lang="sl-SI" b="1" dirty="0"/>
              <a:t>umetnosti, gospodarstva, izobraževanja, zabave, turizma in transporta ter eno vodilnih finančnih središč.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4338" name="Picture 2" descr="http://cdn.desktopwallpapers4.me/wallpapers/world/1920x1200/2/19239-london-lights-1920x1200-world-wallpaper.jpg">
            <a:extLst>
              <a:ext uri="{FF2B5EF4-FFF2-40B4-BE49-F238E27FC236}">
                <a16:creationId xmlns:a16="http://schemas.microsoft.com/office/drawing/2014/main" id="{EC64DD03-7346-4F1F-8677-22431381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81640"/>
            <a:ext cx="4753508" cy="2970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13354A4C-899E-4163-8A4D-87FEAE3A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AFC06C-5881-44BF-BBDD-FA4BF165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Po številu mednarodnih prihodov je </a:t>
            </a:r>
            <a:r>
              <a:rPr lang="sl-SI" b="1" dirty="0"/>
              <a:t>najbolj obiskano mesto na svetu</a:t>
            </a:r>
            <a:r>
              <a:rPr lang="sl-SI" dirty="0"/>
              <a:t> in ima </a:t>
            </a:r>
            <a:r>
              <a:rPr lang="sl-SI" b="1" dirty="0"/>
              <a:t>najprometnejši sistem letališč </a:t>
            </a:r>
            <a:r>
              <a:rPr lang="sl-SI" dirty="0"/>
              <a:t>po številu prepeljanih potnikov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Njegovih </a:t>
            </a:r>
            <a:r>
              <a:rPr lang="sl-SI" u="sng" dirty="0">
                <a:solidFill>
                  <a:srgbClr val="FF0000"/>
                </a:solidFill>
              </a:rPr>
              <a:t>43 univerz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/>
              <a:t>predstavlja najgostejšo koncentracijo visokošolskih ustanov v Evropi.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Leta 2012 je postal London prvo mesto, ki je tretjič gostilo moderne </a:t>
            </a:r>
            <a:r>
              <a:rPr lang="sl-SI" b="1" dirty="0"/>
              <a:t>poletne olimpijske igre.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5362" name="Picture 2" descr="http://gomighty.com/wp-content/uploads/2014/04/London-Bus.jpg">
            <a:extLst>
              <a:ext uri="{FF2B5EF4-FFF2-40B4-BE49-F238E27FC236}">
                <a16:creationId xmlns:a16="http://schemas.microsoft.com/office/drawing/2014/main" id="{B0D5C6A0-5C67-4595-AA33-BE9DE27B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883025"/>
            <a:ext cx="4608513" cy="275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25D2BB5D-801C-46F8-9CEA-F77B51E9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SIMBOLI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2B1FDB4-3588-4D0A-B839-4B76AFAC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 err="1"/>
              <a:t>Georgeva</a:t>
            </a:r>
            <a:r>
              <a:rPr lang="sl-SI" b="1" dirty="0"/>
              <a:t> zastava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Drevo ( </a:t>
            </a:r>
            <a:r>
              <a:rPr lang="sl-SI" dirty="0" err="1"/>
              <a:t>oak</a:t>
            </a:r>
            <a:r>
              <a:rPr lang="sl-SI" b="1" dirty="0"/>
              <a:t> )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Kraljeva družina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Stražarji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Na ulici </a:t>
            </a:r>
            <a:r>
              <a:rPr lang="sl-SI" dirty="0"/>
              <a:t>( avtobusi, rdeče telefonske govorilnice, ..)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Znani ljudje (</a:t>
            </a:r>
            <a:r>
              <a:rPr lang="sl-SI" dirty="0"/>
              <a:t>Kate </a:t>
            </a:r>
            <a:r>
              <a:rPr lang="sl-SI" dirty="0" err="1"/>
              <a:t>Middleton</a:t>
            </a:r>
            <a:r>
              <a:rPr lang="sl-SI" dirty="0"/>
              <a:t>, David Beckham, Simon </a:t>
            </a:r>
            <a:r>
              <a:rPr lang="sl-SI" dirty="0" err="1"/>
              <a:t>Cowell</a:t>
            </a:r>
            <a:r>
              <a:rPr lang="sl-SI" dirty="0"/>
              <a:t>, Andy </a:t>
            </a:r>
            <a:r>
              <a:rPr lang="sl-SI" dirty="0" err="1"/>
              <a:t>Murray</a:t>
            </a:r>
            <a:r>
              <a:rPr lang="sl-SI" dirty="0"/>
              <a:t>, .. 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Arhitekturne znamenitosti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Hrana ter pijača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Športi                </a:t>
            </a:r>
            <a:r>
              <a:rPr lang="sl-SI" dirty="0"/>
              <a:t> </a:t>
            </a:r>
          </a:p>
        </p:txBody>
      </p:sp>
      <p:pic>
        <p:nvPicPr>
          <p:cNvPr id="16386" name="Picture 2" descr="http://2.bp.blogspot.com/_BSZ5QQi2Puk/TA7yc91CxrI/AAAAAAAAAOQ/ZBbuyUlDSio/s1600/Queens_guard_buck_palace_arp.jpg">
            <a:extLst>
              <a:ext uri="{FF2B5EF4-FFF2-40B4-BE49-F238E27FC236}">
                <a16:creationId xmlns:a16="http://schemas.microsoft.com/office/drawing/2014/main" id="{034380E2-71FB-464C-8976-299E91BF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998603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4umf.com/wp-content/uploads/2013/11/David-Beckham-Forced-To-Perform-Sexual-Act.jpg">
            <a:extLst>
              <a:ext uri="{FF2B5EF4-FFF2-40B4-BE49-F238E27FC236}">
                <a16:creationId xmlns:a16="http://schemas.microsoft.com/office/drawing/2014/main" id="{2FFCF4BE-D3AC-4D86-BC91-F2A5BF7B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-44450"/>
            <a:ext cx="1852613" cy="27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C3631A15-C807-4950-A312-593F0DB6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BRITANSKI ŠPORTI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FFDD78-05EE-44AE-9CCD-11D0B32A3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4863"/>
          </a:xfrm>
        </p:spPr>
        <p:txBody>
          <a:bodyPr rtlCol="0"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NOGOMET</a:t>
            </a:r>
            <a:r>
              <a:rPr lang="sl-SI" dirty="0"/>
              <a:t> - nastal je kot priljubljena igra tovarniških delavcev, ki so jo igrali med odmori - iz Anglije se je razširil po </a:t>
            </a:r>
            <a:r>
              <a:rPr lang="sl-SI" dirty="0">
                <a:solidFill>
                  <a:srgbClr val="FF0000"/>
                </a:solidFill>
              </a:rPr>
              <a:t>vsem svetu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RUGBY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TENIS </a:t>
            </a:r>
            <a:r>
              <a:rPr lang="sl-SI" dirty="0"/>
              <a:t>- ugleden, je aristokratskega izvora - postal je priljubljen za časa Henrika VIII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GOLF</a:t>
            </a:r>
            <a:r>
              <a:rPr lang="sl-SI" dirty="0"/>
              <a:t> - se je v 15. stol. razvil na Škotskem pod imenom " kraljeva in starodavna igra golf“</a:t>
            </a:r>
          </a:p>
        </p:txBody>
      </p:sp>
      <p:pic>
        <p:nvPicPr>
          <p:cNvPr id="17410" name="Picture 2" descr="http://blogs.independent.co.uk/wp-content/uploads/2011/11/Sam-Tomkins.jpg">
            <a:extLst>
              <a:ext uri="{FF2B5EF4-FFF2-40B4-BE49-F238E27FC236}">
                <a16:creationId xmlns:a16="http://schemas.microsoft.com/office/drawing/2014/main" id="{B2ADCBF9-B81E-47CB-8BA8-19741C7A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268413"/>
            <a:ext cx="3889375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EBA61785-8985-4BE1-B69A-08FD5A2A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ZNAMENITOSTI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6A7DE76E-B62B-402C-94FE-4763909D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-458788"/>
            <a:ext cx="7543800" cy="3886201"/>
          </a:xfrm>
        </p:spPr>
        <p:txBody>
          <a:bodyPr/>
          <a:lstStyle/>
          <a:p>
            <a:r>
              <a:rPr lang="sl-SI" altLang="sl-SI" sz="1400" b="1" u="sng"/>
              <a:t>Trafalgar Square</a:t>
            </a:r>
            <a:r>
              <a:rPr lang="sl-SI" altLang="sl-SI" sz="1400" u="sng"/>
              <a:t>:</a:t>
            </a:r>
            <a:r>
              <a:rPr lang="sl-SI" altLang="sl-SI" sz="1400"/>
              <a:t> eden najbolj slavnih trgov na svetu, središče Londona s 56 metrov visokim Nelsonovim stebrom</a:t>
            </a:r>
            <a:r>
              <a:rPr lang="sl-SI" altLang="sl-SI" sz="1400" b="1"/>
              <a:t> </a:t>
            </a:r>
            <a:endParaRPr lang="sl-SI" altLang="sl-SI" sz="1400"/>
          </a:p>
          <a:p>
            <a:r>
              <a:rPr lang="sl-SI" altLang="sl-SI" sz="1400" b="1" u="sng"/>
              <a:t>Whitehall</a:t>
            </a:r>
            <a:r>
              <a:rPr lang="sl-SI" altLang="sl-SI" sz="1400" u="sng"/>
              <a:t>:</a:t>
            </a:r>
            <a:r>
              <a:rPr lang="sl-SI" altLang="sl-SI" sz="1400"/>
              <a:t> ulica, kjer je skoncentrirana politika Velike Britanije</a:t>
            </a:r>
          </a:p>
          <a:p>
            <a:r>
              <a:rPr lang="sl-SI" altLang="sl-SI" sz="1400" b="1" u="sng"/>
              <a:t>Horseguards Palace</a:t>
            </a:r>
            <a:r>
              <a:rPr lang="sl-SI" altLang="sl-SI" sz="1400" u="sng"/>
              <a:t>:</a:t>
            </a:r>
            <a:r>
              <a:rPr lang="sl-SI" altLang="sl-SI" sz="1400"/>
              <a:t> poveljstvo kraljeve osebne konjeniške straže</a:t>
            </a:r>
          </a:p>
          <a:p>
            <a:r>
              <a:rPr lang="sl-SI" altLang="sl-SI" sz="1400" b="1" u="sng"/>
              <a:t>St. James's Park</a:t>
            </a:r>
            <a:r>
              <a:rPr lang="sl-SI" altLang="sl-SI" sz="1400" u="sng"/>
              <a:t>:</a:t>
            </a:r>
            <a:r>
              <a:rPr lang="sl-SI" altLang="sl-SI" sz="1400"/>
              <a:t> najmanjši kraljevi park, ki je poln živali (več vrst ptic)</a:t>
            </a:r>
          </a:p>
          <a:p>
            <a:r>
              <a:rPr lang="sl-SI" altLang="sl-SI" sz="1400" b="1" u="sng"/>
              <a:t>Buckingham Palace:</a:t>
            </a:r>
            <a:r>
              <a:rPr lang="sl-SI" altLang="sl-SI" sz="1400"/>
              <a:t> londonsko domovanje kraljeve družine že od kraljive Viktorije naprej</a:t>
            </a:r>
          </a:p>
          <a:p>
            <a:r>
              <a:rPr lang="sl-SI" altLang="sl-SI" sz="1400" b="1" u="sng"/>
              <a:t>Westminster Abbey</a:t>
            </a:r>
            <a:r>
              <a:rPr lang="sl-SI" altLang="sl-SI" sz="1400" u="sng"/>
              <a:t>:</a:t>
            </a:r>
            <a:r>
              <a:rPr lang="sl-SI" altLang="sl-SI" sz="1400"/>
              <a:t> najpomembnejša cerkev v Veliki Britaniji, saj so tu kronali 1064 kraljev</a:t>
            </a:r>
          </a:p>
        </p:txBody>
      </p:sp>
      <p:pic>
        <p:nvPicPr>
          <p:cNvPr id="18434" name="Picture 2" descr="http://media-3.web.britannica.com/eb-media/39/99939-004-E4E8935E.jpg">
            <a:extLst>
              <a:ext uri="{FF2B5EF4-FFF2-40B4-BE49-F238E27FC236}">
                <a16:creationId xmlns:a16="http://schemas.microsoft.com/office/drawing/2014/main" id="{258E8101-7B42-4086-9DBD-F1D0D3E2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492375"/>
            <a:ext cx="4230688" cy="2824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upload.wikimedia.org/wikipedia/commons/thumb/0/05/Horse_guards_2004.jpg/300px-Horse_guards_2004.jpg">
            <a:extLst>
              <a:ext uri="{FF2B5EF4-FFF2-40B4-BE49-F238E27FC236}">
                <a16:creationId xmlns:a16="http://schemas.microsoft.com/office/drawing/2014/main" id="{5B9A79D8-6BF7-4AD7-BC95-C08745BD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32100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92E436D4-A49C-4903-83E6-2EAB67F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024F86C-2A73-4577-B399-48B8E6E01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743200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b="1" u="sng" dirty="0" err="1"/>
              <a:t>Houses</a:t>
            </a:r>
            <a:r>
              <a:rPr lang="sl-SI" b="1" u="sng" dirty="0"/>
              <a:t> </a:t>
            </a:r>
            <a:r>
              <a:rPr lang="sl-SI" b="1" u="sng" dirty="0" err="1"/>
              <a:t>of</a:t>
            </a:r>
            <a:r>
              <a:rPr lang="sl-SI" b="1" u="sng" dirty="0"/>
              <a:t> </a:t>
            </a:r>
            <a:r>
              <a:rPr lang="sl-SI" b="1" u="sng" dirty="0" err="1"/>
              <a:t>Parliament</a:t>
            </a:r>
            <a:r>
              <a:rPr lang="sl-SI" u="sng" dirty="0"/>
              <a:t>:</a:t>
            </a:r>
            <a:r>
              <a:rPr lang="sl-SI" dirty="0"/>
              <a:t> parlament se tu dobiva že 700 let (znana je tudi po slavnem zvonu - Big Ben)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u="sng" dirty="0" err="1"/>
              <a:t>Tower</a:t>
            </a:r>
            <a:r>
              <a:rPr lang="sl-SI" b="1" u="sng" dirty="0"/>
              <a:t> </a:t>
            </a:r>
            <a:r>
              <a:rPr lang="sl-SI" b="1" u="sng" dirty="0" err="1"/>
              <a:t>of</a:t>
            </a:r>
            <a:r>
              <a:rPr lang="sl-SI" b="1" u="sng" dirty="0"/>
              <a:t> London</a:t>
            </a:r>
            <a:r>
              <a:rPr lang="sl-SI" u="sng" dirty="0"/>
              <a:t>:</a:t>
            </a:r>
            <a:r>
              <a:rPr lang="sl-SI" dirty="0"/>
              <a:t> 900 let stara obrambna trdnjava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u="sng" dirty="0" err="1"/>
              <a:t>Tower</a:t>
            </a:r>
            <a:r>
              <a:rPr lang="sl-SI" b="1" u="sng" dirty="0"/>
              <a:t> </a:t>
            </a:r>
            <a:r>
              <a:rPr lang="sl-SI" b="1" u="sng" dirty="0" err="1"/>
              <a:t>Bridge</a:t>
            </a:r>
            <a:r>
              <a:rPr lang="sl-SI" b="1" u="sng" dirty="0"/>
              <a:t>:</a:t>
            </a:r>
            <a:r>
              <a:rPr lang="sl-SI" dirty="0"/>
              <a:t> dvižni most </a:t>
            </a:r>
            <a:r>
              <a:rPr lang="sl-SI" dirty="0" err="1"/>
              <a:t>skonca</a:t>
            </a:r>
            <a:r>
              <a:rPr lang="sl-SI" dirty="0"/>
              <a:t> 19. stoletja, zgrajen iz jekla in kamenja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u="sng" dirty="0" err="1"/>
              <a:t>Piccadilly</a:t>
            </a:r>
            <a:r>
              <a:rPr lang="sl-SI" b="1" u="sng" dirty="0"/>
              <a:t> </a:t>
            </a:r>
            <a:r>
              <a:rPr lang="sl-SI" b="1" u="sng" dirty="0" err="1"/>
              <a:t>Circus</a:t>
            </a:r>
            <a:r>
              <a:rPr lang="sl-SI" b="1" u="sng" dirty="0"/>
              <a:t>, Soho</a:t>
            </a:r>
            <a:r>
              <a:rPr lang="sl-SI" u="sng" dirty="0"/>
              <a:t>:</a:t>
            </a:r>
            <a:r>
              <a:rPr lang="sl-SI" dirty="0"/>
              <a:t> dva izmed najbolj živahnih delov Londona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u="sng" dirty="0" err="1"/>
              <a:t>The</a:t>
            </a:r>
            <a:r>
              <a:rPr lang="sl-SI" b="1" u="sng" dirty="0"/>
              <a:t> Tube:</a:t>
            </a:r>
            <a:r>
              <a:rPr lang="sl-SI" dirty="0"/>
              <a:t> znana podzemna železnica (</a:t>
            </a:r>
            <a:r>
              <a:rPr lang="sl-SI" dirty="0" err="1"/>
              <a:t>Underground</a:t>
            </a:r>
            <a:endParaRPr lang="sl-SI" dirty="0"/>
          </a:p>
        </p:txBody>
      </p:sp>
      <p:sp>
        <p:nvSpPr>
          <p:cNvPr id="22532" name="AutoShape 2" descr="data:image/jpeg;base64,/9j/4AAQSkZJRgABAQAAAQABAAD/2wCEAAkGBxMTEhUUEhQUFhQXGBQVGBcUFBUWGBcVFhQWGBYUFRUYHCggGBolGxgUITEhJSkrLi4uFx8zODMsNygtLisBCgoKDg0OGhAQGywlICQsLCwvLCwsLCwsLCwsLiwsLCwsLCwsLCwsLCwsLCwsLCwsLCwsLCwsLCwsLCwsLCwsLP/AABEIAKABPAMBIgACEQEDEQH/xAAbAAACAwEBAQAAAAAAAAAAAAAEBQIDBgEAB//EAEEQAAEDAgQEAwUGBAMIAwAAAAEAAhEDIQQSMUEFIlFxE2GBBjKRobEUI0JSwfBistHhM3LxBxVzg4Sis8IkQ4L/xAAaAQACAwEBAAAAAAAAAAAAAAACAwEEBQAG/8QANREAAgEDAgIHBgYCAwAAAAAAAAECAxEhEjEEURMiQWFxgcEFFDKRseEjQqHR8PEzUiRykv/aAAwDAQACEQMRAD8AryL2REZV7KvS3MHSAPkaoKvB0+Cb1qAKXVcIoOaFdRphDOsicWCEO6pKNFaRS5qgWqxxVRK4lEXNXCF4lelQGchcUlEqAjoKm0qpTClAtBIcpspyFQFfQcmCmi2nhiVGrSIMJrgLldx1ASCEOrNg+j6txQ2lKm2im1HAGx2KufhBso1IlU5WErsOQoFicuw6Gr4eFKsBKLQqeFwNRT6N1WVNgdRBgRDVSFwlSsEPJd4pCsbWJmUNmXQ9de5OUWOMqJaoZlNhXHbkmsV+HfBU2MCsbh11wtHIHe2V5lBFPZCnQF1Ooh08kcNQBsdUV4bQF1rdiNd1I0QBb5qNVwlCxQ+Aq61JWPhVvadVKBkCVGFR8EomFS9yK4lxsarIoliIAXsqpXNWwMUJWIlMqtKyAfQkqUzmjP8AERcpYQtNi+GmJCTV8LCNSK9Sm9wAqJVr2wqnI7ikQIXMq7K8hDIrxC6QuLgjkKQC8uhSgWyQVjFBqtBRoXINwNYyITp7c0BZ3CmHStXw/KYPQIJ4yOo5wX0aMABddRRU2lSa2Qk3LNhdVohCVqScvpJdj6gaJ1RxkLnHAsqU41SysLot+PKEdVkp6KMrXwUOMKJeoYquMzGn8RJ+AP8AVRrVA0XPX5CUGvL7hujC7wSpjy2rlIlkQSJkOcDH6fFMAs46qSST+Ij6ytBgnZmNPlHqFV4eV6s+/JZ4mNqUO7ARTpE6IpmGIXKNSEQMT2Vy/Iqxit2W4fDnVTc1Sp1DFlS/VCNwkVPN1dQrNGqHcq3MKNIS5NZQ/wAK/P0juuYij1KT4esW6JgyrmUNNBxmpLJwN6BSNJWZYUamIDdSFxzstwetTgJS910Xi8ROiBLkaRXm03g2tB5KtbX6pWyu8bCEXRxQ3VJo01IOg7Iao0zopMqg6H4ohoO4Q7B7gxaQLhJsbhN1pKlKQg6mGkKUyJRMy/CN3QNfBbjRaergQf6Kh2Fjsj1CnC5kqlEhVwn2KpCdEur0UQlqwCQvQpuC4QpOILy6QvAKUyDwVrSohqkEaAZdSYdk+4RUJMbpJSeI19Ez4e8kW1Bn06KJbBUsSHb8UWEDUdt1OjxMCcw7QpMxNNwgakBW0sJGoEweyru3aXFfsZ6o4kTt5JTxMjJMieiNxWLyC2m/RZ7GVS466plOImtNJWA3tlUkIl4gIYlOZUiL8fh6heHNaYEQTAk62k32RtNge3NJgxluANBGuszoP9OcVxTcoBa0uygXE7ECSdNNAgGEuLQ3McoZ7rAdAJ5jcXnZYlWVSWpPn9DbpRhHS1yLOE4VhZUzNbma9zecF1gJEN09Sp0mjO1jZDcpda3NnIE/AW7r1HCVMhdysBfmJc4ySGxoBorcMy+Y3GUNnaZqOI+arSlpynksqKlhrBa3FHMGdRmPebfqr2vSljXurvyxYgXMWBj990zaFtcLXVRy8vp9jF4qi6aj5/X7h9DEwIXHV5QkFTpm6t2Kut7BMLj7q+gATdWYmi38K65Li2rgQAUmVi3Qql9lEuRiQuvj3EQhH1SVU4qOZRsTl7k3OXFDMvZl1ybG7ODB0PoVH7MRoB6JTgeONJg8v0TduPZlzZreXkqLUkacZRlseOF62VWKxBpixE+qqxPtHTaOU5j2sO6S4njrnmSANrWsijGT3BnUgtmPsPx5kXnN+9UG7ibiSdkDgXMe4A2ndOKrKLRAmepClpJkRk5K9yVDEBxvqizRlKKbxNkxAMSCgaGJ3Jv4czokvFOHZbjRPWlx3t1VzqciC2fNcnY5xUkfPq9A9EO4L6E3hzCYLLJN7RcEZSo1aoMZWkieps0fEhFrQnoWZSEBjcf4bgMsiJJB+UJria1NoBLhJY143nMJy20dpY9Vm67oIJ31+iRXq4Six3D0mpNyQ+Y4EAjQgEdiF6VVws5mR007f2Mq9zLefTy6q1TqKUU+ZWqU3GTXI4Ffh6zmGQUMisG0ucABJNoTW0ldiUm2khtw18kOBvNwtFi6xDAZN7+iT8KwjC1xBAAiZtsDH0XuJcTdlDA4QN5AlIlZsuQvGORfjMYTbzQLqiN4fgTWqBl2zMuLXQI+vp1R3E/Z3wqjmeK10OLQ+zWmACTqfMR/Cbpc+NoU3Zy9QY8JWqdbSITVVT3hNBg8K3365ebctMbR5XHz+qlRxFEEeFhy51ruFxGut/kZnTRJn7RX5Yt+OENjwD/NJLwyLsQGQ1wa24bdwDttbzZAPqVajjkc4UxBhp5eUCdvJHcUxAzxUDWOJ9yLAXgZXbRGq6KFJwkio5x0kGG2iwJDelgOvlOVOSvqfb5mpGOLL9gPDNilEH3Zv0OaCPKFdgGHww4GwsfVxFxuLj5qt7clODkZNoHMTY2hv1koXC1KhZlFhnb5S0XInXWD6qZRcoYOjJRlkY0GsY/PcZokXIBzDmB6G9iptcuM1bIGju2rVxzlf9lNvVfu9Sh7TXw+foWGovByqlezLYuZDQZTqQuOxBVDXLhcpBySLlEuUC5RlRclRJEqJK6oFQ2EkdzL0qCkuuFYnmhEfa8zcpHY6JpjOCu2HZL38JqD8J9EhTTGulKIMaB2UHNR+Gwrx1PkqMVhXi5BARagHDFyhlQjRO+CvzuAO9rpDCdcLcAAZAIvddLYml8Q6xGALHZspt6/JW13ENBg9guUPa+XZajWkaTp6grRVcVh/CzEyI0Ak9lXk5K10XY6JX0sSDFimIcDbqNROyJwPHaeaCCB1Ma9ENj8RhqrQWvykAjmaZ8tFl61NzSCeZoOoJjuCjjBSWRc6rhsfRcbXptElzZ1y5gCewWR9quItxGG8OYJqNkfmaJt8YPos/XxJLpPzVQptqGHCRrqR9O6XWpqFKTb7AqVdzqpJCupUZlYAPdg9DBmReDuheNEvFINuJgm5AlwFymuBkVHt8NrWicjgwyRMZs5MxoPVOcJhsNy1atWo4lreSm3MBAsCYgXncRKx5Ts8Jmqo4yxDUqlolokszQOoJAN+8Iqlgq8kvo1WFwa5rXsIcW2E5dYmdt0+ZSpgzRwD3a3rugXi41j4jQG2iuxFXHOdnfUpUzABMNJtYRIImLeqiPFzpqyaWb5f7XZ06EKl209rY+4swvs3iX6U4HVxAG/STsdtlouEjD4Om4VTTfiAc4LDmgQBlzTY+/0kd1nsS1jv8fFVap6Bxg+l23gd1XTfh2e5QnzeT0968jpt16FRX4qrxEHFt25JWXzbuRw9Cnw81NLPe7/AEDeJcepVqznPp1XWY1rKbsrcoA16n3vkqcL4wvSwtNnm8a7TzkA69YsFFnGHkRTYGRYZRNtuVoj9xvKi51d41qDtlZ9fXbfvKW2kouyXe2/02GbtyX6KwyNLEm9Su1g1hthpA6WAiObsEG/BYUS6rVLzcmTIJ6kQ6N99roMYZrffqMnzcXu7n+qsGLw7AZc9xkXYA3ra47XnZHCE38Lb/6xsvn9wJTivit5sZ4PE4UEZaNRzDryj5B5IH0VzcXVeQ2kxjZLQAXGoTJtYCCTppukR4zTHu0ifN7v0uuD2krD3MjP8rYTVwNWX5P/AE/7+gt8XTj+b5L+izjODq+LzOeH2zAZWc0XnMPl5IM4dls2YnT7x7hc6WBym148wiHY01AHPcS46kAk+8Ys0dCiIdbJTfcZXZaeQFsHXOADPLpe6rz103o5cixDTNKXMo8FopGAG6yA0NsWmDI1/sUJw0AsAuZM9T7s6+V/QI/EsqNoVDUDWDQZ3gnL+EQJ06Apfgy/IyPeLmCmPzEmwHnKHVJK63uFZPBN9AzAibwDYEnLBHysTb6jmQYIII1B2TDE4ch7WPDh+YQQRMaA7xdBio1w5s0i0iNOhB6bX8thGt7Pquzlblf9TN42leyv4FcqQU3YcgZxdkxOhBt7zZtqOo81VmWvCalsZU4SjuTlelVyuyiuBYmuKMr2Zdc6xKVAr2ZcldclI6uLhK5Ki5Nj6NjOM4V4hweD5RHqvUBhDBa9wJPWP9FmHVqZdzadNCEJjHNaTkcY2kqqqS2Vy5Ku1nDPoLuCZ4cxwtoesdtUZQ4aHMy1aQJ6xC+W0eJVGGWvcCOhhN8F7Z4lhu/MNw4AoZUJ9jJjxMO1Gqd7N4cE5gDP8UQleM9iXGTSPYJTjfaqpUMnKPQfqgBxyq27XEdiijTqLtBnVovFi+p7PVmuLeWRP427db2RVPB4kMLXNdAvIIIgdikx4i+ZzG+qkOKPiMxhOtLuK6cVsmSNcibKX+8nRlBshn4jNqqnFGBktc9TwLufSdr5v/VpOyFlPOGPbScxpjM+SSbRFh8SD8B1VLjp2oyS5P7lvg4fipvmWnBgtmlRyuvLm0shJOri+oJud8pmd0uosrUy3JWcw5XfiN3WyjmEG0jyTyhjW55bmdf8ALugPutP8W6U18Rz73nXaLCfgAvL6pNWseiaQFjsVjiCHVaoMRLTl21mmFTw6i0OP2lzs1pJBfHKCBJdO4/DsmmExEueNMs6EjQxeF3iDvuqjrmS2CT1y3TqM25xprCbWwqpFKLnyTIOxuFHutrP7lrR6ZYKHdxRoMso02nq6XnvJSwLhK9DH2fQW6b8W/psYkuNrPZ28EMKnFajpl2t7Aa9Z1QlWqXaknuSfqqJXjKsQo0ofBFLwQiVSpP4pN+ZIqJXIK4mMFHl0KIXZQhGm4Hw0vpNf4lRozEQ3JFna3aT808qYFls3jOuBPiFvXUNtHoqPZRwGDBMe+dT/EFfjOKta5gaWAmoabsoYTDXxJmY3k29IC8lxTk687c2eioJdFHwQPi8PTFGqWsYCALgAuOurtSsh/iMptEy2o0m38LiT8Fra2LLqFbNnMFzRIceUOdli0RG/wA1jsJXLLtJ/CexEtIv1BCiCel8w3uNRiXVHsJe58Q0ZhcN/L5Xn4pMxya4AfejWI8okTmNt5ulLStn2T8Mr93qZftLePn6DTDOytYTBa4vEXtGUPBAjYtPr5K+pgGOcGtzgOBLXGHNnUgx5T3QNQ/cU/8AiV/5KCu4RWfnDWkSZgO0PKTfp3/qVdlTaTlF8ytGom1GS5FGIwjmG9x1Fx/b1VMrQYJ9N4ADAXAHLBeNrNdzEmNJGoEagBQxOHoFpJaWOb4WYtJIHiMzZjqC2bWg95Ux4hrDRE+GTzFiElRJRuIwBboQfMad+1x3QbmEa/vurEZqWxWlTcdyMrq5K5KIElKiSvEqKi5KQbiqocZAjr36oYvVWddlRc7TzJZl7MoFRldcnSXghcKFOJbJBIB8yrBWHUfFDri+0no5InnXc65nBUSFNybFgqKQqIcovhuGD3cxysHvH9AhlU0q7CVPU7ILwLI+8NgJg9rk/SPMhHcH58ZEkXcBGwaCAOmgAS/iVcZMosRlDoNgQCcnoT+4RXs2ScaN71Ovn0CpVnejUm+2LLVKNqkIrmja0+H5gSQ8jTme+D3bZpHosbjeRxa05WgkZQG5dTsRb0W5wNA55BOwgU3A+8D7ziPy9N1gfaEh1Z7SSOY2NjAOuYAtN15qne5uyAOGvIexuQRYGCRoJMgbGE34m4mi7YS2wII12sEqosuSHAk6QRbfqJR+PqHwXAgi7On6K1QzxEH3oRW/wy8GJ5XF4KNVzrZWkknQNLj1NhrZerlJJXZ5uMW3ZHVIuS6liYJcd7kAX6Zu2g13UjxAbNJ/cn5JMeIi0Olw807IOLlEuVbKkgHrdeLk3UL0kpXJXaJE30h38pUHxNtNp1g9UDkGo4ub32SwbnYQOHhe+bvpZz72k5hZO61Kq0AFwbP5GNbbrzZt7IT2BAOB/wCaR8XNRfEWuBYGAtb4j8wFQCRnGZxk6HmMea8pxTfTT8Wb9D/HHwQo4nS+4qzUc6w/E3YkEHIBvNvJYnAVuUDUTN9ND+/VazjOI+5qWa2S6zSL87ua3XX1Xz/DVxLWuMAwLmACbST0u3tI9DpR/DbZMn1jVcP/APriwk6Xk3n6a+aQhyY8Kry5o6OA+LSlTStX2XhS8vUz/aGdPn6DCq77in/xK/8AJQV/s8f/AJFPuf5Shap+4p/5638tJXcBd9+zuf5StFv8OXn6lJL8SPl6A9GsWwQYK0FPGFuaoC0D7guDmsJcalEkCS2IjOD5E6yVmQUwxVTkd/0vyoOC6rBSf85oilJxv/OY/bxFwa6MkBrXMzucTd7Q5hJO88rhFoiLwNjWOc1jqgPhuFqtSGuBkki93GC2covYjZK+G4wsZUsDAa5odJAd4jRIvY5S64gphg62HLXZqj6Re3MGlrqlPOMzWuDw4PY4GSCQ6xIJVd0tL27SwqmpZf8ALgGJ4eWwS5mUgEOm0EToLoWrQLRNiLXBnUSJ3FvJE4nFkuyvvysbEmeRjWyJ1mJ6XmetTSC+3QAkzs0AggdtCmxnK24qUIvsBCVCUXUa25pguG7X/h84Go0vJ81XWcAfcGjT7xGrQTbMN5R9I+QHRd4loVqjTzNcR5zI9VfiiXZYkEyYmDp5L2GcYBzyPMXJzDz9PVda4eIzmzcnSL5WyfXVZE+KmqbiaseGhrUi8WA7BX/ZiWBwcZJAgNJGo3yxOtpQr8QySJ011RuPqeDRZmkFxzgbiIInoYIMK3xFdqlHS8uxVoUU6j1LGRS+kS+GkCCRLyRpNzAm/bdXY2q57Ydlc9umUAAgdDAnuURgcUx+cVWZsxOUgwWSc1iPXWRcWKHdwz3iHWFpixkwADpO/oVU0u2pos9VOxPDhwa2QBOlxp2GitzIOiclWKjRlEgj01HmjC0TIPJOpgWtpPkZ/qrvD1ur1n4FSvR63VRfg6OdwbMDc/vfQeoTX7QGZGgADOGj0LC7N15vjA6JWzF5QwNBy5uxMZSfMXvPboo4Go6oacNcXGo4wGyTAYTAG0A/BTKWp9bYiMHFdU4Tyf8A6P8AKFq/ZXB5MUKjxcl0XFgQTJGukds7eqyba7GNh55g50s3aYiD0MiFbR9ra7Q9jXDK52YHwqZe3mJGRxbOnUlJ4qblBxj23HcPTUZKUuw+2YQHNM8sCbs1Dp2OkEfLqvj/ALS18uJrVAMzRI0mOc38kRwr2zrNY7xn5jlIbLKYiXfwgX92+0JFi8aHtcSeZxv8HfIyFkUqDjKzNGdRONyWD4kCQHC3TT1BTNlAPokQ1rpYC7SwAJ5g2b9kq4VwwOAqAuLmuby5bZYOYhw9CnrfEZMB05gbHKYAg3JtYFMS0VF4oB9aD8DNV8K8EwZ1P47AAnVzR0KppVTYEnb96LSUeHznzNcXO5WZqohuaQc2pJ0j1SlnB35gS+kQdnPP0H9eq0FxKu8lN0HjAK97gS5riDBH8QB2BkEqArPOXxCYEkF4c7RpMXN/7pt9kpElohrpi7ngeZEkyJ+q45jSw+I+k4MgkEx5Q4iDqQLEH1QzqQeUHCnJYYBhzyt7D6Kqq8uMN+XfyTLHmk57smVjdmsc4wI6vJPxPVDU2w8vDxJtDGloJtENHmNlYnxMXCyER4dqTbJcPZWAD/DqOIm4bacpMExGm3RUYjFgGC3yMOI0AAF27Qe8ol2JPMwuJn8wcSLdSTHRC4vCvDWuIJa4EhwgixIgke6baG8X0SlXk92M6JW2NH7Oe1XhUjSczlkPkOucx0giBYeaJ4j7Yh+WGPBEuuZiXTtoJWHw1B73BrGuc4mAGiSTOgCvxuBrUKjqVZr6b2mC123zghVZ0YOTb3Hxm0rLYdY3i+em8ZQPW8lxJ1PUrL1Td3XL+krYcD9matam57WS0XLjRa4b/iLgCbaeYSHGcOeHuhh6WY1tuwJQwqU8xQTjLdlnAnn7RTl1i4W87x9SrKQkSPof1VPAC0YhvjNIDXNMmQAQbHbotvmwMQ2kzSBzmxjW7/krVKvClJ22divVozqRV90ZusPuaf8Anq/MUgFPhTSKzO/yIIWhrV6EQ2nTAgwLHKTvd+unwQX2hmaW0mAwBNrRN5z+Y+CZ77CzXiL90ldPwM+1hRtZhLT/ANP8qLkXV5Gh7qLco5S4huUuIBEnxIzQDbzKD/3g2BZvLE+5zQ2Jd95t6a9Ex8bAD3SaK6NM5anZv84Ua7TFP/Kf/I9WVOItgjK2CZ1p/mBy/wCJ7u0KLuItBnKwyAI+7gQTa7+531Xe+Rud7rKxHFi4n8lP/wAbVbiCS8S6ORl3QQIpNOh/d0MOIDls05REk0pdygc3PfReqY9vNZpzDrTgSPwy60THohlxcXglcNK97nhXdqI+Y/qp4oAERmPKw3LfxMBjUWAIHoqTxEcpyt5ZGtK8ge9zX0Q+Jrtc6T35XUwL3iCdpj0Xe9Rv9yfd5Wz9ANlU/mm35SPxK5lWHsc/3MpAJBaJ5ZAMX1nyQbK1b8pPeJKtxeIr1QA5pIb7okQ2+w2VCdOUsWLynHORjRps8V7gQ5rDImAC7oT+UGe8DrAa8Z4s2phnMBLjmbl6xmn3RYLP1aFTIB4UOtmIqNMi5HINO8qnB0KrH5i0xPkgdGWG1sEqi2ueognQuGUzAa4+StxVZzYbLhAHSSdS4n8R28kxw73vsC4eWcNExe2br9UXVLzQLTRBDTPiggutHU9990XS1VtFg6Kb3Zn/ABXOIIY70mLADU9uq67FOY4ZgWuF4dM6CLEdvimmFxj2z/iaQLz8s3dVVHNIdmw4c52/iOaCbQXNaLwBpPU7lHGpWbtpAcKXMDGNNgW6SdD9EXgcfkc22WDEtYJExmjziPkuOc8G9Om4jcvrE7R714AgL2LqViwcrYJAhrqhM9cptcQJ8gpet7kpU1saRnsuzEYyaMvw8h1QktY4mZeAMx1gmxOupSHiPC2txjqVIOyGoQ0O1DS6BJ3jqo8Px2Lp8rGPk3gB0/AId2JruqQWvzzEBriddISE5pu7wMajyNN7a+yrsI1ocLnYSVngCGj7s2IOhv5aJrxjiuKcGU8U2oCwAAvJJgaTJ6KijxBoA12SYuSjnIbSuKuAugEkwIaOZzwJzNzaA3gOA2C0tLiVBsiHPghohpcQAGyZFpJBvIN4m0rNYKrzGQQIETBveTA7q2i0hzTzO5ps0iLt662BRVJX7CIo1eD4bTq1KYpMLSCTL2tL3OmR4baUtA1sXbpbxjh7qUimzEZgTnc6k2k3UxyszddSd0/4FxGo6vTbSBFQuAbnLWjNNgTNko9qcRiW16ja5YKgcZJzPgg9Q6CUujqnLIyelIzeJNQah0XALsw0O0/RVUcU+/Mbjr0IP6Ik13mPvKbbzLGuB7+8rcGKh5fFgTOYNJdppJeLHutGMJJbIqOUW92L6GNbcOj4C5v5dkVgsaXSCabYh0uJaLai15M7RursXh3t0q5v+WBPkYeZ2+Co+yYlw5A9zd4Y6J9AQmyppxv6Aakna4ZVZmBcHUoAA+7LyCWjQEt1g3k/3b4jLSwLadYw5zs7WAAuuIzOP4LDS5MaBZ7D0q7DLweUZuYO2IG40QHEseXuLnOkyd1XdPNr7ZGala6N9/s3w2FbXD3VHB7eZuYAtkfOVX/tJoPq1jUlrzbmaTcAWMFYHC8UcwyCPijHccqPiXNt/EkSpyVTXcNNabH17/ZHxdvgVcM8uJyl4BAg2vzRI2sVheNYnwsS4ASJJ1g6lLuA+0rqDy5rxcFpGaLG8KridU1Hl4vmv70+nkqzg1Ud9hyeAvGVZGgu6m64B1e0xJHmraVFr3NDmMM1GzabHKIvbZDY1zMjRnbINMHmGzgicHiKYLedvvtJ5hoEpqywMK+N8PNGo8NpNE1OUFgEBzQ5sC1jIQ/2PI3xC4E5mDkbmYQBzCWWza2m6J467EOrOeQ7I4gsLmO5mtECCTzNggdCAOiV1RVOadCSYDIiXTDb2HkFs0ozcIrBQnKCk3kb/aHMa3n5CROUv5XGcs7TA9JUa+NDvfeX2/E4usO/f5pNh21GaE9YLZ8r5pTB3FamWAGgyeYMbMRpBEesKwlUjhRT80KfQyy5NeV/VFlQ0xs3poFW91MagDu2D8wos4pUDC1wa4mCHxlLewZA+IUMLjntdL5qCCIcSNQYMtg2N0d6v+q+f2AcaH+7+X3JNyEgAAk6ACZ7AKWNoOptJyNiNcuhy2E99u6oZjqoM5hvbIwj5glEO4tUIgim4RcOpUiCesZUMum7Ir5hQXDLeb+X3A312QCA1xIEgCIPQyPoq8p3aZ3u0X7RZEPxrp9yiB0FCiLdw2R381W3EuH4aPrRpk/EtuhcazWyJ/46eJP5fcvjt6L2ZRJHVQzq1co2Lg/zUy5UZ1YQYn5KGwoo62EybQpupki7/O21wJSjN8VEu7fFAwi5xg3US9Qzea8QOvyTEA1ks8S+qP4XiclRruWxnmEg9x0Soozh1WHDmy31Of6NIlJqLqjqTeoLxGNc6rmhoOkNaGj0AhOuF1bScs7OcCR2idEix+IIqxliLXpFhPemXEhNMLxAltmjcn7qBrYA+JOk6xrCz66vHCL9N53O8UqOe4lxknU/22WVxNP0HmtHj3g7QfIfPlLlnOItg+8T5Hby/YVSlgdMqoNhGsqEJfh3eaMY/qFZhuKew89m8WG4hjnvptAOtRzQ3/uB9LKr2txTalYuD6b53Y7OJ75W+W2yG4NVirmjQEmcmXLvmziMugXfagtdWc5mbJYAk0yALwxvh8rQL8sk66pyitdwG3oFld9greHvGa2vmQPmhnulsz/f5KkHunqKasKlJqVxvj8ZzAkNkdCD5zZfQPZn2sccFVADpaCCGgZQCNZazlAAOp2XyaVqcJjGuwmQum5Dmlx0EEaiw0sOm0JdWCUUiYTbbYtZjs1WTGvlIv56p3xrEhtMSZBFoMttbUDqNDCy1NoLoy6mBOnxT7G1Q1oEw7Q3kG1t+ZLqJDINlPCW53e72ltp3uFzjjGtcPd9J+i5hDBkAHewy/1U8cSTzQO5JkdVTl8Q5bD/ANmGU/AeXNaRBJkExFiAVjOJvaXy0R5afoJT3CwWENzkbgNZGb1SLGEF06T5NA/7THyS6ceu2HJ4RU15O5RmFbzN3v5/1QbHdviCicNUAcCfLct+atqCtsKcncb+0NQS0N6Au0mb9CbDS/RK6ETpPr+iL4zWaYh02Bl2cknpLtfK3qltBsn5/DsmUqa0bATm9RshgqDqILqbswAEsYBYDcnXdZjGxsPknLXPbREtJaY2trpBt/okWImZIjf/AEsppKz3OqPAL4M9fRS+yDqfiuhyuaev1VhiFYFdQA3PxVb2nqURWcSd/mqH/FEgJFcnqvSV5wK5BR37xdu4/9k=">
            <a:extLst>
              <a:ext uri="{FF2B5EF4-FFF2-40B4-BE49-F238E27FC236}">
                <a16:creationId xmlns:a16="http://schemas.microsoft.com/office/drawing/2014/main" id="{670FB83C-A626-42C3-A68E-585C5DDE6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781300"/>
            <a:ext cx="114585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2533" name="AutoShape 4" descr="data:image/jpeg;base64,/9j/4AAQSkZJRgABAQAAAQABAAD/2wCEAAkGBxMTEhUUEhQUFhQXGBQVGBcUFBUWGBcVFhQWGBYUFRUYHCggGBolGxgUITEhJSkrLi4uFx8zODMsNygtLisBCgoKDg0OGhAQGywlICQsLCwvLCwsLCwsLCwsLiwsLCwsLCwsLCwsLCwsLCwsLCwsLCwsLCwsLCwsLCwsLCwsLP/AABEIAKABPAMBIgACEQEDEQH/xAAbAAACAwEBAQAAAAAAAAAAAAAEBQIDBgEAB//EAEEQAAEDAgQEAwUGBAMIAwAAAAEAAhEDIQQSMUEFIlFxE2GBBjKRobEUI0JSwfBistHhM3LxBxVzg4Sis8IkQ4L/xAAaAQACAwEBAAAAAAAAAAAAAAACAwEEBQAG/8QANREAAgEDAgIHBgYCAwAAAAAAAAECAxEhEjEEURMiQWFxgcEFFDKRseEjQqHR8PEzUiRykv/aAAwDAQACEQMRAD8AryL2REZV7KvS3MHSAPkaoKvB0+Cb1qAKXVcIoOaFdRphDOsicWCEO6pKNFaRS5qgWqxxVRK4lEXNXCF4lelQGchcUlEqAjoKm0qpTClAtBIcpspyFQFfQcmCmi2nhiVGrSIMJrgLldx1ASCEOrNg+j6txQ2lKm2im1HAGx2KufhBso1IlU5WErsOQoFicuw6Gr4eFKsBKLQqeFwNRT6N1WVNgdRBgRDVSFwlSsEPJd4pCsbWJmUNmXQ9de5OUWOMqJaoZlNhXHbkmsV+HfBU2MCsbh11wtHIHe2V5lBFPZCnQF1Ooh08kcNQBsdUV4bQF1rdiNd1I0QBb5qNVwlCxQ+Aq61JWPhVvadVKBkCVGFR8EomFS9yK4lxsarIoliIAXsqpXNWwMUJWIlMqtKyAfQkqUzmjP8AERcpYQtNi+GmJCTV8LCNSK9Sm9wAqJVr2wqnI7ikQIXMq7K8hDIrxC6QuLgjkKQC8uhSgWyQVjFBqtBRoXINwNYyITp7c0BZ3CmHStXw/KYPQIJ4yOo5wX0aMABddRRU2lSa2Qk3LNhdVohCVqScvpJdj6gaJ1RxkLnHAsqU41SysLot+PKEdVkp6KMrXwUOMKJeoYquMzGn8RJ+AP8AVRrVA0XPX5CUGvL7hujC7wSpjy2rlIlkQSJkOcDH6fFMAs46qSST+Ij6ytBgnZmNPlHqFV4eV6s+/JZ4mNqUO7ARTpE6IpmGIXKNSEQMT2Vy/Iqxit2W4fDnVTc1Sp1DFlS/VCNwkVPN1dQrNGqHcq3MKNIS5NZQ/wAK/P0juuYij1KT4esW6JgyrmUNNBxmpLJwN6BSNJWZYUamIDdSFxzstwetTgJS910Xi8ROiBLkaRXm03g2tB5KtbX6pWyu8bCEXRxQ3VJo01IOg7Iao0zopMqg6H4ohoO4Q7B7gxaQLhJsbhN1pKlKQg6mGkKUyJRMy/CN3QNfBbjRaergQf6Kh2Fjsj1CnC5kqlEhVwn2KpCdEur0UQlqwCQvQpuC4QpOILy6QvAKUyDwVrSohqkEaAZdSYdk+4RUJMbpJSeI19Ez4e8kW1Bn06KJbBUsSHb8UWEDUdt1OjxMCcw7QpMxNNwgakBW0sJGoEweyru3aXFfsZ6o4kTt5JTxMjJMieiNxWLyC2m/RZ7GVS466plOImtNJWA3tlUkIl4gIYlOZUiL8fh6heHNaYEQTAk62k32RtNge3NJgxluANBGuszoP9OcVxTcoBa0uygXE7ECSdNNAgGEuLQ3McoZ7rAdAJ5jcXnZYlWVSWpPn9DbpRhHS1yLOE4VhZUzNbma9zecF1gJEN09Sp0mjO1jZDcpda3NnIE/AW7r1HCVMhdysBfmJc4ySGxoBorcMy+Y3GUNnaZqOI+arSlpynksqKlhrBa3FHMGdRmPebfqr2vSljXurvyxYgXMWBj990zaFtcLXVRy8vp9jF4qi6aj5/X7h9DEwIXHV5QkFTpm6t2Kut7BMLj7q+gATdWYmi38K65Li2rgQAUmVi3Qql9lEuRiQuvj3EQhH1SVU4qOZRsTl7k3OXFDMvZl1ybG7ODB0PoVH7MRoB6JTgeONJg8v0TduPZlzZreXkqLUkacZRlseOF62VWKxBpixE+qqxPtHTaOU5j2sO6S4njrnmSANrWsijGT3BnUgtmPsPx5kXnN+9UG7ibiSdkDgXMe4A2ndOKrKLRAmepClpJkRk5K9yVDEBxvqizRlKKbxNkxAMSCgaGJ3Jv4czokvFOHZbjRPWlx3t1VzqciC2fNcnY5xUkfPq9A9EO4L6E3hzCYLLJN7RcEZSo1aoMZWkieps0fEhFrQnoWZSEBjcf4bgMsiJJB+UJria1NoBLhJY143nMJy20dpY9Vm67oIJ31+iRXq4Six3D0mpNyQ+Y4EAjQgEdiF6VVws5mR007f2Mq9zLefTy6q1TqKUU+ZWqU3GTXI4Ffh6zmGQUMisG0ucABJNoTW0ldiUm2khtw18kOBvNwtFi6xDAZN7+iT8KwjC1xBAAiZtsDH0XuJcTdlDA4QN5AlIlZsuQvGORfjMYTbzQLqiN4fgTWqBl2zMuLXQI+vp1R3E/Z3wqjmeK10OLQ+zWmACTqfMR/Cbpc+NoU3Zy9QY8JWqdbSITVVT3hNBg8K3365ebctMbR5XHz+qlRxFEEeFhy51ruFxGut/kZnTRJn7RX5Yt+OENjwD/NJLwyLsQGQ1wa24bdwDttbzZAPqVajjkc4UxBhp5eUCdvJHcUxAzxUDWOJ9yLAXgZXbRGq6KFJwkio5x0kGG2iwJDelgOvlOVOSvqfb5mpGOLL9gPDNilEH3Zv0OaCPKFdgGHww4GwsfVxFxuLj5qt7clODkZNoHMTY2hv1koXC1KhZlFhnb5S0XInXWD6qZRcoYOjJRlkY0GsY/PcZokXIBzDmB6G9iptcuM1bIGju2rVxzlf9lNvVfu9Sh7TXw+foWGovByqlezLYuZDQZTqQuOxBVDXLhcpBySLlEuUC5RlRclRJEqJK6oFQ2EkdzL0qCkuuFYnmhEfa8zcpHY6JpjOCu2HZL38JqD8J9EhTTGulKIMaB2UHNR+Gwrx1PkqMVhXi5BARagHDFyhlQjRO+CvzuAO9rpDCdcLcAAZAIvddLYml8Q6xGALHZspt6/JW13ENBg9guUPa+XZajWkaTp6grRVcVh/CzEyI0Ak9lXk5K10XY6JX0sSDFimIcDbqNROyJwPHaeaCCB1Ma9ENj8RhqrQWvykAjmaZ8tFl61NzSCeZoOoJjuCjjBSWRc6rhsfRcbXptElzZ1y5gCewWR9quItxGG8OYJqNkfmaJt8YPos/XxJLpPzVQptqGHCRrqR9O6XWpqFKTb7AqVdzqpJCupUZlYAPdg9DBmReDuheNEvFINuJgm5AlwFymuBkVHt8NrWicjgwyRMZs5MxoPVOcJhsNy1atWo4lreSm3MBAsCYgXncRKx5Ts8Jmqo4yxDUqlolokszQOoJAN+8Iqlgq8kvo1WFwa5rXsIcW2E5dYmdt0+ZSpgzRwD3a3rugXi41j4jQG2iuxFXHOdnfUpUzABMNJtYRIImLeqiPFzpqyaWb5f7XZ06EKl209rY+4swvs3iX6U4HVxAG/STsdtlouEjD4Om4VTTfiAc4LDmgQBlzTY+/0kd1nsS1jv8fFVap6Bxg+l23gd1XTfh2e5QnzeT0968jpt16FRX4qrxEHFt25JWXzbuRw9Cnw81NLPe7/AEDeJcepVqznPp1XWY1rKbsrcoA16n3vkqcL4wvSwtNnm8a7TzkA69YsFFnGHkRTYGRYZRNtuVoj9xvKi51d41qDtlZ9fXbfvKW2kouyXe2/02GbtyX6KwyNLEm9Su1g1hthpA6WAiObsEG/BYUS6rVLzcmTIJ6kQ6N99roMYZrffqMnzcXu7n+qsGLw7AZc9xkXYA3ra47XnZHCE38Lb/6xsvn9wJTivit5sZ4PE4UEZaNRzDryj5B5IH0VzcXVeQ2kxjZLQAXGoTJtYCCTppukR4zTHu0ifN7v0uuD2krD3MjP8rYTVwNWX5P/AE/7+gt8XTj+b5L+izjODq+LzOeH2zAZWc0XnMPl5IM4dls2YnT7x7hc6WBym148wiHY01AHPcS46kAk+8Ys0dCiIdbJTfcZXZaeQFsHXOADPLpe6rz103o5cixDTNKXMo8FopGAG6yA0NsWmDI1/sUJw0AsAuZM9T7s6+V/QI/EsqNoVDUDWDQZ3gnL+EQJ06Apfgy/IyPeLmCmPzEmwHnKHVJK63uFZPBN9AzAibwDYEnLBHysTb6jmQYIII1B2TDE4ch7WPDh+YQQRMaA7xdBio1w5s0i0iNOhB6bX8thGt7Pquzlblf9TN42leyv4FcqQU3YcgZxdkxOhBt7zZtqOo81VmWvCalsZU4SjuTlelVyuyiuBYmuKMr2Zdc6xKVAr2ZcldclI6uLhK5Ki5Nj6NjOM4V4hweD5RHqvUBhDBa9wJPWP9FmHVqZdzadNCEJjHNaTkcY2kqqqS2Vy5Ku1nDPoLuCZ4cxwtoesdtUZQ4aHMy1aQJ6xC+W0eJVGGWvcCOhhN8F7Z4lhu/MNw4AoZUJ9jJjxMO1Gqd7N4cE5gDP8UQleM9iXGTSPYJTjfaqpUMnKPQfqgBxyq27XEdiijTqLtBnVovFi+p7PVmuLeWRP427db2RVPB4kMLXNdAvIIIgdikx4i+ZzG+qkOKPiMxhOtLuK6cVsmSNcibKX+8nRlBshn4jNqqnFGBktc9TwLufSdr5v/VpOyFlPOGPbScxpjM+SSbRFh8SD8B1VLjp2oyS5P7lvg4fipvmWnBgtmlRyuvLm0shJOri+oJud8pmd0uosrUy3JWcw5XfiN3WyjmEG0jyTyhjW55bmdf8ALugPutP8W6U18Rz73nXaLCfgAvL6pNWseiaQFjsVjiCHVaoMRLTl21mmFTw6i0OP2lzs1pJBfHKCBJdO4/DsmmExEueNMs6EjQxeF3iDvuqjrmS2CT1y3TqM25xprCbWwqpFKLnyTIOxuFHutrP7lrR6ZYKHdxRoMso02nq6XnvJSwLhK9DH2fQW6b8W/psYkuNrPZ28EMKnFajpl2t7Aa9Z1QlWqXaknuSfqqJXjKsQo0ofBFLwQiVSpP4pN+ZIqJXIK4mMFHl0KIXZQhGm4Hw0vpNf4lRozEQ3JFna3aT808qYFls3jOuBPiFvXUNtHoqPZRwGDBMe+dT/EFfjOKta5gaWAmoabsoYTDXxJmY3k29IC8lxTk687c2eioJdFHwQPi8PTFGqWsYCALgAuOurtSsh/iMptEy2o0m38LiT8Fra2LLqFbNnMFzRIceUOdli0RG/wA1jsJXLLtJ/CexEtIv1BCiCel8w3uNRiXVHsJe58Q0ZhcN/L5Xn4pMxya4AfejWI8okTmNt5ulLStn2T8Mr93qZftLePn6DTDOytYTBa4vEXtGUPBAjYtPr5K+pgGOcGtzgOBLXGHNnUgx5T3QNQ/cU/8AiV/5KCu4RWfnDWkSZgO0PKTfp3/qVdlTaTlF8ytGom1GS5FGIwjmG9x1Fx/b1VMrQYJ9N4ADAXAHLBeNrNdzEmNJGoEagBQxOHoFpJaWOb4WYtJIHiMzZjqC2bWg95Ux4hrDRE+GTzFiElRJRuIwBboQfMad+1x3QbmEa/vurEZqWxWlTcdyMrq5K5KIElKiSvEqKi5KQbiqocZAjr36oYvVWddlRc7TzJZl7MoFRldcnSXghcKFOJbJBIB8yrBWHUfFDri+0no5InnXc65nBUSFNybFgqKQqIcovhuGD3cxysHvH9AhlU0q7CVPU7ILwLI+8NgJg9rk/SPMhHcH58ZEkXcBGwaCAOmgAS/iVcZMosRlDoNgQCcnoT+4RXs2ScaN71Ovn0CpVnejUm+2LLVKNqkIrmja0+H5gSQ8jTme+D3bZpHosbjeRxa05WgkZQG5dTsRb0W5wNA55BOwgU3A+8D7ziPy9N1gfaEh1Z7SSOY2NjAOuYAtN15qne5uyAOGvIexuQRYGCRoJMgbGE34m4mi7YS2wII12sEqosuSHAk6QRbfqJR+PqHwXAgi7On6K1QzxEH3oRW/wy8GJ5XF4KNVzrZWkknQNLj1NhrZerlJJXZ5uMW3ZHVIuS6liYJcd7kAX6Zu2g13UjxAbNJ/cn5JMeIi0Olw807IOLlEuVbKkgHrdeLk3UL0kpXJXaJE30h38pUHxNtNp1g9UDkGo4ub32SwbnYQOHhe+bvpZz72k5hZO61Kq0AFwbP5GNbbrzZt7IT2BAOB/wCaR8XNRfEWuBYGAtb4j8wFQCRnGZxk6HmMea8pxTfTT8Wb9D/HHwQo4nS+4qzUc6w/E3YkEHIBvNvJYnAVuUDUTN9ND+/VazjOI+5qWa2S6zSL87ua3XX1Xz/DVxLWuMAwLmACbST0u3tI9DpR/DbZMn1jVcP/APriwk6Xk3n6a+aQhyY8Kry5o6OA+LSlTStX2XhS8vUz/aGdPn6DCq77in/xK/8AJQV/s8f/AJFPuf5Shap+4p/5638tJXcBd9+zuf5StFv8OXn6lJL8SPl6A9GsWwQYK0FPGFuaoC0D7guDmsJcalEkCS2IjOD5E6yVmQUwxVTkd/0vyoOC6rBSf85oilJxv/OY/bxFwa6MkBrXMzucTd7Q5hJO88rhFoiLwNjWOc1jqgPhuFqtSGuBkki93GC2covYjZK+G4wsZUsDAa5odJAd4jRIvY5S64gphg62HLXZqj6Re3MGlrqlPOMzWuDw4PY4GSCQ6xIJVd0tL27SwqmpZf8ALgGJ4eWwS5mUgEOm0EToLoWrQLRNiLXBnUSJ3FvJE4nFkuyvvysbEmeRjWyJ1mJ6XmetTSC+3QAkzs0AggdtCmxnK24qUIvsBCVCUXUa25pguG7X/h84Go0vJ81XWcAfcGjT7xGrQTbMN5R9I+QHRd4loVqjTzNcR5zI9VfiiXZYkEyYmDp5L2GcYBzyPMXJzDz9PVda4eIzmzcnSL5WyfXVZE+KmqbiaseGhrUi8WA7BX/ZiWBwcZJAgNJGo3yxOtpQr8QySJ011RuPqeDRZmkFxzgbiIInoYIMK3xFdqlHS8uxVoUU6j1LGRS+kS+GkCCRLyRpNzAm/bdXY2q57Ydlc9umUAAgdDAnuURgcUx+cVWZsxOUgwWSc1iPXWRcWKHdwz3iHWFpixkwADpO/oVU0u2pos9VOxPDhwa2QBOlxp2GitzIOiclWKjRlEgj01HmjC0TIPJOpgWtpPkZ/qrvD1ur1n4FSvR63VRfg6OdwbMDc/vfQeoTX7QGZGgADOGj0LC7N15vjA6JWzF5QwNBy5uxMZSfMXvPboo4Go6oacNcXGo4wGyTAYTAG0A/BTKWp9bYiMHFdU4Tyf8A6P8AKFq/ZXB5MUKjxcl0XFgQTJGukds7eqyba7GNh55g50s3aYiD0MiFbR9ra7Q9jXDK52YHwqZe3mJGRxbOnUlJ4qblBxj23HcPTUZKUuw+2YQHNM8sCbs1Dp2OkEfLqvj/ALS18uJrVAMzRI0mOc38kRwr2zrNY7xn5jlIbLKYiXfwgX92+0JFi8aHtcSeZxv8HfIyFkUqDjKzNGdRONyWD4kCQHC3TT1BTNlAPokQ1rpYC7SwAJ5g2b9kq4VwwOAqAuLmuby5bZYOYhw9CnrfEZMB05gbHKYAg3JtYFMS0VF4oB9aD8DNV8K8EwZ1P47AAnVzR0KppVTYEnb96LSUeHznzNcXO5WZqohuaQc2pJ0j1SlnB35gS+kQdnPP0H9eq0FxKu8lN0HjAK97gS5riDBH8QB2BkEqArPOXxCYEkF4c7RpMXN/7pt9kpElohrpi7ngeZEkyJ+q45jSw+I+k4MgkEx5Q4iDqQLEH1QzqQeUHCnJYYBhzyt7D6Kqq8uMN+XfyTLHmk57smVjdmsc4wI6vJPxPVDU2w8vDxJtDGloJtENHmNlYnxMXCyER4dqTbJcPZWAD/DqOIm4bacpMExGm3RUYjFgGC3yMOI0AAF27Qe8ol2JPMwuJn8wcSLdSTHRC4vCvDWuIJa4EhwgixIgke6baG8X0SlXk92M6JW2NH7Oe1XhUjSczlkPkOucx0giBYeaJ4j7Yh+WGPBEuuZiXTtoJWHw1B73BrGuc4mAGiSTOgCvxuBrUKjqVZr6b2mC123zghVZ0YOTb3Hxm0rLYdY3i+em8ZQPW8lxJ1PUrL1Td3XL+krYcD9matam57WS0XLjRa4b/iLgCbaeYSHGcOeHuhh6WY1tuwJQwqU8xQTjLdlnAnn7RTl1i4W87x9SrKQkSPof1VPAC0YhvjNIDXNMmQAQbHbotvmwMQ2kzSBzmxjW7/krVKvClJ22divVozqRV90ZusPuaf8Anq/MUgFPhTSKzO/yIIWhrV6EQ2nTAgwLHKTvd+unwQX2hmaW0mAwBNrRN5z+Y+CZ77CzXiL90ldPwM+1hRtZhLT/ANP8qLkXV5Gh7qLco5S4huUuIBEnxIzQDbzKD/3g2BZvLE+5zQ2Jd95t6a9Ex8bAD3SaK6NM5anZv84Ua7TFP/Kf/I9WVOItgjK2CZ1p/mBy/wCJ7u0KLuItBnKwyAI+7gQTa7+531Xe+Rud7rKxHFi4n8lP/wAbVbiCS8S6ORl3QQIpNOh/d0MOIDls05REk0pdygc3PfReqY9vNZpzDrTgSPwy60THohlxcXglcNK97nhXdqI+Y/qp4oAERmPKw3LfxMBjUWAIHoqTxEcpyt5ZGtK8ge9zX0Q+Jrtc6T35XUwL3iCdpj0Xe9Rv9yfd5Wz9ANlU/mm35SPxK5lWHsc/3MpAJBaJ5ZAMX1nyQbK1b8pPeJKtxeIr1QA5pIb7okQ2+w2VCdOUsWLynHORjRps8V7gQ5rDImAC7oT+UGe8DrAa8Z4s2phnMBLjmbl6xmn3RYLP1aFTIB4UOtmIqNMi5HINO8qnB0KrH5i0xPkgdGWG1sEqi2ueognQuGUzAa4+StxVZzYbLhAHSSdS4n8R28kxw73vsC4eWcNExe2br9UXVLzQLTRBDTPiggutHU9990XS1VtFg6Kb3Zn/ABXOIIY70mLADU9uq67FOY4ZgWuF4dM6CLEdvimmFxj2z/iaQLz8s3dVVHNIdmw4c52/iOaCbQXNaLwBpPU7lHGpWbtpAcKXMDGNNgW6SdD9EXgcfkc22WDEtYJExmjziPkuOc8G9Om4jcvrE7R714AgL2LqViwcrYJAhrqhM9cptcQJ8gpet7kpU1saRnsuzEYyaMvw8h1QktY4mZeAMx1gmxOupSHiPC2txjqVIOyGoQ0O1DS6BJ3jqo8Px2Lp8rGPk3gB0/AId2JruqQWvzzEBriddISE5pu7wMajyNN7a+yrsI1ocLnYSVngCGj7s2IOhv5aJrxjiuKcGU8U2oCwAAvJJgaTJ6KijxBoA12SYuSjnIbSuKuAugEkwIaOZzwJzNzaA3gOA2C0tLiVBsiHPghohpcQAGyZFpJBvIN4m0rNYKrzGQQIETBveTA7q2i0hzTzO5ps0iLt662BRVJX7CIo1eD4bTq1KYpMLSCTL2tL3OmR4baUtA1sXbpbxjh7qUimzEZgTnc6k2k3UxyszddSd0/4FxGo6vTbSBFQuAbnLWjNNgTNko9qcRiW16ja5YKgcZJzPgg9Q6CUujqnLIyelIzeJNQah0XALsw0O0/RVUcU+/Mbjr0IP6Ik13mPvKbbzLGuB7+8rcGKh5fFgTOYNJdppJeLHutGMJJbIqOUW92L6GNbcOj4C5v5dkVgsaXSCabYh0uJaLai15M7RursXh3t0q5v+WBPkYeZ2+Co+yYlw5A9zd4Y6J9AQmyppxv6Aakna4ZVZmBcHUoAA+7LyCWjQEt1g3k/3b4jLSwLadYw5zs7WAAuuIzOP4LDS5MaBZ7D0q7DLweUZuYO2IG40QHEseXuLnOkyd1XdPNr7ZGala6N9/s3w2FbXD3VHB7eZuYAtkfOVX/tJoPq1jUlrzbmaTcAWMFYHC8UcwyCPijHccqPiXNt/EkSpyVTXcNNabH17/ZHxdvgVcM8uJyl4BAg2vzRI2sVheNYnwsS4ASJJ1g6lLuA+0rqDy5rxcFpGaLG8KridU1Hl4vmv70+nkqzg1Ud9hyeAvGVZGgu6m64B1e0xJHmraVFr3NDmMM1GzabHKIvbZDY1zMjRnbINMHmGzgicHiKYLedvvtJ5hoEpqywMK+N8PNGo8NpNE1OUFgEBzQ5sC1jIQ/2PI3xC4E5mDkbmYQBzCWWza2m6J467EOrOeQ7I4gsLmO5mtECCTzNggdCAOiV1RVOadCSYDIiXTDb2HkFs0ozcIrBQnKCk3kb/aHMa3n5CROUv5XGcs7TA9JUa+NDvfeX2/E4usO/f5pNh21GaE9YLZ8r5pTB3FamWAGgyeYMbMRpBEesKwlUjhRT80KfQyy5NeV/VFlQ0xs3poFW91MagDu2D8wos4pUDC1wa4mCHxlLewZA+IUMLjntdL5qCCIcSNQYMtg2N0d6v+q+f2AcaH+7+X3JNyEgAAk6ACZ7AKWNoOptJyNiNcuhy2E99u6oZjqoM5hvbIwj5glEO4tUIgim4RcOpUiCesZUMum7Ir5hQXDLeb+X3A312QCA1xIEgCIPQyPoq8p3aZ3u0X7RZEPxrp9yiB0FCiLdw2R381W3EuH4aPrRpk/EtuhcazWyJ/46eJP5fcvjt6L2ZRJHVQzq1co2Lg/zUy5UZ1YQYn5KGwoo62EybQpupki7/O21wJSjN8VEu7fFAwi5xg3US9Qzea8QOvyTEA1ks8S+qP4XiclRruWxnmEg9x0Soozh1WHDmy31Of6NIlJqLqjqTeoLxGNc6rmhoOkNaGj0AhOuF1bScs7OcCR2idEix+IIqxliLXpFhPemXEhNMLxAltmjcn7qBrYA+JOk6xrCz66vHCL9N53O8UqOe4lxknU/22WVxNP0HmtHj3g7QfIfPlLlnOItg+8T5Hby/YVSlgdMqoNhGsqEJfh3eaMY/qFZhuKew89m8WG4hjnvptAOtRzQ3/uB9LKr2txTalYuD6b53Y7OJ75W+W2yG4NVirmjQEmcmXLvmziMugXfagtdWc5mbJYAk0yALwxvh8rQL8sk66pyitdwG3oFld9greHvGa2vmQPmhnulsz/f5KkHunqKasKlJqVxvj8ZzAkNkdCD5zZfQPZn2sccFVADpaCCGgZQCNZazlAAOp2XyaVqcJjGuwmQum5Dmlx0EEaiw0sOm0JdWCUUiYTbbYtZjs1WTGvlIv56p3xrEhtMSZBFoMttbUDqNDCy1NoLoy6mBOnxT7G1Q1oEw7Q3kG1t+ZLqJDINlPCW53e72ltp3uFzjjGtcPd9J+i5hDBkAHewy/1U8cSTzQO5JkdVTl8Q5bD/ANmGU/AeXNaRBJkExFiAVjOJvaXy0R5afoJT3CwWENzkbgNZGb1SLGEF06T5NA/7THyS6ceu2HJ4RU15O5RmFbzN3v5/1QbHdviCicNUAcCfLct+atqCtsKcncb+0NQS0N6Au0mb9CbDS/RK6ETpPr+iL4zWaYh02Bl2cknpLtfK3qltBsn5/DsmUqa0bATm9RshgqDqILqbswAEsYBYDcnXdZjGxsPknLXPbREtJaY2trpBt/okWImZIjf/AEsppKz3OqPAL4M9fRS+yDqfiuhyuaev1VhiFYFdQA3PxVb2nqURWcSd/mqH/FEgJFcnqvSV5wK5BR37xdu4/9k=">
            <a:extLst>
              <a:ext uri="{FF2B5EF4-FFF2-40B4-BE49-F238E27FC236}">
                <a16:creationId xmlns:a16="http://schemas.microsoft.com/office/drawing/2014/main" id="{E76D2A3C-2C4A-4E18-A436-7BA673FD6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628900"/>
            <a:ext cx="114585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9462" name="Picture 6" descr="http://upload.wikimedia.org/wikipedia/commons/8/8b/Tower_bridge_London_Twilight_-_November_2006.jpg">
            <a:extLst>
              <a:ext uri="{FF2B5EF4-FFF2-40B4-BE49-F238E27FC236}">
                <a16:creationId xmlns:a16="http://schemas.microsoft.com/office/drawing/2014/main" id="{9AB7DBEA-7A4A-4212-9DD4-5518E153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831442" cy="2445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upload.wikimedia.org/wikipedia/commons/a/aa/Lancaster_Gate_tube.jpg">
            <a:extLst>
              <a:ext uri="{FF2B5EF4-FFF2-40B4-BE49-F238E27FC236}">
                <a16:creationId xmlns:a16="http://schemas.microsoft.com/office/drawing/2014/main" id="{74E192C6-AD4E-403D-AE23-79EFE565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337">
            <a:off x="5043416" y="3759064"/>
            <a:ext cx="3670424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20A2DF86-F8B5-4BEB-B112-2FE81944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OXFORD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0DBF39-7313-4663-8F5B-2B4C711B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Je  tako imenovano </a:t>
            </a:r>
            <a:r>
              <a:rPr lang="sl-SI" b="1" dirty="0"/>
              <a:t>mesto sanj</a:t>
            </a:r>
            <a:r>
              <a:rPr lang="sl-SI" dirty="0"/>
              <a:t>, ki je najbolj znano na svetu po svojih univerzah, zavzema tudi pomemben prostor v zgodovini.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Pred približno 800 leti je tukaj svoj dom imela kraljeva družina, vse tja do 9. stoletja.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482" name="Picture 2" descr="http://www.docstoddard.com/images/DOC/Oxford.jpg">
            <a:extLst>
              <a:ext uri="{FF2B5EF4-FFF2-40B4-BE49-F238E27FC236}">
                <a16:creationId xmlns:a16="http://schemas.microsoft.com/office/drawing/2014/main" id="{72953B49-A371-4DA3-B6A1-671C3E20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716338"/>
            <a:ext cx="4679950" cy="2897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CF14C1BE-779C-412B-B061-C4B443D3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KULINARIKA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21DCAC9-F292-41DE-B64C-4D8F1C939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HITRA PREHRANA TER TRADICIONALNE JEDI! </a:t>
            </a:r>
            <a:br>
              <a:rPr lang="sl-SI" u="sng" dirty="0"/>
            </a:br>
            <a:endParaRPr lang="sl-SI" u="sng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Britanska kulinarika si je slab ugled pridobila s tem, da je precej </a:t>
            </a:r>
            <a:r>
              <a:rPr lang="sl-SI" dirty="0">
                <a:solidFill>
                  <a:srgbClr val="FF0000"/>
                </a:solidFill>
              </a:rPr>
              <a:t>TEŽKA ZA ŽELODEC.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 osnovi je preprosta in domačini prisegajo na pravilo </a:t>
            </a:r>
            <a:r>
              <a:rPr lang="sl-SI" u="sng" dirty="0"/>
              <a:t>štirih obrokov.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Regija je od nekdaj poznana kot dežela </a:t>
            </a:r>
            <a:r>
              <a:rPr lang="sl-SI" b="1" dirty="0"/>
              <a:t>”GOVEDOJEDCEV” </a:t>
            </a:r>
            <a:r>
              <a:rPr lang="sl-SI" dirty="0"/>
              <a:t>in večina tradicionalnih jedi se vrti okrog govedine.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Po vsem svetu je znan </a:t>
            </a:r>
            <a:r>
              <a:rPr lang="sl-SI" b="1" dirty="0"/>
              <a:t>KLASIČNI BRITANSKI ZAJTRK</a:t>
            </a:r>
            <a:r>
              <a:rPr lang="sl-SI" dirty="0"/>
              <a:t>, ki že navsezgodaj postreže z močnim menijem.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Velika Britanija je otoška dežela, zato so tu od nekdaj jedli ribe in morsko hrano. A žal se ta največkrat </a:t>
            </a:r>
            <a:r>
              <a:rPr lang="sl-SI" dirty="0" err="1"/>
              <a:t>konzumira</a:t>
            </a:r>
            <a:r>
              <a:rPr lang="sl-SI" dirty="0"/>
              <a:t> v obliki </a:t>
            </a:r>
            <a:r>
              <a:rPr lang="sl-SI" b="1" dirty="0"/>
              <a:t>FISH&amp;CHIPS-A,</a:t>
            </a:r>
            <a:r>
              <a:rPr lang="sl-SI" dirty="0"/>
              <a:t> jed za katero nekateri pravijo, da je postala institucija.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21506" name="Picture 2" descr="http://www.lonelyplanet.com/travel-blog/tip-article/wordpress_uploads/2010/10/English-breakfast-FREAKYFRIES-WIKICOMMONS.jpg">
            <a:extLst>
              <a:ext uri="{FF2B5EF4-FFF2-40B4-BE49-F238E27FC236}">
                <a16:creationId xmlns:a16="http://schemas.microsoft.com/office/drawing/2014/main" id="{CFA0AC73-38F5-4F67-B3B6-BB5F31F6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76700"/>
            <a:ext cx="3455988" cy="259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E3BB99BF-4484-4A2D-AA8F-B36BFB1E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OSNOVNO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0FC3C3E-0B84-4FFE-8248-EC981B7E5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54913" cy="4614863"/>
          </a:xfrm>
        </p:spPr>
        <p:txBody>
          <a:bodyPr rtlCol="0"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URADNI NAZIV: 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 err="1"/>
              <a:t>The</a:t>
            </a:r>
            <a:r>
              <a:rPr lang="sl-SI" sz="3200" dirty="0"/>
              <a:t> </a:t>
            </a:r>
            <a:r>
              <a:rPr lang="sl-SI" sz="3200" dirty="0" err="1"/>
              <a:t>United</a:t>
            </a:r>
            <a:r>
              <a:rPr lang="sl-SI" sz="3200" dirty="0"/>
              <a:t> </a:t>
            </a:r>
            <a:r>
              <a:rPr lang="sl-SI" sz="3200" dirty="0" err="1"/>
              <a:t>Kingdom</a:t>
            </a:r>
            <a:r>
              <a:rPr lang="sl-SI" sz="3200" dirty="0"/>
              <a:t> </a:t>
            </a:r>
            <a:r>
              <a:rPr lang="sl-SI" sz="3200" dirty="0" err="1"/>
              <a:t>of</a:t>
            </a:r>
            <a:r>
              <a:rPr lang="sl-SI" sz="3200" dirty="0"/>
              <a:t> </a:t>
            </a:r>
            <a:r>
              <a:rPr lang="sl-SI" sz="3200" dirty="0" err="1"/>
              <a:t>Great</a:t>
            </a:r>
            <a:r>
              <a:rPr lang="sl-SI" sz="3200" dirty="0"/>
              <a:t> </a:t>
            </a:r>
            <a:r>
              <a:rPr lang="sl-SI" sz="3200" dirty="0" err="1"/>
              <a:t>Britain</a:t>
            </a:r>
            <a:r>
              <a:rPr lang="sl-SI" sz="3200" dirty="0"/>
              <a:t> </a:t>
            </a:r>
            <a:r>
              <a:rPr lang="sl-SI" sz="3200" dirty="0" err="1"/>
              <a:t>and</a:t>
            </a:r>
            <a:r>
              <a:rPr lang="sl-SI" sz="3200" dirty="0"/>
              <a:t> </a:t>
            </a:r>
            <a:r>
              <a:rPr lang="sl-SI" sz="3200" dirty="0" err="1"/>
              <a:t>Northern</a:t>
            </a:r>
            <a:r>
              <a:rPr lang="sl-SI" sz="3200" dirty="0"/>
              <a:t> </a:t>
            </a:r>
            <a:r>
              <a:rPr lang="sl-SI" sz="3200" dirty="0" err="1"/>
              <a:t>Ireland</a:t>
            </a:r>
            <a:endParaRPr lang="sl-SI" sz="3200" dirty="0"/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Združeno kraljestvo Velike Britanije in Severne Irske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MEDNARODNA OZNAKA: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GB / GBR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GLAVNO MESTO: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London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VELIKOST (KM</a:t>
            </a:r>
            <a:r>
              <a:rPr lang="sl-SI" sz="3400" b="1" baseline="30000" dirty="0"/>
              <a:t>2</a:t>
            </a:r>
            <a:r>
              <a:rPr lang="sl-SI" sz="3400" b="1" dirty="0"/>
              <a:t>):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244.100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PREBIVALCI (MIO):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63,4 (ocena 2013)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POLITIČNI SISTEM: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Ustavna monarhija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URADNI JEZIK: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Angleški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3400" b="1" dirty="0"/>
              <a:t>VERA: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Kristjani – 71,6%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Muslimani – 2%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Hindujci – 1%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Ostali – 1,6%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3200" dirty="0"/>
              <a:t>Neopredeljeni – 23,1%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7172" name="AutoShape 2" descr="data:image/jpeg;base64,/9j/4AAQSkZJRgABAQAAAQABAAD/2wCEAAkGBxQTEhUTExQWFhUWGBQYFxgWFhcaGBcYFxoXFyIXGBgZHCggHB0lHhoXIjEhJSk3Li4uHB8zODMsNyk5LisBCgoKDg0OGxAQGzQkICYsLCwvLCw0NDQsNSw0LDQ0NywsLCwsLCw0LCwsLCw0NCwsLCwsLCwvLCwsLCwsLCwsLP/AABEIAMcA/gMBIgACEQEDEQH/xAAbAAACAwEBAQAAAAAAAAAAAAAABAIDBQEGB//EAEQQAAIBAwIEBAIFCQcDBAMAAAECEQADIRIxBCJBUQUTMmFxgRRCkaGxBiNSYnKTwdHwFTNzkrLT8VOC0iRDorMWg8L/xAAZAQADAQEBAAAAAAAAAAAAAAAAAQIEAwX/xAAsEQACAgEEAQMDAwUBAAAAAAAAAQIRAxIhMUFRBCJhcYHwMqHRQpGx4fET/9oADAMBAAIRAxEAPwD1NFFStLLAdyB9preeYRop+7wgjUvpaWUncBRzKQDlgSooHh4B5n/TJCgkwkzHTpFTrRehiFFNcbw4WIjoCOshQSftJHypWmnZLVOgooopiCiiigAooooAKhdeBME5AgRuSAN/c1OougIgiR2NDBFCcahjJz7HtMe5+FdHG29tWYmIMxMbR3qbIu2kY6Rt/X8KpuhCCCog77Cevaotl0mXXOIVSJ67YPcCPvrnE8SqDOT0UQWOQMCc7iq7txT9UEgYkjptk7dKjY4rBtMjDW3mALClWtnTzXNLqEYEY9QloB+qnNoqME+RyiopMCd6lXQ5EbrQpPYE/ZStoXioOu3kA/3Tdv8AFpjiPQ37LfhRw3oX9lfwpD6KvLu/p2/3Tf7tQbzQQuu2WYgKvlmSWZUETd7son3pys0RduEMUIRidBy3LqUEg9DqLTHVN96UvgqO/JdZNxlVg9uGAI/NPsRI/wDdoZrqvbBa2VZipAtsDGh2wTcPVR0705S3F+qz/iH/AOq7ToSYzRRTnCW1K6WgFjytjlIjf2MkZ6gUN0JKxOinhw6EglgJIJiABOqQB7R9/wAKnYt24Bn1K27LIlgu3Q6Qx+dTrKUGZ1FdeJMbSYneK5VkBTPBcPq1GYgNGQDqClviduncUtV/BglgAxWNRkE4ABJj3IFKXBUeS/6JCTMkhCNwFLAsT7wg++ongWAJ1DAP6QOACRtP1gPia7DFQ6uwBLA6n20hRMjpDR91RFi4SOYy36x2bTBPsZX4x7VFvyXS8E+I4IiebVBMnOIicR+k3zpIimnS4q6yxg/rHOqfx0mlKqP1JlXgKi7gbmNz9malVXEcOriGE7/eIn41TvolVe5PzBMSJ7fOPxrnmr3Gf4CfwzNLjw5Pfv0zvE47GP6mu3uAViTkTnHcDSOnT7+s1NyKqIwXAnIxv7fGug1SvCqAwzDY+AiIFca0VtsF1Ew0ARJO8LiAeg6U7YqQxbDMSqKzsNwsQvXmZiFXGYJEjaqluyoMETt/X9fKtPiblmzYe0mq8bwS5pJdNSXSLYbzEXkART7nR3NYt5oEEyY3PX33/r41yjkcrfR1ljUaXZ3h4uX7djUFa5rIkiSqCWKg+qMfaDsJp/8A/GLpe4vmBUUjQ7KGZwYYyqsukgahqxJzEEisv8m7Nm/xV1LyTcsDh71grcdXE+YhgKRswhjtDKDtXsuM4AXJcsUkFSDMCUuWtpgmX39sHM1nnkd7GmGNVuZq/kon/Xfs2Le+504xjvPXeao8a8Nt2fK8rVqZm1amJBUAyc4B1FBAj1HBjEvHuItWiyNcLXCSQlsEMAy3Vl2DYnzScxq0xG5rF4viTdwXKrrdlgDl1EtGTnmIMx0FEHJuxZFFLYdDDuO1dn+vjWevDKSSG3JMFZGS52nsf/j8aZs2QG1AyIj36ZJnO3tWtNmNxRZxHob9lvwo4b0L+yv4UcR6W/Zb8DSzXyqW4EyB09hjf4/8ZFN0SlY4wnG3uNxSlpiNFk6eQpdkeZzEW7tkybjuSTKHfo1c+mE40GeWZ2HMFJ9xEmfbNVreHmaipLaQpidIALNIBG/zzgdKiTi2jpFSSaNGluL9Vn/EP/1XaivGcuqMaiN+mmcnvOPjXLzybJ/XOO02rp61VpkaWhygCiiqJNC5wymD6QFkiOcGdJBHaQTPvS/E8LoAk5JPaIAB/jS9FSk/JTkn0FFFFUSFdRiDIMEdRXKKALPpDd/aOnfbbepDinmdRnH3bVTRSpDtk2vMRBJIx9wgVCiimIKKKKACiiigApbilLo67BmazM80taL6wB9UAgZIyfhLNK2nPmtMbQMZhQp36glz9nvSkVHsevPcv3Swty5VFKoRCopeJZiBuzZx901ku3/qbVm6lzQ7OlwpM2nCkqXAB5ZGWOByk4NaXD8a9pmC6SrxrBSWiNMBtajT6iF3ksZiYyPG+HSwbfFcMVucNb12nsqzIxT6NBtFWEfVttzQRtFZpOnp6NUEpe7s9Va8CtW7mu3YBuIVCXD6tpYlgwJliQUwMbRinxculg1xVVFB1TECQc6ifqhWExnWMAZpbwngtdpbgdgLiI2ltJKq3PE220HECcjB3EAZ/idh+IduFQsEB1X3VSMk4trqnpBkyOuw0le2nVcfn55OqdNar56MnjrC3uLuNZLw5MkaGXVbS3ahBhjOgDJMntNct8Dzqi6mLKCulIBVidJDEhSTuJIkdsge74DhxbtKiKVVRAUn8T8etW2g2dRB+GPlnp7/APJ5KbRUoK3R8/WwAQJaYuHK4ARQ0lgSACpUiT1jBq8CNiTASSdO7qWAwx6fL7q9wLhMiCMGCcg/Ebj4HpHvHzfxfxO9buMvEHzWtebDKpCiQHEmMam0qPhviqhlepESwx0OV77bd/Y1dxB64NLrwCAQDcgY/vr3T/vpez4qpYIqOTgbLp2Y+omCIVsjfpNVr46ktKtCzsJwAp5o2MtBHTExWtSVGLTLod+hL3ufvrv/AJ0fQV73P317/wA6OD4wXJgMIj1CMEsvfurCPamarYl2uRb6Eve5++u/+dC8CmpW5yVMrqu3GAMFZ0sxBwx3FM0UUhWwooopgFFFFABRRRQAUUUUAFFFFABRRRQAUUUUAIfTXgHyycLIHUkDvgQZ37fbdxF9gdKrnl3mBJAzA6Azv/OmaKnS/JepeBS7xDBiAsgRsp9uu289D84iuW+Il4CZ9LN20iROxI5jt3NOVwCin5FqXgpKQI6nfuTAyY+A27CkrHhp4i4LYN1VnzC6o2mUZJCsVNsu2lVOo7Bu0U9xMwY3gwJiTmOh61kcF4Z5PD2OPNglS1t2tHiDaFt3cAXfzOpbis5UxpAIaSBFcMr6NGBXue94gKrWVHl2jrbTb1KurYkooHNjtBz8VPT4e+gLKyJGrU3qgDztvWCJj/5da8z+TLXb3FG7xHBu7l20cRcChLVtU5fJRhqEuSMdGmTmfbWEUDl69jMkbk9z3PWKytGqxT6GyuWTTm7rIkry+Voj0nOolts/GleL8MvOrAXQGLM6GGGlilxIIB5lEpjGx6wa1UUySWkHpG3aPlvO/ttWX4p41b4ZgH865ccEi3as3LjETEgIIUDO5G3ekOzvF3jwyXbrQZLaFBJ1szMyzIwYIX2CzMDHkOCUnckkkljkEsxksfcmTVni/jB4l1PlvaFsMNF0Q+omdTKNuXQQN4J71bwi4/r+s1pwxM2eQwKJoorWYwqLuAJJAHuY/GpUhxuLilo06WAJBIVzHMwHtIqZOkA75giZEd5x9tCODkEH4EH8Ky+Ictwzkgb4hYBAcZj76Y4FCty6GjUSpwIUrEAgfbOalZLaX52MaF5ZjUJziROPapM4BAJAJ29/h3rN8PP5xxKiblzBU6j7hp2+VV8cGd2ZVJ8uApBEBhDN1E9qX/o9N0FGrcuqvqIHxIFdRwRIII9jNI+ItrsMwG6gjuNqfUQMVaduhHaKKKoAooooAKKKKAClOKtOSSpjlgZODDdNskrn9Wm6KTVjToTuWrp1DUADqiNwCIB23B+6rgjBgQeXJYHcmIHT8I/ndRS0jchM27oACkA9SSTOIkCMZziu6Lx+soyOgMCTjbOI+/vIboo0j1/Apc8wfWX1AL8P1vcj8T1q3hdUc+8/gAJ+Zk/OrWWcGoKYwduh/gff360VTFdo5xNvUpWSJBEqYInEgxg1j+J2iV0M11g5s2Ja4dKtdBtJpSdKk5yijb5Vs8QYWYJAglRMsFIJURnIBEe9ZHinAI9m6uk6bhZ1RcaWZtSC3AkEHTAjBnAkiueRbnXE6R7Wz4gtmOFYlzY4ZXvXDgAAFQTAjU2i60YgKTFH5P8AjK3eFXibmi0HZhEkKIdkUEsBzQFnG89BXg/FuGLXHZibhRxaLksNV61aNqdMBMhbgJ99oOPT/kubHGeG2kZNbWURbtsyHW/bUFgYzzGT7hqxyW1o3w0uS1cd1yb3jXGDh7bXhae4QchSAYO5LMQAojqYrJX8rPOtqLCXFd1kl1hbWWB1HIkaWgnlMTJAyz/apCQ9tXtkaOVCA2UHKNTAiGKwSOZCMTAQd7KlCts2wVFtdLJphHuOrajbMhWUu5BKjlkPmBcg9On5v7V/Ji3LN0r5999ZIUFz5IIEwhK2oXJYDVHsSNMBmy0GDH2jv/yNuh7Vt8L4dadtAt3rZC2W1NpGnyxKDIMtzAlSIkHOM43i/gtu2fORCLLr5a5nT5je+QrkjSZmcYkAdoZKM2XHasstX1aQpB0xMHaRI+0VZSHhvBBM5LHUSYA1F9JJAAwOUR86frXF2jG1TFvEb5RNQiZUZE7mKqTi28q4+CV1wRgGBuV3HwpnirGtdJJGQZEdDNVDghpcEkm56mMScRtsMe1RJS1beAK+A4tnYgkMAFMgEQT9Ugkz8as4W6zoTIB1MAYkYYjaew71O3wwVtQJnSFPYxsT71LhrAQQCTknPuZoipd/IFPh113XUxBEkQFjYkTMntVdrjSbukjkJZUPdkifkcx8KZ4exoXSCepn4kn+NUDwxAFgQykEN1JGc9M0qnSoC03j5oTpoLe86gKQPijBbkgalJ0bwQrBT8xNaRsDXrnOnTHSJmlr3hishQk+otOJBPT4Z/CiSn18gPUUUV1EFFFFABRRVJ4pASJysSIPWD2zuNqG6BKy6iqRxSkxJ/yt8Y233xviuDi0iZxAOQwwZIMRPQ/0RK1Iel+C+ln41V9UjmK99hM1JuLQbkjGr0ttze36pxvXbSI0sFXJEnSJJHU43zRfgdVyLf2smMNkTtsZgD4mo3PGLYE80AtONlUwX+H3+1OmwvVV2jYbdvwpfxBkCkcuuG0SM6iGAj3JJjqc0na7GtL6O2+PVoCq5lgnoPqKeZH+XM7e9QXidYLKVKcqhSp1sxyyzqxpBWeUxzdq1bkJbLBRyqSAQJkLEY6wIpLgLdm5puPbZrihrg62mAaCSZbV0EaiBCDGRWBeqnPhGrFhxt+66/PoSsamYogNxl3ClZAx6pIA3wSc/jVxBfVbZBBt3VZleVwkkhsTvpMew+Negs+PW7YVDb0HRrVFCwqm5oAxiZYHHc9jSXiaTN+NM3Dbe3IJlXa2t0Ad1CkjoBPQz3WXU6fBMsOlalyec4tNIkkmMtn1EBllu55m+0/Cvb+A+EtYshNUOS1y4fVLtGM/VAAGN9PzPi/FLIuNbsalQ3W0hmJgaRr2A5jC4E5I9q9JxH5XcL9GfjeHJ4lUNvWtonzAjsoyjAEQCWCkCYPea55VvSOmF2rZ6PW0xGNpnr8O3TvPTrXCw1jlMiRqgYmDpnfMA9sDM4rAb8sOFAV1veaHXUq2kLYgESdkMESHO8xG1I8F4pxl1le4qDhLxMBVY3FTbSpWWYt3C7aiNOCORojHU6+D0Vu+z4ttM7u9ttH/AGCV1g4iDEZk7Gu/wYfhbltGmVcKTgBt1GNlB0xH1YiaYN22DlxjGmQcaRyaNyeZTEauYd4rP8XNq+iFeIZIe2wNv1NDKIKgTALDMQpMnbBuuBQUXKpOl5PD2w7Fblu6qi5zaWMnn0GAJ30rsMYaPUTTwNwkgXUOQQAROjmEnBzMbCDDDEzS/FcGiX3QyQrcsGVa3JZfskgwclTtkU3wHDoMiZA6kn1b1sg7MGRVyJa7ro5N5VUi6AcoR+jIdARENn2xtTvBWnDtLqUGvlGWBZy4k+ysBHuOkT1/DVLI2RoIaOpZSzLJ7As/TM+2bOD4JLQIQRMfd7/Esfma6JM5uSoZoooqyAooooAKKKKACiiigAooooAKU4uyo54lp7nrpz8tCmm6KTVjToy7dzSQdIDaX33OkA6Y1dSZgTsDia7xDW8QuoaCARJAADwNQ784+ytOip0F6zLQAtBXMeWd9UZBA/VBJPwANPragEJAkk5BOTk4mraWuqNY8xQ1o6R6jAZiRzJEMJ0DOBJPepl7IuXIJ6nRZof9Jf8AIf8AypTi2KEHzNLNIAXBbTJiC8T0z1YZzWn/AGbb+qugdrZKA/JSB8964fDLR9S6u2sliuVPKWJIyqn5Vkl6uEo1R0UGnyQ8FDXSguXrYAZCvKSzMHVlkyBpkLmeYkbAjV6VfF7YA1XQ0ndVIAG2RJI0xntiYrB8kFiRiNPQGfSwkNIiUXEdBUPoSmAUVVVXWFZir621M5UjDEiN2wImuCnFI0RmqNO5xD8UblpVa2LVxYuahpfHQqdxM4PbIODLxfwO2Xfiitx3VMKtwrOmcKe8bD0yJqrw7jRZ1gqzBjrUKATqIClewmAZMZLZqnivHDftFRb0rcXJLAkqRlYA6jE+9dMac6o6Szxjco+21TV/nJ5/iXS5CsgcSHt6xmVlgxXoRHT3zkUtctWdRvtyP/dkkldeVIWAQH5gsTP31ocTeBIAfTlgdxsJn4AAids9xFUXLSkBgTNtSLi6+QhGDrjM6gomcCQcnFbJX1uZcai71PTtf+vuL3jbZDb9DtCiQSVZ/TBXGdxnodoMezPiXDm2iqWFtQulgGXQAlwggkZxbuLiSCIOa8dd460mLlkKoVABpU4uFwQFGyyo+MjA3pi746AH027Q1Yb8ysqLashwbmk6Bq2EQSB2qMkL4Kxzrk9l4dYsNce7blngKzEscMFbBbeRpMzse1dteGWwY0MF0hRzHIUg5G/QRO8dMTn2/FbaWWC2WLqLmoLbW0t17KBjExKtsI+BiCKdteLW2Jt/nceZqZgAAtsqGYuTkAtEiSd+xOfc0Io8Q/Ji06IqfmjbnSVA2bJVu4kkjIM5nJFeR4209p3sNOsBTqXUitkGR1ExsD0InE17FOKuXGsnhij8O2vW2rmX2GMEdN+xjeqPEPD791VQhW5gdTQdADFNUBhPJDaZyWuTp5QSE30XkxKKqatted077/g8u30jTysmqV3yIyDEiexkmZB6YqTWb4LaXkECNUbwNgBgTM+0RnNd4G5vLArLFGGJWSQSPq4jB2x7xoA1ujujzJbCRS/iGB3LAgR7AQJ7fOekAL214guJMBdBPp0kkGV9MnpPyjtWtRV6SdQUUUUyQooooAKKKKACiiigAooooAKKKKACluMuxpwzQwYoqszMFzjSCRzaTOxiDg0zVNu2yMzofUQSpAgwoWNQEjA+2a55dTg1FWVCr3NSikLvigAJCXDEzK6YjpzRqPQaZk9etP14soyjyjUV6ecHrpP3Ef186squQX+AP3kb9tvvqyiXQkQvW9SlZI1AiQYIkRIPQ1n8GS1tTHRQYEAGIj2yDitOl/B7gCMhUlvMus4xpMeYZMnAJbV8CK1+ilTaJmrQo/DAiCNyT1yTIP4n7a7b4VbfKFiAFgz9WcZ+JrS8+2DlcjSDAWJBloMnfIEe21Lm5ZuXW85/LXQGEMF8xizF5MTPpjSQTLR0jc5ad6IUdW1iN677A7dP69/vrOu8ZdF7hzaILeckoVLB1hgy4MzBLDsVzWha8Kv3ZNpOWW0tdYICASM6QxmBmFgHGIgJ3fAuLt8Rbh7dq8Fd+HbzNVm7cXDcNcUqrHVbLEQJGliNq45J2qTNOCCjJOatH0a2ymCsGZIIjI6n7SPtpHwrhb/50cQUcM7aAqY0HEH22wdo3PSq14PqRPNLBgjLykSms22Kq6qCYKQD1BM71C9+Tloi6ROq4L4GrmVDdC5CnA06RERAx0EZ2jvGdJquf7/Ym3hDIGThytpCtsDTOpSrEkbfWBInf41k+LX7tsC5qvX01XHD2ghVcjThTPLBBGkqJ1biK0OJ8HsIVD3Cpc6UBIEn9FRGI3UDCHKwTnZ4eyFECcl2z3dmc/exo2FLU932fOLHFWn0tYYPbZUKkB13USIfmwZzjf2rStGn/wArvDUQfSE5WLKHAjS2rGqOjAxnt0JyMXh739f1/OtWKexkzQ3H6p4p2AGkSZEj2/h8amjzU60coy8CCXrhDEiCEBA0nLaQSNu+IouX7omFmAYMHJ8vVt+1j7qfoqdD8jsRN65KwCQQZOk783sI2H21I8S/LCE8o1cp9RBiB8Rn405RRpfkLM08Rej0Z7aSZ5UI+AJLZ/lTXDuxZwdgeXlI79Tv8sV24GdSVgLjmbOrO6qDke5j2mmPoB/6tz5C2P8A+Kzy9RCD3bZ0WNs5RRRWs5BRRRQAUUUUAFFFLcc0AAEgkgCFYljBMcmRgEyCNqTdKxpW6LbFnW7MRKqFCycBwX1EDuOUT7H3oS1dDKWbGhVPMfXpaT9unP8ALNdng75AHmm2oAATQhiMQChwOgGomBkmnuF4XQANTPEwWI6/AAYmB7V4+WWqTbZpqkqKeGtXALczided5ETkmc5/lUfKvQeYSWVh2UTlI6iI+Oa0KK42OjNt2L025Y4W3q5sSNWqR1mVq3gr+m7daD/eCIMbW7QPTbBEUzxN3QjNvAJjqfYe52pDh7ZVQDk5LEdWY6mPzJJrZ6OFybOc3pRonxIAAlQFXMaoUQZLbYxIM/dWfa8tj5t3mtGSEUajdY5iBjRhpLEA7TEiocbb1W3UmNSss9tQIx9tZR4ZVJJLEwZ3iZY6skmc9Z2BJmtuRVwEJPk+i+FcWLlm2+jy9aiEMSpAI0cuDGk7du1HiMzaC5bzFOf0RIZjA6KSPiVn3wvye8MW9w9tyXUa5KnZhbuXRpP6rKVH7KJvFN2/BdDm696AioFckasMrs7s2JMFP2IBJrH2bENcT4Y7FufSDc1jTqDZt+WVJBHeZG2PjRb4G7Im+WhknfOkQQeaPl9s0r4L4TyI5e5Mll1KVbTrQqNLcyDQpGg5UXWBzNVWfD7nD3gvDgNauu7Xme5LISOg6d5gknBgZqW6O2PGpp70+v8Av+PJfwH5N21FsXIuC0LYtiDpQoCvKJgLATlGJQHetysmz4WygAXQgUERbXSJ0wGI1EFphiSPqjYEzG54VcJn6VcmBAJwGVGWYBE85Dldj6SIiHSObk2km+DB/LfzrnE2bKqWUrqQDMvOlmJ6QCok4Grfmq3/APE7wAIuW2aMqQwE9VDiTHvpz2FazeFOttxautqOry5d9K6mZjMvk82+4j5Vf4oxuW3s23ZWNvV5iAEKDqgkgyQ2lhy5EbiRL1NcCUVJ09keRdwjlGPMGZZ6FlJBAJgnM9PerbPFoQCHUgxBBwZMAjvJp7xS1wy8OTrR7qi3NwqSz85un07ki5dIH6596x0u2SyHBKcqkZ08uqN94G2+R3mtOKbZkzY1F0txi3x9s6YYHXERncSMimqzOHu8OQsECRb0g6gc5UQdjj7d81p1oRwkqClWdmQOQBbfSBnnIchQ2MCdQx2OYOKt4onSQvqblX9psA/Lf4A0eJuF8u2By7iMAeWbekE7KsnVP6tZ8+VxlGK+/wBC8cU02W8M5ZChjUuNolZ5W+YEdpDU9WNw90/SAAVaFYPonSAZME7EqyAf9xwK2a83MoqXt4OyvsRooor2zIFFFFABRRRQBFwYMQDBgkSAe5HWleCsvcZgxYKht5YodTA6+XSiwAQuTM9hGXKTuXjZOHK2yWdpt6lUTqaCoxOTLGBk9IOf1Kk4e064mrpm1RULF3UoYAgEAwwKkT3B2PtS/EcYmkgNqJBACGWziRG3xOK8hJt0juNFgMkwPekG4tn9A0qfrk8xH6qxie5OO3Sl7HC7a2LwFhWOpVaMsCckn3JiMRJlqvRxejSdz3OMsvgpuK7AoXBQggyvPB6agQPadM/jV1FFa444w/Sjk5N8i195IAkk7AAk++wnbJ7DeBU+D8BuXXi5+btgiSWGpgxMC2BnMHmMDqJ2FHC+LtwnFG5ctl7FxbVvWsFrDa2lihElG125KnHl7GKu8X8W0A+RYe5obWpe75IkagNMIzHQdg4A5jPvnySldJGzFGKVtntbVy2gRFKKCo0KColQB6B1AEbd6hxOi7bIDrDelgQYZTIYZgkMAfiKzPAT51q07arbC2y+U+gt5bHSpYDBB0agSMztVx8vWtjzh5y6rgDQxHKVGCekhonp224Kr3NCi3+kZ8MusTdDOH03IGACAURoaN8liDGxG5ElXiPA9aspYAl7zqwTmU3NY3LdmK4iQWGxpHgYuX7vD2rr6LCIpID6A7MWFoXNQLFAq6hP1ztMB88E4LfnLrTAAgwBM4YMBOwyZGcRAHTRF/1EamiV/hRbbzDcUfnCwBtkkz5xI5TJIFw5GwTbBNLXPDVDW3a/LawVJVSSWe1cZVj6jeUTHSNU8s11eFvPeuC86raADWgg5lADITqYEHkchpn1AiImnP7HtMOpBLHBH1luWzBA/RuNt2B3knlR0ls6Tvjgrt8JbSw1u5cGkoAxU6Bp0hZABwSIkzn7qR47w/6NYQWLJvFYQ6rhHISctmNyQOiaiR1rnHrwdo+U9xVa4+pzqQMD5RSXxCqVEZGC2IxEvyz8RC2fJ0qx4hHXmyoQgAsV6zqgdOtKk3tydVKeNLUva96d0zE8d4+woNhbY0qEcFXEG2VKrzap3HqH6oBJNJNcSCgtE6CDEGBMLKmRnS0+3xqfALpAUYCqqAR6VXAUdgJMDYZrRFbccKPMyz3MfgLVs3JFsgabZSWkLp1iAPvJ6k52rQv3mDqACQYmFJMkgb7CJmmaV468ukqWALQNwGg4JUHcgTHvXRqkcf1Mglxytt9MnVJGlsCN4nsSfsNWXOJZiVu2gUHmE8pM6SdJUdGwcjOxG9Oo6MAVDRsIDDbEdBjbJ9q5cstgqACO7GGHZsZ+O4/HyZtydy5Oy22RmWnNlD5doBzq8zLNJVRpIYkyM7T3A6itaw7m44YDSvpIB5pz17DB7+1Qtlip0wWEghxENGxjp+I60tYskqGtvczvzCQRgjS6lRBEYA296lxT4Y1fZC5ffWURVMKrEs5X1FhEBD+jv71EXrh2S0fhebp/+v3qVr++f/Dtf6r1RHB7HVGkQCBmJU5M5OCPma9nc4quyWu7/wBO3+9b/arnm3dtFv8Aet/t1BeBI+uxOT130wOv1ckfGrE4SBGonDiT+tH8qVyH7Tmu7/07f71v9ujz3BUMigMYlXLEYJ2KDt3qzh7OmczJJ2+wb/17VHi97f7Y/wBL096J2sYqNxAwgiQalRVElH0ReuojsXcr81LQfsq4KBsK7RSUUuENtvkKKKKYgooooAq4m2SjBTDFWAPYkEA/Ks29buHlDolvSQ41amGcwzrtpkZ7+01o33x+P3UvwnBm8xGk3FCNqRJBMq0AtpIAJH6QO8aunKbSO2OLZXwacQHZg15lJAOhLrSga1y6haMHSriJPq37UeLPxLajZVze0vhLbi6ZbVpuXCAyATH1YEA9z7O/4hxEQlkqRBkqxBXSsaRAyWJ5TlQuYmpXfFL4IUcOxOl2J5tMoxEAxu4Ej5Vkk9XKNkE48NmVZ4P+z7hFoNcV0DFc5KYIQasE5b0t2JUZrbveIurhPLEkAjmMZDmJCmTKiQBAmSdqpHiN9mdFtAFHRWJ1RAe2GIxnUjMwAyAudxNfE3OIvo1sKbBZB+cE8rSxKmRgQukkZ5pGN4qlsjs5PJNa34V/t+xO1xrXTbVrcSVFz1EQ9q45AOIGpAMjIKnBOJ8XxMLKzBuXFKyRJt63YhwZWRbbAkEkbZNYfD/l7wwvJYPEWnVAUuX3uIn5xcekxgkHI3nEgVv8ZxnBpBuvw6+cywWNsea08pk+ozMGmpMnJi089+Pz9mYnGW7N+8CUfWmEm4BCq5XWSZ3YP6sSkY3rAt/k4LM+U5I5Im1+caTYwRr9X5+18SHwOv0C7f4c2/MY2mtg+rlZZkNiJlpgwMzHWvNeLeMm6SOHm2MaroVPMeMgDUDpUbyRqmIjq4q3aFPK9KUnsuDN4Ag7Orrgqy4BVlVxiT+kNiZEGtClU1FlSJYhjLGQAuhTJySeYQPjkUyfD2IOq62QRCAIP4sP81d3nhj2lyYJQc3aIG4SdKDU3zCj9pox8BJ9qrv2LgzBEiC1oqcdmS4IO+CATvtOThTd0koIXyuUcuH0jvmdWqZ6zNNJ5gKb+m5qnT6pXTPtGrass/VSk+q8FKCQv4dwrgHSQiEyIthXJ2JIPKBAGNE/xa8l1yjFz1FxsE9wQp0n2A0+3WquGa9CagQQ41ElcroM7bDV2ziqx9I0/rfm99OYnVt0OPvrNJ27L1Fr3ZYGDbuQYDxDAZiVJBHXBkb9YMvCrgZC2JLMSMcsmQDAH1dP8zvSzLdZRqjzB5rLMQDpIXY7c3Waf4RV0qUGNCgE76YkA/b99D2j9Q53MtifMuRv5dr/AFXq59JuYGgn3OMSACcbnOOnUCrLf98/+Ha/1XqZr26+TNddChv3AJ0dJxqMEgmMDOw/zD41z6UwIlIllUd5aOnwk/KKbZgN8bffilbPHBohWmBOMZAO53jP9ESnt2Nb9EzdaAV52g610NbCmVwrsYcQWMjsJiYo4ze3+2P9LUvxHFqyxLL1JgEQJEGZUnrBkbSDBFWXlynKiAuvLbwghGBKiBpkydPSdzvST65Kktr4HKKKK6HIKKKWucWF1T9VgI6wQpmPmfspN0NJvgZopNeNkqAsE/pfslhtv0ntNdPGYQiAGfTJIwIbO4G4/wCaWpD0Mq421eLOUaF8vlA05f8AOd9v/bOcYHvVY4i+0wiiGKmRvHlCRz+nmun30gYO7FrjdRUaSJEkGOxMDv0+E0cbxuhGc23hVLGNJOATsGJ+wVLa5TK34aFma+zBQi6mJVdiVJIgnmyAuon36AZPoeB4huCRVvWyTddBqtINTMS4OvSxmAEjqQYzBNKeHcfbTh/OsXLd29dhFblZUGnWeVLhIG0rqBJ0zEVl+K8N9Jdbl7ndZ0nKlA24t6cgbCMk4md6zSUp8GvE4Ymtav4Pod25pyxhIz+rHU+34fDb594z4nd4oEFnt2zEW0cowGPWyQxb2mB2xNc8OtXbKug4i8bBltDEELksdLka9JydM/yot3kAGoQSAcNI22JMQcZJwMSc10x4JPeiJZ0uCfg3jHGWUuWmcXlObN26S11JmVYbXADBBkHPXpR4hbucQP8A1D+ZyxEKqROrUEXEyBkyRpER1vXilzKkDff3O8xBEEEHtGatXiMCFCkzIJAjTAORIJmBXVemro5vOxd/D2dgxIUQZVQAsxaVeUg40pkT1I2xVHB+CeWpVdKZQxbVVB0vrIJCA52+Zx3dHiCwJBk9Me3vHX/iK6OPUkCGztjEdz2APfPtVr09dHJ5JGZwvgOhzdUWkc9VRQfrnJCAmfzfbAamrnB3yCDcGRmMGYYY5dmYqfaIzvWlaaQCRBIBI7TmK6zACSQAOp6UtCQa2xPw7VbuEOS2rSFjpqbrO+Z+VPv4ionB5dU7bK4Qnf3n4e+DVw9tTNy5GltIXVEQJIbOxJP2Baa0WyWEITgthZ3BlvnBzXkZ5J5G0d1dCNy7bbUzI3o8wicEENnTOnVC7xORRa8WVUE6mKi2GMRJKsTgnoUaR0NOm3bHRMiNlyCYj3BLH7feoslnmkW4BGqQsA5gH3kt9prlY9yu74mq6pVoXXnGSihiBmdu9S/tFdYSDJLL03UqM/5hUF8sXLhfRzAMGIXKFQpAY7iVznqOhFS4MI5YhRCkaZUDBCvqGJyT9woraw3Dh2S+NTKGGCFYAwDkGM5P8NhVnDjS5t/VjUv6o2K+w2I+JAwtVXrgs50DSxUDQFB1HoZIHczPf5z4EyXZhD6tJEzpAAKrIxs2r4saGxrgSuWH8wujqAVRYZC3pLmZDjfVtHSu6L36dv8AdN/u0UV7pks4bV07vb/dN/u0eVd/Tt/um/3aKKQWRfh7hEFrUHEeU23b+9rpsXCVLOkKZgW2BOCInzDG/aiihINTG6KKKoQUUUUAFFFFABRRRQBRb4RFJKoqlvUVUAtiMkb4gVboFFFKkOyVQa0pEECO3TvRRTWwiWkdqrZjOlU1EDUQCBAJIETiTB69DmiiuWfI4Y3JFwScqZ22QcxBBIIMSCNwYxg9sVPSO1FFXCTcU2TJU2iIlmKKYICljEwGLAQOpJVvhFX2eBUEEy7Dq5mD3CgBQYxIE79zRRXl+pyzc3G9jRCKSstv2A4AM4ZWxvil28PBLnURr3iNuSQPiFj5miistlNET4WvLzNyRp9gHDhfcCIz+NTPA8pXUYL6x3B1ayJHSa7RTbYUhg2gQAQDHcT+NK6XVpCliZDCQNUEwVJO4EjMTiSNIkopxfQMjcvJc8ojK62GQd9FwQQfnRxbG1DopaQFK6oOJIbU3bI7mR2yUV0hFOaiOTpH/9k=">
            <a:extLst>
              <a:ext uri="{FF2B5EF4-FFF2-40B4-BE49-F238E27FC236}">
                <a16:creationId xmlns:a16="http://schemas.microsoft.com/office/drawing/2014/main" id="{24E4F79A-7444-436C-9815-F8AA58550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93838"/>
            <a:ext cx="3981450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7173" name="AutoShape 4" descr="data:image/jpeg;base64,/9j/4AAQSkZJRgABAQAAAQABAAD/2wCEAAkGBxQTEhUTExQWFhUWGBQYFxgWFhcaGBcYFxoXFyIXGBgZHCggHB0lHhoXIjEhJSk3Li4uHB8zODMsNyk5LisBCgoKDg0OGxAQGzQkICYsLCwvLCw0NDQsNSw0LDQ0NywsLCwsLCw0LCwsLCw0NCwsLCwsLCwvLCwsLCwsLCwsLP/AABEIAMcA/gMBIgACEQEDEQH/xAAbAAACAwEBAQAAAAAAAAAAAAAABAIDBQEGB//EAEQQAAIBAwIEBAIFCQcDBAMAAAECEQADIRIxBCJBUQUTMmFxgRRCkaGxBiNSYnKTwdHwFTNzkrLT8VOC0iRDorMWg8L/xAAZAQADAQEBAAAAAAAAAAAAAAAAAQIEAwX/xAAsEQACAgEEAQMDAwUBAAAAAAAAAQIRAxIhMUFRBCJhcYHwMqHRQpGx4fET/9oADAMBAAIRAxEAPwD1NFFStLLAdyB9preeYRop+7wgjUvpaWUncBRzKQDlgSooHh4B5n/TJCgkwkzHTpFTrRehiFFNcbw4WIjoCOshQSftJHypWmnZLVOgooopiCiiigAooooAKhdeBME5AgRuSAN/c1OougIgiR2NDBFCcahjJz7HtMe5+FdHG29tWYmIMxMbR3qbIu2kY6Rt/X8KpuhCCCog77Cevaotl0mXXOIVSJ67YPcCPvrnE8SqDOT0UQWOQMCc7iq7txT9UEgYkjptk7dKjY4rBtMjDW3mALClWtnTzXNLqEYEY9QloB+qnNoqME+RyiopMCd6lXQ5EbrQpPYE/ZStoXioOu3kA/3Tdv8AFpjiPQ37LfhRw3oX9lfwpD6KvLu/p2/3Tf7tQbzQQuu2WYgKvlmSWZUETd7son3pys0RduEMUIRidBy3LqUEg9DqLTHVN96UvgqO/JdZNxlVg9uGAI/NPsRI/wDdoZrqvbBa2VZipAtsDGh2wTcPVR0705S3F+qz/iH/AOq7ToSYzRRTnCW1K6WgFjytjlIjf2MkZ6gUN0JKxOinhw6EglgJIJiABOqQB7R9/wAKnYt24Bn1K27LIlgu3Q6Qx+dTrKUGZ1FdeJMbSYneK5VkBTPBcPq1GYgNGQDqClviduncUtV/BglgAxWNRkE4ABJj3IFKXBUeS/6JCTMkhCNwFLAsT7wg++ongWAJ1DAP6QOACRtP1gPia7DFQ6uwBLA6n20hRMjpDR91RFi4SOYy36x2bTBPsZX4x7VFvyXS8E+I4IiebVBMnOIicR+k3zpIimnS4q6yxg/rHOqfx0mlKqP1JlXgKi7gbmNz9malVXEcOriGE7/eIn41TvolVe5PzBMSJ7fOPxrnmr3Gf4CfwzNLjw5Pfv0zvE47GP6mu3uAViTkTnHcDSOnT7+s1NyKqIwXAnIxv7fGug1SvCqAwzDY+AiIFca0VtsF1Ew0ARJO8LiAeg6U7YqQxbDMSqKzsNwsQvXmZiFXGYJEjaqluyoMETt/X9fKtPiblmzYe0mq8bwS5pJdNSXSLYbzEXkART7nR3NYt5oEEyY3PX33/r41yjkcrfR1ljUaXZ3h4uX7djUFa5rIkiSqCWKg+qMfaDsJp/8A/GLpe4vmBUUjQ7KGZwYYyqsukgahqxJzEEisv8m7Nm/xV1LyTcsDh71grcdXE+YhgKRswhjtDKDtXsuM4AXJcsUkFSDMCUuWtpgmX39sHM1nnkd7GmGNVuZq/kon/Xfs2Le+504xjvPXeao8a8Nt2fK8rVqZm1amJBUAyc4B1FBAj1HBjEvHuItWiyNcLXCSQlsEMAy3Vl2DYnzScxq0xG5rF4viTdwXKrrdlgDl1EtGTnmIMx0FEHJuxZFFLYdDDuO1dn+vjWevDKSSG3JMFZGS52nsf/j8aZs2QG1AyIj36ZJnO3tWtNmNxRZxHob9lvwo4b0L+yv4UcR6W/Zb8DSzXyqW4EyB09hjf4/8ZFN0SlY4wnG3uNxSlpiNFk6eQpdkeZzEW7tkybjuSTKHfo1c+mE40GeWZ2HMFJ9xEmfbNVreHmaipLaQpidIALNIBG/zzgdKiTi2jpFSSaNGluL9Vn/EP/1XaivGcuqMaiN+mmcnvOPjXLzybJ/XOO02rp61VpkaWhygCiiqJNC5wymD6QFkiOcGdJBHaQTPvS/E8LoAk5JPaIAB/jS9FSk/JTkn0FFFFUSFdRiDIMEdRXKKALPpDd/aOnfbbepDinmdRnH3bVTRSpDtk2vMRBJIx9wgVCiimIKKKKACiiigApbilLo67BmazM80taL6wB9UAgZIyfhLNK2nPmtMbQMZhQp36glz9nvSkVHsevPcv3Swty5VFKoRCopeJZiBuzZx901ku3/qbVm6lzQ7OlwpM2nCkqXAB5ZGWOByk4NaXD8a9pmC6SrxrBSWiNMBtajT6iF3ksZiYyPG+HSwbfFcMVucNb12nsqzIxT6NBtFWEfVttzQRtFZpOnp6NUEpe7s9Va8CtW7mu3YBuIVCXD6tpYlgwJliQUwMbRinxculg1xVVFB1TECQc6ifqhWExnWMAZpbwngtdpbgdgLiI2ltJKq3PE220HECcjB3EAZ/idh+IduFQsEB1X3VSMk4trqnpBkyOuw0le2nVcfn55OqdNar56MnjrC3uLuNZLw5MkaGXVbS3ahBhjOgDJMntNct8Dzqi6mLKCulIBVidJDEhSTuJIkdsge74DhxbtKiKVVRAUn8T8etW2g2dRB+GPlnp7/APJ5KbRUoK3R8/WwAQJaYuHK4ARQ0lgSACpUiT1jBq8CNiTASSdO7qWAwx6fL7q9wLhMiCMGCcg/Ebj4HpHvHzfxfxO9buMvEHzWtebDKpCiQHEmMam0qPhviqhlepESwx0OV77bd/Y1dxB64NLrwCAQDcgY/vr3T/vpez4qpYIqOTgbLp2Y+omCIVsjfpNVr46ktKtCzsJwAp5o2MtBHTExWtSVGLTLod+hL3ufvrv/AJ0fQV73P317/wA6OD4wXJgMIj1CMEsvfurCPamarYl2uRb6Eve5++u/+dC8CmpW5yVMrqu3GAMFZ0sxBwx3FM0UUhWwooopgFFFFABRRRQAUUUUAFFFFABRRRQAUUUUAIfTXgHyycLIHUkDvgQZ37fbdxF9gdKrnl3mBJAzA6Azv/OmaKnS/JepeBS7xDBiAsgRsp9uu289D84iuW+Il4CZ9LN20iROxI5jt3NOVwCin5FqXgpKQI6nfuTAyY+A27CkrHhp4i4LYN1VnzC6o2mUZJCsVNsu2lVOo7Bu0U9xMwY3gwJiTmOh61kcF4Z5PD2OPNglS1t2tHiDaFt3cAXfzOpbis5UxpAIaSBFcMr6NGBXue94gKrWVHl2jrbTb1KurYkooHNjtBz8VPT4e+gLKyJGrU3qgDztvWCJj/5da8z+TLXb3FG7xHBu7l20cRcChLVtU5fJRhqEuSMdGmTmfbWEUDl69jMkbk9z3PWKytGqxT6GyuWTTm7rIkry+Voj0nOolts/GleL8MvOrAXQGLM6GGGlilxIIB5lEpjGx6wa1UUySWkHpG3aPlvO/ttWX4p41b4ZgH865ccEi3as3LjETEgIIUDO5G3ekOzvF3jwyXbrQZLaFBJ1szMyzIwYIX2CzMDHkOCUnckkkljkEsxksfcmTVni/jB4l1PlvaFsMNF0Q+omdTKNuXQQN4J71bwi4/r+s1pwxM2eQwKJoorWYwqLuAJJAHuY/GpUhxuLilo06WAJBIVzHMwHtIqZOkA75giZEd5x9tCODkEH4EH8Ky+Ictwzkgb4hYBAcZj76Y4FCty6GjUSpwIUrEAgfbOalZLaX52MaF5ZjUJziROPapM4BAJAJ29/h3rN8PP5xxKiblzBU6j7hp2+VV8cGd2ZVJ8uApBEBhDN1E9qX/o9N0FGrcuqvqIHxIFdRwRIII9jNI+ItrsMwG6gjuNqfUQMVaduhHaKKKoAooooAKKKKAClOKtOSSpjlgZODDdNskrn9Wm6KTVjToTuWrp1DUADqiNwCIB23B+6rgjBgQeXJYHcmIHT8I/ndRS0jchM27oACkA9SSTOIkCMZziu6Lx+soyOgMCTjbOI+/vIboo0j1/Apc8wfWX1AL8P1vcj8T1q3hdUc+8/gAJ+Zk/OrWWcGoKYwduh/gff360VTFdo5xNvUpWSJBEqYInEgxg1j+J2iV0M11g5s2Ja4dKtdBtJpSdKk5yijb5Vs8QYWYJAglRMsFIJURnIBEe9ZHinAI9m6uk6bhZ1RcaWZtSC3AkEHTAjBnAkiueRbnXE6R7Wz4gtmOFYlzY4ZXvXDgAAFQTAjU2i60YgKTFH5P8AjK3eFXibmi0HZhEkKIdkUEsBzQFnG89BXg/FuGLXHZibhRxaLksNV61aNqdMBMhbgJ99oOPT/kubHGeG2kZNbWURbtsyHW/bUFgYzzGT7hqxyW1o3w0uS1cd1yb3jXGDh7bXhae4QchSAYO5LMQAojqYrJX8rPOtqLCXFd1kl1hbWWB1HIkaWgnlMTJAyz/apCQ9tXtkaOVCA2UHKNTAiGKwSOZCMTAQd7KlCts2wVFtdLJphHuOrajbMhWUu5BKjlkPmBcg9On5v7V/Ji3LN0r5999ZIUFz5IIEwhK2oXJYDVHsSNMBmy0GDH2jv/yNuh7Vt8L4dadtAt3rZC2W1NpGnyxKDIMtzAlSIkHOM43i/gtu2fORCLLr5a5nT5je+QrkjSZmcYkAdoZKM2XHasstX1aQpB0xMHaRI+0VZSHhvBBM5LHUSYA1F9JJAAwOUR86frXF2jG1TFvEb5RNQiZUZE7mKqTi28q4+CV1wRgGBuV3HwpnirGtdJJGQZEdDNVDghpcEkm56mMScRtsMe1RJS1beAK+A4tnYgkMAFMgEQT9Ugkz8as4W6zoTIB1MAYkYYjaew71O3wwVtQJnSFPYxsT71LhrAQQCTknPuZoipd/IFPh113XUxBEkQFjYkTMntVdrjSbukjkJZUPdkifkcx8KZ4exoXSCepn4kn+NUDwxAFgQykEN1JGc9M0qnSoC03j5oTpoLe86gKQPijBbkgalJ0bwQrBT8xNaRsDXrnOnTHSJmlr3hishQk+otOJBPT4Z/CiSn18gPUUUV1EFFFFABRRVJ4pASJysSIPWD2zuNqG6BKy6iqRxSkxJ/yt8Y233xviuDi0iZxAOQwwZIMRPQ/0RK1Iel+C+ln41V9UjmK99hM1JuLQbkjGr0ttze36pxvXbSI0sFXJEnSJJHU43zRfgdVyLf2smMNkTtsZgD4mo3PGLYE80AtONlUwX+H3+1OmwvVV2jYbdvwpfxBkCkcuuG0SM6iGAj3JJjqc0na7GtL6O2+PVoCq5lgnoPqKeZH+XM7e9QXidYLKVKcqhSp1sxyyzqxpBWeUxzdq1bkJbLBRyqSAQJkLEY6wIpLgLdm5puPbZrihrg62mAaCSZbV0EaiBCDGRWBeqnPhGrFhxt+66/PoSsamYogNxl3ClZAx6pIA3wSc/jVxBfVbZBBt3VZleVwkkhsTvpMew+Negs+PW7YVDb0HRrVFCwqm5oAxiZYHHc9jSXiaTN+NM3Dbe3IJlXa2t0Ad1CkjoBPQz3WXU6fBMsOlalyec4tNIkkmMtn1EBllu55m+0/Cvb+A+EtYshNUOS1y4fVLtGM/VAAGN9PzPi/FLIuNbsalQ3W0hmJgaRr2A5jC4E5I9q9JxH5XcL9GfjeHJ4lUNvWtonzAjsoyjAEQCWCkCYPea55VvSOmF2rZ6PW0xGNpnr8O3TvPTrXCw1jlMiRqgYmDpnfMA9sDM4rAb8sOFAV1veaHXUq2kLYgESdkMESHO8xG1I8F4pxl1le4qDhLxMBVY3FTbSpWWYt3C7aiNOCORojHU6+D0Vu+z4ttM7u9ttH/AGCV1g4iDEZk7Gu/wYfhbltGmVcKTgBt1GNlB0xH1YiaYN22DlxjGmQcaRyaNyeZTEauYd4rP8XNq+iFeIZIe2wNv1NDKIKgTALDMQpMnbBuuBQUXKpOl5PD2w7Fblu6qi5zaWMnn0GAJ30rsMYaPUTTwNwkgXUOQQAROjmEnBzMbCDDDEzS/FcGiX3QyQrcsGVa3JZfskgwclTtkU3wHDoMiZA6kn1b1sg7MGRVyJa7ro5N5VUi6AcoR+jIdARENn2xtTvBWnDtLqUGvlGWBZy4k+ysBHuOkT1/DVLI2RoIaOpZSzLJ7As/TM+2bOD4JLQIQRMfd7/Esfma6JM5uSoZoooqyAooooAKKKKACiiigAooooAKU4uyo54lp7nrpz8tCmm6KTVjToy7dzSQdIDaX33OkA6Y1dSZgTsDia7xDW8QuoaCARJAADwNQ784+ytOip0F6zLQAtBXMeWd9UZBA/VBJPwANPragEJAkk5BOTk4mraWuqNY8xQ1o6R6jAZiRzJEMJ0DOBJPepl7IuXIJ6nRZof9Jf8AIf8AypTi2KEHzNLNIAXBbTJiC8T0z1YZzWn/AGbb+qugdrZKA/JSB8964fDLR9S6u2sliuVPKWJIyqn5Vkl6uEo1R0UGnyQ8FDXSguXrYAZCvKSzMHVlkyBpkLmeYkbAjV6VfF7YA1XQ0ndVIAG2RJI0xntiYrB8kFiRiNPQGfSwkNIiUXEdBUPoSmAUVVVXWFZir621M5UjDEiN2wImuCnFI0RmqNO5xD8UblpVa2LVxYuahpfHQqdxM4PbIODLxfwO2Xfiitx3VMKtwrOmcKe8bD0yJqrw7jRZ1gqzBjrUKATqIClewmAZMZLZqnivHDftFRb0rcXJLAkqRlYA6jE+9dMac6o6Szxjco+21TV/nJ5/iXS5CsgcSHt6xmVlgxXoRHT3zkUtctWdRvtyP/dkkldeVIWAQH5gsTP31ocTeBIAfTlgdxsJn4AAids9xFUXLSkBgTNtSLi6+QhGDrjM6gomcCQcnFbJX1uZcai71PTtf+vuL3jbZDb9DtCiQSVZ/TBXGdxnodoMezPiXDm2iqWFtQulgGXQAlwggkZxbuLiSCIOa8dd460mLlkKoVABpU4uFwQFGyyo+MjA3pi746AH027Q1Yb8ysqLashwbmk6Bq2EQSB2qMkL4Kxzrk9l4dYsNce7blngKzEscMFbBbeRpMzse1dteGWwY0MF0hRzHIUg5G/QRO8dMTn2/FbaWWC2WLqLmoLbW0t17KBjExKtsI+BiCKdteLW2Jt/nceZqZgAAtsqGYuTkAtEiSd+xOfc0Io8Q/Ji06IqfmjbnSVA2bJVu4kkjIM5nJFeR4209p3sNOsBTqXUitkGR1ExsD0InE17FOKuXGsnhij8O2vW2rmX2GMEdN+xjeqPEPD791VQhW5gdTQdADFNUBhPJDaZyWuTp5QSE30XkxKKqatted077/g8u30jTysmqV3yIyDEiexkmZB6YqTWb4LaXkECNUbwNgBgTM+0RnNd4G5vLArLFGGJWSQSPq4jB2x7xoA1ujujzJbCRS/iGB3LAgR7AQJ7fOekAL214guJMBdBPp0kkGV9MnpPyjtWtRV6SdQUUUUyQooooAKKKKACiiigAooooAKKKKACluMuxpwzQwYoqszMFzjSCRzaTOxiDg0zVNu2yMzofUQSpAgwoWNQEjA+2a55dTg1FWVCr3NSikLvigAJCXDEzK6YjpzRqPQaZk9etP14soyjyjUV6ecHrpP3Ef186squQX+AP3kb9tvvqyiXQkQvW9SlZI1AiQYIkRIPQ1n8GS1tTHRQYEAGIj2yDitOl/B7gCMhUlvMus4xpMeYZMnAJbV8CK1+ilTaJmrQo/DAiCNyT1yTIP4n7a7b4VbfKFiAFgz9WcZ+JrS8+2DlcjSDAWJBloMnfIEe21Lm5ZuXW85/LXQGEMF8xizF5MTPpjSQTLR0jc5ad6IUdW1iN677A7dP69/vrOu8ZdF7hzaILeckoVLB1hgy4MzBLDsVzWha8Kv3ZNpOWW0tdYICASM6QxmBmFgHGIgJ3fAuLt8Rbh7dq8Fd+HbzNVm7cXDcNcUqrHVbLEQJGliNq45J2qTNOCCjJOatH0a2ymCsGZIIjI6n7SPtpHwrhb/50cQUcM7aAqY0HEH22wdo3PSq14PqRPNLBgjLykSms22Kq6qCYKQD1BM71C9+Tloi6ROq4L4GrmVDdC5CnA06RERAx0EZ2jvGdJquf7/Ym3hDIGThytpCtsDTOpSrEkbfWBInf41k+LX7tsC5qvX01XHD2ghVcjThTPLBBGkqJ1biK0OJ8HsIVD3Cpc6UBIEn9FRGI3UDCHKwTnZ4eyFECcl2z3dmc/exo2FLU932fOLHFWn0tYYPbZUKkB13USIfmwZzjf2rStGn/wArvDUQfSE5WLKHAjS2rGqOjAxnt0JyMXh739f1/OtWKexkzQ3H6p4p2AGkSZEj2/h8amjzU60coy8CCXrhDEiCEBA0nLaQSNu+IouX7omFmAYMHJ8vVt+1j7qfoqdD8jsRN65KwCQQZOk783sI2H21I8S/LCE8o1cp9RBiB8Rn405RRpfkLM08Rej0Z7aSZ5UI+AJLZ/lTXDuxZwdgeXlI79Tv8sV24GdSVgLjmbOrO6qDke5j2mmPoB/6tz5C2P8A+Kzy9RCD3bZ0WNs5RRRWs5BRRRQAUUUUAFFFLcc0AAEgkgCFYljBMcmRgEyCNqTdKxpW6LbFnW7MRKqFCycBwX1EDuOUT7H3oS1dDKWbGhVPMfXpaT9unP8ALNdng75AHmm2oAATQhiMQChwOgGomBkmnuF4XQANTPEwWI6/AAYmB7V4+WWqTbZpqkqKeGtXALczided5ETkmc5/lUfKvQeYSWVh2UTlI6iI+Oa0KK42OjNt2L025Y4W3q5sSNWqR1mVq3gr+m7daD/eCIMbW7QPTbBEUzxN3QjNvAJjqfYe52pDh7ZVQDk5LEdWY6mPzJJrZ6OFybOc3pRonxIAAlQFXMaoUQZLbYxIM/dWfa8tj5t3mtGSEUajdY5iBjRhpLEA7TEiocbb1W3UmNSss9tQIx9tZR4ZVJJLEwZ3iZY6skmc9Z2BJmtuRVwEJPk+i+FcWLlm2+jy9aiEMSpAI0cuDGk7du1HiMzaC5bzFOf0RIZjA6KSPiVn3wvye8MW9w9tyXUa5KnZhbuXRpP6rKVH7KJvFN2/BdDm696AioFckasMrs7s2JMFP2IBJrH2bENcT4Y7FufSDc1jTqDZt+WVJBHeZG2PjRb4G7Im+WhknfOkQQeaPl9s0r4L4TyI5e5Mll1KVbTrQqNLcyDQpGg5UXWBzNVWfD7nD3gvDgNauu7Xme5LISOg6d5gknBgZqW6O2PGpp70+v8Av+PJfwH5N21FsXIuC0LYtiDpQoCvKJgLATlGJQHetysmz4WygAXQgUERbXSJ0wGI1EFphiSPqjYEzG54VcJn6VcmBAJwGVGWYBE85Dldj6SIiHSObk2km+DB/LfzrnE2bKqWUrqQDMvOlmJ6QCok4Grfmq3/APE7wAIuW2aMqQwE9VDiTHvpz2FazeFOttxautqOry5d9K6mZjMvk82+4j5Vf4oxuW3s23ZWNvV5iAEKDqgkgyQ2lhy5EbiRL1NcCUVJ09keRdwjlGPMGZZ6FlJBAJgnM9PerbPFoQCHUgxBBwZMAjvJp7xS1wy8OTrR7qi3NwqSz85un07ki5dIH6596x0u2SyHBKcqkZ08uqN94G2+R3mtOKbZkzY1F0txi3x9s6YYHXERncSMimqzOHu8OQsECRb0g6gc5UQdjj7d81p1oRwkqClWdmQOQBbfSBnnIchQ2MCdQx2OYOKt4onSQvqblX9psA/Lf4A0eJuF8u2By7iMAeWbekE7KsnVP6tZ8+VxlGK+/wBC8cU02W8M5ZChjUuNolZ5W+YEdpDU9WNw90/SAAVaFYPonSAZME7EqyAf9xwK2a83MoqXt4OyvsRooor2zIFFFFABRRRQBFwYMQDBgkSAe5HWleCsvcZgxYKht5YodTA6+XSiwAQuTM9hGXKTuXjZOHK2yWdpt6lUTqaCoxOTLGBk9IOf1Kk4e064mrpm1RULF3UoYAgEAwwKkT3B2PtS/EcYmkgNqJBACGWziRG3xOK8hJt0juNFgMkwPekG4tn9A0qfrk8xH6qxie5OO3Sl7HC7a2LwFhWOpVaMsCckn3JiMRJlqvRxejSdz3OMsvgpuK7AoXBQggyvPB6agQPadM/jV1FFa444w/Sjk5N8i195IAkk7AAk++wnbJ7DeBU+D8BuXXi5+btgiSWGpgxMC2BnMHmMDqJ2FHC+LtwnFG5ctl7FxbVvWsFrDa2lihElG125KnHl7GKu8X8W0A+RYe5obWpe75IkagNMIzHQdg4A5jPvnySldJGzFGKVtntbVy2gRFKKCo0KColQB6B1AEbd6hxOi7bIDrDelgQYZTIYZgkMAfiKzPAT51q07arbC2y+U+gt5bHSpYDBB0agSMztVx8vWtjzh5y6rgDQxHKVGCekhonp224Kr3NCi3+kZ8MusTdDOH03IGACAURoaN8liDGxG5ElXiPA9aspYAl7zqwTmU3NY3LdmK4iQWGxpHgYuX7vD2rr6LCIpID6A7MWFoXNQLFAq6hP1ztMB88E4LfnLrTAAgwBM4YMBOwyZGcRAHTRF/1EamiV/hRbbzDcUfnCwBtkkz5xI5TJIFw5GwTbBNLXPDVDW3a/LawVJVSSWe1cZVj6jeUTHSNU8s11eFvPeuC86raADWgg5lADITqYEHkchpn1AiImnP7HtMOpBLHBH1luWzBA/RuNt2B3knlR0ls6Tvjgrt8JbSw1u5cGkoAxU6Bp0hZABwSIkzn7qR47w/6NYQWLJvFYQ6rhHISctmNyQOiaiR1rnHrwdo+U9xVa4+pzqQMD5RSXxCqVEZGC2IxEvyz8RC2fJ0qx4hHXmyoQgAsV6zqgdOtKk3tydVKeNLUva96d0zE8d4+woNhbY0qEcFXEG2VKrzap3HqH6oBJNJNcSCgtE6CDEGBMLKmRnS0+3xqfALpAUYCqqAR6VXAUdgJMDYZrRFbccKPMyz3MfgLVs3JFsgabZSWkLp1iAPvJ6k52rQv3mDqACQYmFJMkgb7CJmmaV468ukqWALQNwGg4JUHcgTHvXRqkcf1Mglxytt9MnVJGlsCN4nsSfsNWXOJZiVu2gUHmE8pM6SdJUdGwcjOxG9Oo6MAVDRsIDDbEdBjbJ9q5cstgqACO7GGHZsZ+O4/HyZtydy5Oy22RmWnNlD5doBzq8zLNJVRpIYkyM7T3A6itaw7m44YDSvpIB5pz17DB7+1Qtlip0wWEghxENGxjp+I60tYskqGtvczvzCQRgjS6lRBEYA296lxT4Y1fZC5ffWURVMKrEs5X1FhEBD+jv71EXrh2S0fhebp/+v3qVr++f/Dtf6r1RHB7HVGkQCBmJU5M5OCPma9nc4quyWu7/wBO3+9b/arnm3dtFv8Aet/t1BeBI+uxOT130wOv1ckfGrE4SBGonDiT+tH8qVyH7Tmu7/07f71v9ujz3BUMigMYlXLEYJ2KDt3qzh7OmczJJ2+wb/17VHi97f7Y/wBL096J2sYqNxAwgiQalRVElH0ReuojsXcr81LQfsq4KBsK7RSUUuENtvkKKKKYgooooAq4m2SjBTDFWAPYkEA/Ks29buHlDolvSQ41amGcwzrtpkZ7+01o33x+P3UvwnBm8xGk3FCNqRJBMq0AtpIAJH6QO8aunKbSO2OLZXwacQHZg15lJAOhLrSga1y6haMHSriJPq37UeLPxLajZVze0vhLbi6ZbVpuXCAyATH1YEA9z7O/4hxEQlkqRBkqxBXSsaRAyWJ5TlQuYmpXfFL4IUcOxOl2J5tMoxEAxu4Ej5Vkk9XKNkE48NmVZ4P+z7hFoNcV0DFc5KYIQasE5b0t2JUZrbveIurhPLEkAjmMZDmJCmTKiQBAmSdqpHiN9mdFtAFHRWJ1RAe2GIxnUjMwAyAudxNfE3OIvo1sKbBZB+cE8rSxKmRgQukkZ5pGN4qlsjs5PJNa34V/t+xO1xrXTbVrcSVFz1EQ9q45AOIGpAMjIKnBOJ8XxMLKzBuXFKyRJt63YhwZWRbbAkEkbZNYfD/l7wwvJYPEWnVAUuX3uIn5xcekxgkHI3nEgVv8ZxnBpBuvw6+cywWNsea08pk+ozMGmpMnJi089+Pz9mYnGW7N+8CUfWmEm4BCq5XWSZ3YP6sSkY3rAt/k4LM+U5I5Im1+caTYwRr9X5+18SHwOv0C7f4c2/MY2mtg+rlZZkNiJlpgwMzHWvNeLeMm6SOHm2MaroVPMeMgDUDpUbyRqmIjq4q3aFPK9KUnsuDN4Ag7Orrgqy4BVlVxiT+kNiZEGtClU1FlSJYhjLGQAuhTJySeYQPjkUyfD2IOq62QRCAIP4sP81d3nhj2lyYJQc3aIG4SdKDU3zCj9pox8BJ9qrv2LgzBEiC1oqcdmS4IO+CATvtOThTd0koIXyuUcuH0jvmdWqZ6zNNJ5gKb+m5qnT6pXTPtGrass/VSk+q8FKCQv4dwrgHSQiEyIthXJ2JIPKBAGNE/xa8l1yjFz1FxsE9wQp0n2A0+3WquGa9CagQQ41ElcroM7bDV2ziqx9I0/rfm99OYnVt0OPvrNJ27L1Fr3ZYGDbuQYDxDAZiVJBHXBkb9YMvCrgZC2JLMSMcsmQDAH1dP8zvSzLdZRqjzB5rLMQDpIXY7c3Waf4RV0qUGNCgE76YkA/b99D2j9Q53MtifMuRv5dr/AFXq59JuYGgn3OMSACcbnOOnUCrLf98/+Ha/1XqZr26+TNddChv3AJ0dJxqMEgmMDOw/zD41z6UwIlIllUd5aOnwk/KKbZgN8bffilbPHBohWmBOMZAO53jP9ESnt2Nb9EzdaAV52g610NbCmVwrsYcQWMjsJiYo4ze3+2P9LUvxHFqyxLL1JgEQJEGZUnrBkbSDBFWXlynKiAuvLbwghGBKiBpkydPSdzvST65Kktr4HKKKK6HIKKKWucWF1T9VgI6wQpmPmfspN0NJvgZopNeNkqAsE/pfslhtv0ntNdPGYQiAGfTJIwIbO4G4/wCaWpD0Mq421eLOUaF8vlA05f8AOd9v/bOcYHvVY4i+0wiiGKmRvHlCRz+nmun30gYO7FrjdRUaSJEkGOxMDv0+E0cbxuhGc23hVLGNJOATsGJ+wVLa5TK34aFma+zBQi6mJVdiVJIgnmyAuon36AZPoeB4huCRVvWyTddBqtINTMS4OvSxmAEjqQYzBNKeHcfbTh/OsXLd29dhFblZUGnWeVLhIG0rqBJ0zEVl+K8N9Jdbl7ndZ0nKlA24t6cgbCMk4md6zSUp8GvE4Ymtav4Pod25pyxhIz+rHU+34fDb594z4nd4oEFnt2zEW0cowGPWyQxb2mB2xNc8OtXbKug4i8bBltDEELksdLka9JydM/yot3kAGoQSAcNI22JMQcZJwMSc10x4JPeiJZ0uCfg3jHGWUuWmcXlObN26S11JmVYbXADBBkHPXpR4hbucQP8A1D+ZyxEKqROrUEXEyBkyRpER1vXilzKkDff3O8xBEEEHtGatXiMCFCkzIJAjTAORIJmBXVemro5vOxd/D2dgxIUQZVQAsxaVeUg40pkT1I2xVHB+CeWpVdKZQxbVVB0vrIJCA52+Zx3dHiCwJBk9Me3vHX/iK6OPUkCGztjEdz2APfPtVr09dHJ5JGZwvgOhzdUWkc9VRQfrnJCAmfzfbAamrnB3yCDcGRmMGYYY5dmYqfaIzvWlaaQCRBIBI7TmK6zACSQAOp6UtCQa2xPw7VbuEOS2rSFjpqbrO+Z+VPv4ionB5dU7bK4Qnf3n4e+DVw9tTNy5GltIXVEQJIbOxJP2Baa0WyWEITgthZ3BlvnBzXkZ5J5G0d1dCNy7bbUzI3o8wicEENnTOnVC7xORRa8WVUE6mKi2GMRJKsTgnoUaR0NOm3bHRMiNlyCYj3BLH7feoslnmkW4BGqQsA5gH3kt9prlY9yu74mq6pVoXXnGSihiBmdu9S/tFdYSDJLL03UqM/5hUF8sXLhfRzAMGIXKFQpAY7iVznqOhFS4MI5YhRCkaZUDBCvqGJyT9woraw3Dh2S+NTKGGCFYAwDkGM5P8NhVnDjS5t/VjUv6o2K+w2I+JAwtVXrgs50DSxUDQFB1HoZIHczPf5z4EyXZhD6tJEzpAAKrIxs2r4saGxrgSuWH8wujqAVRYZC3pLmZDjfVtHSu6L36dv8AdN/u0UV7pks4bV07vb/dN/u0eVd/Tt/um/3aKKQWRfh7hEFrUHEeU23b+9rpsXCVLOkKZgW2BOCInzDG/aiihINTG6KKKoQUUUUAFFFFABRRRQBRb4RFJKoqlvUVUAtiMkb4gVboFFFKkOyVQa0pEECO3TvRRTWwiWkdqrZjOlU1EDUQCBAJIETiTB69DmiiuWfI4Y3JFwScqZ22QcxBBIIMSCNwYxg9sVPSO1FFXCTcU2TJU2iIlmKKYICljEwGLAQOpJVvhFX2eBUEEy7Dq5mD3CgBQYxIE79zRRXl+pyzc3G9jRCKSstv2A4AM4ZWxvil28PBLnURr3iNuSQPiFj5miistlNET4WvLzNyRp9gHDhfcCIz+NTPA8pXUYL6x3B1ayJHSa7RTbYUhg2gQAQDHcT+NK6XVpCliZDCQNUEwVJO4EjMTiSNIkopxfQMjcvJc8ojK62GQd9FwQQfnRxbG1DopaQFK6oOJIbU3bI7mR2yUV0hFOaiOTpH/9k=">
            <a:extLst>
              <a:ext uri="{FF2B5EF4-FFF2-40B4-BE49-F238E27FC236}">
                <a16:creationId xmlns:a16="http://schemas.microsoft.com/office/drawing/2014/main" id="{2DA46852-23EF-4DF7-ADB7-F36867CC15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341438"/>
            <a:ext cx="3981450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7174" name="Picture 6" descr="http://ceppei.ba/bos/images/stories/Karta%20UK.jpg">
            <a:extLst>
              <a:ext uri="{FF2B5EF4-FFF2-40B4-BE49-F238E27FC236}">
                <a16:creationId xmlns:a16="http://schemas.microsoft.com/office/drawing/2014/main" id="{27EF67A5-8152-438A-9CDC-06088BFB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533">
            <a:off x="4300362" y="2077388"/>
            <a:ext cx="3981450" cy="3124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3A496B10-1C8B-429A-A612-33990C57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Hvala za pozornost.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4ABC94F0-69B8-44E8-9F5B-6E9C2C57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2530" name="Picture 2" descr="http://data.whicdn.com/images/42010083/tumblr_mcwj6zYqTt1rjw6alo1_500_large.jpg">
            <a:extLst>
              <a:ext uri="{FF2B5EF4-FFF2-40B4-BE49-F238E27FC236}">
                <a16:creationId xmlns:a16="http://schemas.microsoft.com/office/drawing/2014/main" id="{883F9AF7-4A37-4E5D-85D2-7F28961C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4948238" cy="275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data3.whicdn.com/images/16658185/large.jpg">
            <a:extLst>
              <a:ext uri="{FF2B5EF4-FFF2-40B4-BE49-F238E27FC236}">
                <a16:creationId xmlns:a16="http://schemas.microsoft.com/office/drawing/2014/main" id="{641FAB3C-E96A-450A-84E5-37E5E14B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683000" cy="3681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5AB5F767-86FB-4465-A774-FE5417BD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25E07B-EF55-4361-8448-2932F5448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410450" cy="4038600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sz="1600" b="1" dirty="0"/>
              <a:t>BDP NA PREBIVALCA: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30.005 EUR (2012)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1600" b="1" dirty="0"/>
              <a:t>DENARNA ENOTA: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Britanski funt (GBP)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1600" b="1" dirty="0"/>
              <a:t>STOPNJA BREZPOSELNOSTI: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8,4% oziroma 2,67 milijona ljudi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1600" b="1" dirty="0"/>
              <a:t>ZASTAVA: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Zastava je modra z belimi in rdečimi črtami, ki gredo čez središče zastave vodoravno, navpično in poševno iz levega v desni kot in obratno.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1600" b="1" dirty="0"/>
              <a:t>HIMNA: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God </a:t>
            </a:r>
            <a:r>
              <a:rPr lang="sl-SI" sz="1400" dirty="0" err="1"/>
              <a:t>save</a:t>
            </a:r>
            <a:r>
              <a:rPr lang="sl-SI" sz="1400" dirty="0"/>
              <a:t> </a:t>
            </a:r>
            <a:r>
              <a:rPr lang="sl-SI" sz="1400" dirty="0" err="1"/>
              <a:t>the</a:t>
            </a:r>
            <a:r>
              <a:rPr lang="sl-SI" sz="1400" dirty="0"/>
              <a:t> </a:t>
            </a:r>
            <a:r>
              <a:rPr lang="sl-SI" sz="1400" dirty="0" err="1"/>
              <a:t>queen</a:t>
            </a:r>
            <a:r>
              <a:rPr lang="sl-SI" sz="1400" dirty="0"/>
              <a:t>.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Bog varuj kraljico.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1600" b="1" dirty="0"/>
              <a:t>VELIKO BRITANIJO POZNAMO PO: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Pivu in pivnicah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Nogometu in ragbiju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Vožnji po levi strani ceste (volan na desni strani vozila)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400" dirty="0"/>
              <a:t>Večjih univerzah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1500" dirty="0"/>
              <a:t>..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2" name="Picture 2" descr="http://static.abcmagazin.info/Slike/590x363/britanska-funta0303.jpg">
            <a:extLst>
              <a:ext uri="{FF2B5EF4-FFF2-40B4-BE49-F238E27FC236}">
                <a16:creationId xmlns:a16="http://schemas.microsoft.com/office/drawing/2014/main" id="{CCBD54AA-1658-4067-95D3-63933AC9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040188"/>
            <a:ext cx="4230687" cy="260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C46739CD-987E-4A8E-AEF1-19EFA785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1846FE-74AB-4AEF-9DB3-0E5969D0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836613"/>
            <a:ext cx="7481888" cy="2887662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Združeno kraljestvo obsega </a:t>
            </a:r>
            <a:r>
              <a:rPr lang="sl-SI" b="1" dirty="0"/>
              <a:t>Veliko Britanijo (Anglija, Škotska, Wales) ter Severno Irsko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 zadnjih letih število emigrantov dosega skoraj </a:t>
            </a:r>
            <a:r>
              <a:rPr lang="sl-SI" u="sng" dirty="0"/>
              <a:t>100 tisoč letno</a:t>
            </a:r>
            <a:r>
              <a:rPr lang="sl-SI" dirty="0"/>
              <a:t>, stopnja urbanizacije pa je dosegla </a:t>
            </a:r>
            <a:r>
              <a:rPr lang="sl-SI" u="sng" dirty="0"/>
              <a:t>90 odstotkov.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Glavno mesto je </a:t>
            </a:r>
            <a:r>
              <a:rPr lang="sl-SI" dirty="0">
                <a:solidFill>
                  <a:srgbClr val="FF0000"/>
                </a:solidFill>
              </a:rPr>
              <a:t>London</a:t>
            </a:r>
            <a:r>
              <a:rPr lang="sl-SI" dirty="0"/>
              <a:t>, uradni jezik </a:t>
            </a:r>
            <a:r>
              <a:rPr lang="sl-SI" dirty="0">
                <a:solidFill>
                  <a:srgbClr val="FF0000"/>
                </a:solidFill>
              </a:rPr>
              <a:t>angleški</a:t>
            </a:r>
            <a:r>
              <a:rPr lang="sl-SI" dirty="0"/>
              <a:t>, valuta pa </a:t>
            </a:r>
            <a:r>
              <a:rPr lang="sl-SI" dirty="0">
                <a:solidFill>
                  <a:srgbClr val="FF0000"/>
                </a:solidFill>
              </a:rPr>
              <a:t>britanski funt</a:t>
            </a:r>
            <a:r>
              <a:rPr lang="sl-SI" dirty="0"/>
              <a:t>, razdeljen v </a:t>
            </a:r>
            <a:r>
              <a:rPr lang="sl-SI" dirty="0">
                <a:solidFill>
                  <a:srgbClr val="FF0000"/>
                </a:solidFill>
              </a:rPr>
              <a:t>100 penijev</a:t>
            </a:r>
            <a:r>
              <a:rPr lang="sl-SI" dirty="0"/>
              <a:t>. V državi se uporablja </a:t>
            </a:r>
            <a:r>
              <a:rPr lang="sl-SI" dirty="0">
                <a:solidFill>
                  <a:srgbClr val="FF0000"/>
                </a:solidFill>
              </a:rPr>
              <a:t>metrični sistem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" name="Picture 2" descr="http://thumbs.dreamstime.com/x/great-britain-sights-symbols-seamless-22204496.jpg">
            <a:extLst>
              <a:ext uri="{FF2B5EF4-FFF2-40B4-BE49-F238E27FC236}">
                <a16:creationId xmlns:a16="http://schemas.microsoft.com/office/drawing/2014/main" id="{5E596CD8-86FD-4B23-A331-B51DA7C3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490468" cy="3524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7FF3213B-B37A-4D9E-983E-4E6CD81B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19A7515-C9D2-4C42-86D0-9284CBF92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981075"/>
            <a:ext cx="7554913" cy="31035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Članica Evropske unije je postala leta </a:t>
            </a:r>
            <a:r>
              <a:rPr lang="sl-SI" b="1" dirty="0"/>
              <a:t>1973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Kot polnopravna članica EU sodeluje v </a:t>
            </a:r>
            <a:r>
              <a:rPr lang="sl-SI" b="1" dirty="0"/>
              <a:t>vseh sporazumih</a:t>
            </a:r>
            <a:r>
              <a:rPr lang="sl-SI" dirty="0"/>
              <a:t>, katerih podpisnica je EU.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Včlanjena je tudi v </a:t>
            </a:r>
            <a:r>
              <a:rPr lang="sl-SI" dirty="0">
                <a:solidFill>
                  <a:srgbClr val="FF0000"/>
                </a:solidFill>
              </a:rPr>
              <a:t>OECD</a:t>
            </a:r>
            <a:r>
              <a:rPr lang="sl-SI" dirty="0"/>
              <a:t> (</a:t>
            </a:r>
            <a:r>
              <a:rPr lang="sl-SI" dirty="0" err="1"/>
              <a:t>Organization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Economic</a:t>
            </a:r>
            <a:r>
              <a:rPr lang="sl-SI" dirty="0"/>
              <a:t> </a:t>
            </a:r>
            <a:r>
              <a:rPr lang="sl-SI" dirty="0" err="1"/>
              <a:t>Cooperation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Development</a:t>
            </a:r>
            <a:r>
              <a:rPr lang="sl-SI" dirty="0"/>
              <a:t>) in </a:t>
            </a:r>
            <a:r>
              <a:rPr lang="sl-SI" dirty="0">
                <a:solidFill>
                  <a:srgbClr val="FF0000"/>
                </a:solidFill>
              </a:rPr>
              <a:t>WTO</a:t>
            </a:r>
            <a:r>
              <a:rPr lang="sl-SI" dirty="0"/>
              <a:t> (</a:t>
            </a: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Trade</a:t>
            </a:r>
            <a:r>
              <a:rPr lang="sl-SI" dirty="0"/>
              <a:t> </a:t>
            </a:r>
            <a:r>
              <a:rPr lang="sl-SI" dirty="0" err="1"/>
              <a:t>Organization</a:t>
            </a:r>
            <a:r>
              <a:rPr lang="sl-SI" dirty="0"/>
              <a:t>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" name="Picture 2" descr="http://webzine.unitedfashionforpeace.com/wp-content/uploads/2012/11/oecd.jpg">
            <a:extLst>
              <a:ext uri="{FF2B5EF4-FFF2-40B4-BE49-F238E27FC236}">
                <a16:creationId xmlns:a16="http://schemas.microsoft.com/office/drawing/2014/main" id="{4F264122-B751-49F8-A70B-8B486940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1875"/>
            <a:ext cx="3887787" cy="1312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AutoShape 4" descr="data:image/jpeg;base64,/9j/4AAQSkZJRgABAQAAAQABAAD/2wCEAAkGBxQSEhUTEhQUFRQXGBYUGBQXFRYeGhwYFRQYGBUcHxgaHSggHBslHRQUIjEhJykrLi4uGB8zODMsNygtLi4BCgoKDg0OGhAQGiwkHiQsKyw3KywsNzcyNzQsKzQsLCwsKy00LSwsLC0sLCwsLCwsKywvLCwsLCwsLCwsLCw3LP/AABEIAMQBAQMBIgACEQEDEQH/xAAcAAEAAwEAAwEAAAAAAAAAAAAABQYHBAEDCAL/xABLEAACAQMCAwUEBgQKCAcBAAABAgMABBESIQUGMQcTIkFRYXGBkRQjMkJSoTNicsEVJENzgpKisbLRNDVTdLPC0vAWJWN1tOHxCP/EABoBAQEAAwEBAAAAAAAAAAAAAAABAgMEBQb/xAAuEQEAAgIABAMHAwUAAAAAAAAAAQIDEQQSITEFUXETIjJBYYHwJLHxFCMzQtH/2gAMAwEAAhEDEQA/ANvpSlYsilKUClKUClKUClKUClKUClKUClKUClKUClfkSAnGRkdRX6qoUpSopSlKBSlKBSlKBSlKBSlKBSlKBSlKBSlKBSlKBSlKBSlKBSlR/DuKLNJOibiB1iY/rlA7D4B1+OfSgkKUpRCleGbFZ7zv2oQ2oaK10zz9CQfq0Ptb7x/VHxIozpjtedVhoeaVh/ZZzVfSXrRtruElOuXJH1f/AKgPRR0Gjz8ulbfSOrLNinFbllC8z2DvE0luxjuYwXjcdCVGSjj7yNjGD02IwQK5eQ+a04lbCUDRIp0Sx/hcDO36p6inaBzGljZySEjvGBjiXzZ2GB8B1Puqg/8A8+QOPpb76D3Sf011E/ky16WPhubg75bfKY1P7w59+9psdKUrzmZSlKilKUoFKUoFKUoFKUoFKUoFKUoFKUoFKUoFKUoFKUoBr595b54l4deXXeoZI5ZpDKmcMHEjeJc7Z8iD129K+gqpvNXZvaXzmVtcUp+08enxftKQQT7djSdujh70ruMkdJRw7YLDGcXGfw92M/4sfnUVxHtpjx/F7WQnyMrKo+S6v768HsUjz/pb4/m1z/fUnw/sdskOZXnm9hZVX5IAfzqe83fpI85Zhx/ni+vz3bSEK2wghBAPsIGWb51L8q9ld1cYa4H0aL0YfWEexPu/0vlW0cK4DaWgzBDFF6sFAPxc7n4mobj3aPYWuQZhK4/k4cOc+hIOkfE1sxYL5Z1SJmfoxvxvLGscahNcu8Agsou6t0Cr1JO7MfVm6k1Hc387W3D1PeNqlx4YEILn0yPur7TWUczdrt1PlLZRbRnbVnMp/pdF+A+NcPKfZzecQbvptUUTHLSy6jI+fNVbc/tHb317OLwmMUe04u3LXy+cvPtkm09OsuG5uL3jt6BjLHZVGe7hTzOfIbbnqx+FfQPKnL8dhbJbxbhd2Y9Wc/aY+8+XpTlrlu3sYu6t00+bOd3c+rN5n8h5VMCubj+PjNEY8cctI7R/0rXXUrj4vfCCGSZgSsal2A/Cu7flmuyq52i3gi4bdMfOJkH7UngX82Fea20jmtELBG4YBhuCAQfUHcV+6guRZGbh1oW69xHn+qAPyqdqJMamYKUpQKUpQKUpQKUpQKUpQKUpQKUpQKUpQKUpQKUrnhvVZ3jB8aadQ9jDKn3dRn1BqsduilKVFKx3tR5/vLS8a2t3SNAkbatAL5Yb7tkflWxVX+J8l2VxObieBZJSFXLM5GF6eDOn8q7OCy4sWTmy15o12+rG0TPZ843XFby+fQ8s9wx6Rgs39hdvyq08vdkl7PgzBbaP9fDP8EU7fEit8srCOFdMUaRr6IoA/KvZcXCxqWdlVR1ZiAPma9LL47fXLhrFY/Psw5I7yqXLHZvZWWG0d9KP5WXBwfVV+yv9/tqzcT4jFbxmSZgiDzPr6AdSfYKqPHu0eGPK2w75+mvcIPj1b4fOs7vL25v5hqLSyH7KKNgPYo2A9vzNfPcTx1r23aZtZqvxFa9K9ZbtY3iTIskbBkYZDD/vrXRVS5A5als4272Td8HugcqmPPPmx88be/rVsrKszMbmG+kzNdzDzWP9sHGzdTxcMtzlta95j8bY7tfgCWPwqc7R+0VLRWt7Zg9ydiw3WL2nyL/q+XnUR2O8otq/hC4B1NnuQ2dR1ZDynPmckD2Enzq/R34cfs6+1v8Ab1alw20EMUcS/ZjRUH9FQP3V00pRyFKUoFKUoFKUoFKUoFKUoFKUoFKUoFKUoFKUoFVfm3g8zFLqzbTcRgjHlIh3KkdCRvjPqematFDUmNxphavNGpZxZdppTwXVuwcbNo2Ofaj4I+dSsfaTZnr3y++P/pJqwcV4Fb3P6aJHPkxHiHuYb1Xbjs0tG+y0yewOCP7SmtMxljtMS0TXPXtMS/b9pFkBt3rewR/5kVwXPalD/JwSt+0UUfkTX7Xstt87zzken1f/AE12W/ZtZr171/2nx/hAqf358oY/qJ8oVHiPaVdPtGI4h6gFm+bbflUKlte3zZxPOfxNnQPicKPhWwWPK9pDgpbx5H3mXUfm2TUqSFGThQPXAAqf09rfHZP6e9vjszTg3Zk5w11IFH4I9z8XIwPgKv8Awng8NsumGNUHmfM+9juag+NdothbZDTCRx9yIaz8x4R8TWd8wdsNxJlbSNYV/G/ik+X2V/Ot1cdKdnfg4C3+tfvLX+NcagtE7y4lSNfLJ3J9FXqx9grHedO1aW4DRWYaGI5BlO0reW2D4B+fuqpcO4Ze8UmJUSTv96V2Olc+rnZR7B8q2DkvswgtCss5E843GR9Wh/VU9SPxH4YrLrLu9nh4fred28lS7O+zVpitzeqRFnUkLZ1SeYLg7hfPHU+e1bWigAADAGwAryBXmstacebNbLbcmaVCDiOu++jqdooTJJ+1IwEY/qhz8am6kTtpidlKUoyKUpQKUpQKUpQKUpQKUpQKUpQKUpQKUpQKUpVQpXLccQjjdY3cKz50BttRHUAnYt5464rqzV0bK8GvNeKmh88cZ7RuImSRBc6FV3UBI4xsrEDxac+XrVXu+Iz3TYkllnY9FLM3yX/IV9GryNw8MW+iRFiSxLDO5OSdzUtDawW6+BIol9gVR+6seWZejHGY6R7tHz5wXs54hcYxAYkO+uUhR8F+0T8K0Tl7sgt4sNdubhuugApH8gdTfEj3VYuK9ofDrfOq5R2H3YvGf7OR+dUXjnbX1Wzt/dJMfz0If313YPDeIy/DSfWen7ufLx+S3TevRrUcUVvHhQkUSDoMKoH9wqC4Rz5Y3NwbaGYM4+ycEK/qEY7MR/8Ama+euPczXV638ZmeQZ2jGyA+WEXbPzNWXlDswu7plkl1WsWQ2tgRIcHI0J1B9GOMe2vUnwfFhxTbiMmp+WvzcuHnmZ6Poeo3mDi6WkDzP5DCr+Jj9kD417WkS2gBkkOiNQDI5yTpGMk+bH86yriV9Lxi8SJAViBOkfhT77t7SBt7wK+bzZOTpHeUy5eWNR3lb+zS2dopbqXeS4ctn9VcgfDOrHsxVzr02dssSLGgwqAKo9gGBXuFZVry10zx15axBSlKrYUpSgUpSgUpSgUpSgUpSgUpSgUpSgUpSgUpSg4ONcIhu4mhnQOh+YI6Mp6qw8iKzPiHK/GbAk8Pu5LiHyjkYFwPTD+Ej9kj3VrdK6sHFXw9I1MeUxuGE12wS77R+MwHTNGEI/HasPz6Ee2oybta4k23fRr7ol/fmvox1zsdx6Gud+HxHrFGfei/5V6FfEuGjvw9ft/DHknzfM93z5xGXIN5N7oyF/wAGo8w3dyd1upz7Vmk/vBr6qSxjXpGg9yL/lXvAxW+PG6U/wAeGI/PRPZz5vmnhnZtxKbGLYxj1lZUHy3P5VceDdiTdbu5x+rAP+dx/wAta1xe/W3heZwSqKWIHXA9KpF12pRgfV27sf1nCj8ga4+I8fzz03FfSP5Y2nHT4pWLl7kqys8GGBdY/lX8T/1m6fCujj/MkFouZXy/lGuC5+HkPadqzDivP93NkKywr6Rjxf1zv8sVF8G4HcXr/VqWyfFKxOke9j1PsGTXh5eNtkt03afOWm3FfLHDs49zBccRlVADpLYjgTPXyJ9W9vQVpnJfLK2UW+DM+DIw9nRR7Bn51+uVeU4rJcjxykeKUj5hR5LVipixTE81+7ZiwzE89+5SlK3ukpSlFKUpQKUpQKUpQKUpQKUpQKUpQKUpQKUpQKUpQKUpQKUpQKUpQR/MHDzcW8sKsFMiFQxGQM+eKocHZYfv3Ix6LF+8t+6tMpmsL4q3ndoar4aXndlS4X2fWcRBZWlYf7Q7f1RgfPNWqKIKAqgADoAMAfCv3mmayrWK9oZVpWvaClM0qsilKUUpSlApSlApSlApSlApSlApSlArnv3kCMYVR5MeFXYqpPoWAJHvwa6KVUUzkHnCfiPfF7eOBYZGhYd8zP3ijfw6AANxvn1r0HnS6HExw1ra3DshlWX6S2CgBOdPdZ1eE+H2daj+ByCy4/e25wsV3CLxfTWpw/z+tJ/ZqK5yQwpZcbwdS3PeybHP0e4ASMEdciNUGPVjVReebuP3NoYe5t4pxNKsCgzMja2BOcaCCoCsSc7AVPxSkJql0KQMthjpGOviIGw9TioRyLjiEeN0tYu9z5GW5BWPB9REsnwlHqKrXabOZr3hvDicQXEpkmH41iIIQ/qnfPwoLY/NVqE7zvCYuvfCKUxY9e9C6dPtzipW1uklUPGyujDKspBBHsIr2KgxgAYxjHlj0x6VmPJJNlxu+4cm1s6LdRJ5ISELYHkMuwx+qKC8Tcz2qy9wZR32Ce6CuXwOp0hc42O/SurhXGILkEwSpIFOltJyVPoR1B99U7mS6SLjllI+QBa3OSFZj1GNlBJ869PJEa3fFLridv4bZoxa46NLKhUvIydVwAANQBOaC4ca5itrTH0mVYgejOGCn2asYz7M122N6kyh4ySp6HSwz7RqAJG/Wqb2zqDwxsjI763/AOMoq8r/AJUEfxjjkFoA1xKsSn7zZx88YzXPLzTapp7yZYw2NLSKyK2emGcAH51GdqwB4ReZ/wBln5MuKm+HW6yWkSOodGhjBVhkEFB1FB3xuGAIIIO4IOQR76heaLy5jEC2axtLJMEIlzoCBHZySNxjSPjj1qm8gs1lxa84UpY2wQXUKk57vUU1KM+X1nT9X21p1BRebuY76wSF2FpJ3s0cAAWYYMmcNkucgY6V3cbuuJQIsg+iOokj73SkoYRGRRIyhmIJC56++ojto/QWX+/W/wDzVodBFcT5htrd1SaURs5CorBssT0C4HiO/QV+rDj9vNI0UcqmVd2iOVkHvRsMPlVV7WyAnD2P3eIWpzgnbUc7DeuG7kTifGrV7Ulf4P1tcSMrIx74Du4wjgOR4X3xjD+0ZDSzXAnGITcNahwZ1QStHvkITgH0+Fdk0gVSzHCqCxPoAMk/lWK3nMVrFeWPE47mF5JZHjuo1kUuIbg5i1LnI7pQoO3UUG0XVwsal3OFHU4J/IDNQ9vzfZyIZI5g8YJBkVJGQEYyC4XSOo6nzqdqh9koxHf/APuN1/etBceG8ThuE1wSxyp+JGDD8jtXNxnmG3tMG5lEQPRmDafdqxjPszVB7QIhw2/suIW31ZnmFtcxrssqt0Yr+IDVvjyFSnbiv/k8/wC1D/x0/wDugs11zNbRANLIY1JADPHKoyTgDJXGSamAaql5zPDK0VsYbhhcP3J7yCWNQNBYnU6gZ8OwG+fdVqFB5pSlYsilKUClKUClKZqoz/tL5Ye6ueHyRage9a3lZc7QSxs0mfQFUdcnzcetWbm3gq3dlPa4HjjKqPRlwY/kyr8qmFcHoQfjX6qoqfZjw2SGwiafJuJQJZSww32QsakeqxpGv9GuftI5XluhbXNqVF1aSiWMMcBwCCyZ8slV67bEHrV0zSggrTmZWjBkhuY5MeKE28pYN5gFVKsM/eBxUPydy/KLy64ldL3c1xpRIcgmKJAFAYjbWQikgdN/WrrSgzzjV4/8NWsy2120MUM0TyrbTFQ0h2x4ckbDcZ60u7Gfh1615aQyT2d1hrm3jU94kn+1WM7nOd1xnOa0OvFF0z3tSumubAR29vdTO8kThVt5gQI5AzatSjSfDjFWS75nVIi6295IwG0YtJwzHGw3QAZ9San80oKLz9JO/CHhaGWW6miUFIYnYB2ILjUBgBdxvgnHSpXg3H/4rF/FrvvBGimI28itqVQManAQbjqWxVkrzRFR5Q5ckS5ub+60i4uMKI1ORFCuNKavNvCCSNtqt1KUGXdsF3LMttFbWt3O0Vyk7lLeXSBHnYMVwSSfLI2NaJwziKzprVZU6ZWWKSNgSM40uBn4V20oM+7U5JH+hpDb3Mxiu4biQxwSMAkZy3iAwTv0Br2c08NmM0PFeHIxnjBjmt3VkaaEn7OHAIddyM/uq+0oKRzDzEZ7aONLW9+ueOOdDazZjhLj6Rq8ODlNSjTnOrNd/P1mlzwyePu5H1x+BEicvrHij8AXUPEB1AxVopQVPkjjcrWMf0uC5jniRUkVoJcsV8IZQF8WQAdumag+zW9eAXaz2t3F3t3NcoTbTHKSkEfZU4bboa0ilBSeJ8Gl4ld28k0bQ2dq/eqsmO8mlGNJ0DJSNf1tzvsK5+2ZJJuHyW0EM80sjRkCOKRgAkisSWAwNl6Z86v1KCuXPMidwJPot47galh+iTa9YGw3XAOds5xUvwdpDBEZhiUxoZB6OVBcdPI5FdlKBSlKilKUqKUpSgGs15av24zeXMkjH6BbP3UUAJCyvg6nkxjUMbhTt4httWlVkXYSTavf8Ol2milEmDtqXGgkD08KH3OKsMZXfj3JdvNEwhRbacD6qeEBHVgPDkpjUucZU7VEdkvNkt7FNBdYN1av3UjD7wyQG9+VYH3A+dXwnA36VlXY7AZbzil8o+pmnKRnybEjsSD5jDL86osE3F73+FPoIlhEbW7XCydydQKuF0le8wRvnO1dHK/M00l5c2F0iCaBVkWWPOiSN8YOkklW8Q2yfP0qM4xHI3H4hE4jf6BLhimoD60fd1DPzr89mEwWe9huh/5kspM0h6zRZ+pdR0VACBpHTbO5oLLzNzILUwwone3NwxSGHVpBIGWZmwdKKNycE+gNe57S7KH+MxrL5YgzGD6YL6iPbqH7qovNlz9H5j4fNMcQvC8KsdlDsJFxn3un9YVo/E2lEbGDu9YBIDhtJwDtlTkb+e9Bycs3k8sAa6RUmDyRsqZ0/VyMoYZ8mAB+NV/tH5slsBC8ShkV0e5OASsDSCMYHqzEgbfdPSpHkHmCW/tFupUSPWzqqIWOO7dkOSfUqfKoifhdzfx3bK1uILvMaiRJC/dRgxxkFWAwTrkH7dBeUOpcqcgjIPsIyD+dUG953ksOIraX5RreVEaO5SNl0NIzqqyDUw37ttxjpnGM47OyXijy2Cwzfp7VmtZR5gxthP7Gnfzwa6+JcKhvLq6t51Dxva2oK+Y+uusEehB6GgkuZ5p0t5JbZ41aNHkw6FlYKurGQwI6dd6/Np9Je0RjLGLhkDlu6OjLLnTo15xvjOf8qz6PicvCFl4bfsXtXilWzuzsMd2QIXI6EdB8PLGNQsv0Cfza/wCAUFa7NeM3V9ai6uWiAZpEWOOMjHduUyWLHO6nbArq4cb+YyuZYIY+9lWJPo7OxjSRlRmbvQMkLnAHnUb2Mf6qi/nLj/5ElentK45KzR8Lsj/G7rZmH8lBvrc+mQCPdnzxQeOT+Zrq9vZ0R4pLK3OhpxCVMkuPsp4yMA7532A9RV5u7lYo3kc4RFZ2Poqglj8hUTwjh0HDLNIk2jiAGfNmdgM+1mZh8wPSvTzcZJBFawlBJK4dtYJURQsryagNyrHu02I/SUHB2e8yzXRuobtRHcQTEFB5RSANF+WR8vWpbiaXjXCLbyRxQiNjIzxa8uWAQKAy4OA2d/MVS77v7HjNtdXDQmO8U2chiVlXWPFCTqY5JOBt5A1pwoKTw3il7Lf3dn38IFukDiT6MSW74E4097tjFTXC470xzpNJGJRKRFKsPgMehCp7vXnqWB8XUdaguW/9ecU/mrP/AANV5AoKd2dcZu7yKSa5aEBZZIRHHGRkxnSWLFj5+WK6LjmR5r1rGzC6olD3Fw4JWLV9lAgI1yH3gDfr0rh7Iv8AQ5f97uv+LUR2av3XFuLwS7StKJ1z1aIs2nHqAHT50Fj5ov7yxiNyhS6ijGqWEoEk0Z8TI6nGw30lfLrUtw/iQvbVJ7SQKJVDI7JqA3wQUyNwQQRnyro45IiW07SY0CKQtn8Og5/Kqf2G27pwiHWCNTSuoP4TIcH3HBPxoPZyRzybieWxvAsV3GzhdIISZEYrqTPtU7ZPT34k+Z7i8jltxbywiOaZYWDwlmUFHcsCHGf0ZGCPMVDX3KScQtAyt3VzFcXTQXC9UcXcuxx1UkDIri4LzY9xLbWd6vdX8FymtPKRRBMO9TyIOd8evtoNMXp6+2vNBSopSlKilKUoFV7jnKENxMl0rSQXSbLcQkBiPwsCCrr5YIqw0qogb/gMtxGYp7qQxEYdYkWNnB2IZ9yAfPTpqU4bw+O3jWKFFjjQYVFGAB/35+ddVKbNKnLyYxvRffTJhMEMQASLR3ZOSunT0zvnOa6eO8nxXMsVx3kkN1EAFuISoYjzVlIKsmc7EeZqx0ps0heNcsw3tuILwCYddeNLBvJlx9lvdt7K5uHcuzwp3Qv53jA0jvY4nkA6fpMDJ9pBqx0ps0rthyklvZ/Q7WaaFDq+s1Bn8edWksNKkkk7DrXdwDhBtYEtxK0ixoscZZVBCoulQdIAbAA8vKpSlNmlU4ByX9EuZrlLqZmnbVMjLFoYjOCAqjSRk9K99ryu6Xj3n0yYvIqxvGUi7sohJVQAuRjU2+c+I1ZKU2aRXMvAIb63e3nXKMNj5q33WU+RFe+5sWaERJK0Z0he8VVLYC42DAgGu6lNmld5O5V/g6LuY55ZYsswWQJkMxycMoBxnOx9TXHw7kjuLie6S6mM858cjpCxAzsq5Xwr029g9Kt1KbNK1ccrPLLDJPeTyrE4lEOmJY2Zfs6giAnBwevUV7v/AA6/0v6X9Kl1aDEIykXdiMuHIA05ySq+LOdqn6U2aVvnXlFeJIkck0sSI4kAjCZ1rnSdTAkYz5VNW1s6xaGlLuBjvWVc+wlRgE11Ups0qXDuS2hu5bxbydpZgFkDJFoZVxpGkKMYxgYPrVmvIWZSEcxsfvhVJHuDbV76U2aVrk/lL+D1ZEuZpY2ZpCsojPjb7RDKoO5ro41ytFcTR3IZ4bmPZbiIqG0/gYMCHTc7Eee2KnaU2aQHEeXGulEd1O8kWxaJFWNZMHIDkZYr+qCAfOpaW1+r7uJu6wAqlVU6QOmFO3SumlNmkByry2bFDGLmaZCzviUR5DSMWchlUHdixx7TXt4py1DPc290Rpmt2JVwBllZWUo3qviyPQipqlNmgUpSopSlKBSlKBSlKBSlKBSlKBSlKBSlKBSlKBSlKBSlKBSlKBSlKBSlKBSlKBSlKBSlKBSlKBSlKD//2Q==">
            <a:extLst>
              <a:ext uri="{FF2B5EF4-FFF2-40B4-BE49-F238E27FC236}">
                <a16:creationId xmlns:a16="http://schemas.microsoft.com/office/drawing/2014/main" id="{9AE454BE-D656-4638-9772-56C7EFBACD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09688"/>
            <a:ext cx="357187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0246" name="AutoShape 6" descr="data:image/jpeg;base64,/9j/4AAQSkZJRgABAQAAAQABAAD/2wCEAAkGBxQSEhUTEhQUFRQXGBYUGBQXFRYeGhwYFRQYGBUcHxgaHSggHBslHRQUIjEhJykrLi4uGB8zODMsNygtLi4BCgoKDg0OGhAQGiwkHiQsKyw3KywsNzcyNzQsKzQsLCwsKy00LSwsLC0sLCwsLCwsKywvLCwsLCwsLCwsLCw3LP/AABEIAMQBAQMBIgACEQEDEQH/xAAcAAEAAwEAAwEAAAAAAAAAAAAABQYHBAEDCAL/xABLEAACAQMCAwUEBgQKCAcBAAABAgMABBESIQUGMQcTIkFRYXGBkRQjMkJSoTNicsEVJENzgpKisbLRNDVTdLPC0vAWJWN1tOHxCP/EABoBAQEAAwEBAAAAAAAAAAAAAAABAgMEBQb/xAAuEQEAAgIABAMHAwUAAAAAAAAAAQIDEQQSITEFUXETIjJBYYHwJLHxFCMzQtH/2gAMAwEAAhEDEQA/ANvpSlYsilKUClKUClKUClKUClKUClKUClKUClKUClfkSAnGRkdRX6qoUpSopSlKBSlKBSlKBSlKBSlKBSlKBSlKBSlKBSlKBSlKBSlKBSlR/DuKLNJOibiB1iY/rlA7D4B1+OfSgkKUpRCleGbFZ7zv2oQ2oaK10zz9CQfq0Ptb7x/VHxIozpjtedVhoeaVh/ZZzVfSXrRtruElOuXJH1f/AKgPRR0Gjz8ulbfSOrLNinFbllC8z2DvE0luxjuYwXjcdCVGSjj7yNjGD02IwQK5eQ+a04lbCUDRIp0Sx/hcDO36p6inaBzGljZySEjvGBjiXzZ2GB8B1Puqg/8A8+QOPpb76D3Sf011E/ky16WPhubg75bfKY1P7w59+9psdKUrzmZSlKilKUoFKUoFKUoFKUoFKUoFKUoFKUoFKUoFKUoFKUoBr595b54l4deXXeoZI5ZpDKmcMHEjeJc7Z8iD129K+gqpvNXZvaXzmVtcUp+08enxftKQQT7djSdujh70ruMkdJRw7YLDGcXGfw92M/4sfnUVxHtpjx/F7WQnyMrKo+S6v768HsUjz/pb4/m1z/fUnw/sdskOZXnm9hZVX5IAfzqe83fpI85Zhx/ni+vz3bSEK2wghBAPsIGWb51L8q9ld1cYa4H0aL0YfWEexPu/0vlW0cK4DaWgzBDFF6sFAPxc7n4mobj3aPYWuQZhK4/k4cOc+hIOkfE1sxYL5Z1SJmfoxvxvLGscahNcu8Agsou6t0Cr1JO7MfVm6k1Hc387W3D1PeNqlx4YEILn0yPur7TWUczdrt1PlLZRbRnbVnMp/pdF+A+NcPKfZzecQbvptUUTHLSy6jI+fNVbc/tHb317OLwmMUe04u3LXy+cvPtkm09OsuG5uL3jt6BjLHZVGe7hTzOfIbbnqx+FfQPKnL8dhbJbxbhd2Y9Wc/aY+8+XpTlrlu3sYu6t00+bOd3c+rN5n8h5VMCubj+PjNEY8cctI7R/0rXXUrj4vfCCGSZgSsal2A/Cu7flmuyq52i3gi4bdMfOJkH7UngX82Fea20jmtELBG4YBhuCAQfUHcV+6guRZGbh1oW69xHn+qAPyqdqJMamYKUpQKUpQKUpQKUpQKUpQKUpQKUpQKUpQKUpQKUrnhvVZ3jB8aadQ9jDKn3dRn1BqsduilKVFKx3tR5/vLS8a2t3SNAkbatAL5Yb7tkflWxVX+J8l2VxObieBZJSFXLM5GF6eDOn8q7OCy4sWTmy15o12+rG0TPZ843XFby+fQ8s9wx6Rgs39hdvyq08vdkl7PgzBbaP9fDP8EU7fEit8srCOFdMUaRr6IoA/KvZcXCxqWdlVR1ZiAPma9LL47fXLhrFY/Psw5I7yqXLHZvZWWG0d9KP5WXBwfVV+yv9/tqzcT4jFbxmSZgiDzPr6AdSfYKqPHu0eGPK2w75+mvcIPj1b4fOs7vL25v5hqLSyH7KKNgPYo2A9vzNfPcTx1r23aZtZqvxFa9K9ZbtY3iTIskbBkYZDD/vrXRVS5A5als4272Td8HugcqmPPPmx88be/rVsrKszMbmG+kzNdzDzWP9sHGzdTxcMtzlta95j8bY7tfgCWPwqc7R+0VLRWt7Zg9ydiw3WL2nyL/q+XnUR2O8otq/hC4B1NnuQ2dR1ZDynPmckD2Enzq/R34cfs6+1v8Ab1alw20EMUcS/ZjRUH9FQP3V00pRyFKUoFKUoFKUoFKUoFKUoFKUoFKUoFKUoFKUoFVfm3g8zFLqzbTcRgjHlIh3KkdCRvjPqematFDUmNxphavNGpZxZdppTwXVuwcbNo2Ofaj4I+dSsfaTZnr3y++P/pJqwcV4Fb3P6aJHPkxHiHuYb1Xbjs0tG+y0yewOCP7SmtMxljtMS0TXPXtMS/b9pFkBt3rewR/5kVwXPalD/JwSt+0UUfkTX7Xstt87zzken1f/AE12W/ZtZr171/2nx/hAqf358oY/qJ8oVHiPaVdPtGI4h6gFm+bbflUKlte3zZxPOfxNnQPicKPhWwWPK9pDgpbx5H3mXUfm2TUqSFGThQPXAAqf09rfHZP6e9vjszTg3Zk5w11IFH4I9z8XIwPgKv8Awng8NsumGNUHmfM+9juag+NdothbZDTCRx9yIaz8x4R8TWd8wdsNxJlbSNYV/G/ik+X2V/Ot1cdKdnfg4C3+tfvLX+NcagtE7y4lSNfLJ3J9FXqx9grHedO1aW4DRWYaGI5BlO0reW2D4B+fuqpcO4Ze8UmJUSTv96V2Olc+rnZR7B8q2DkvswgtCss5E843GR9Wh/VU9SPxH4YrLrLu9nh4fred28lS7O+zVpitzeqRFnUkLZ1SeYLg7hfPHU+e1bWigAADAGwAryBXmstacebNbLbcmaVCDiOu++jqdooTJJ+1IwEY/qhz8am6kTtpidlKUoyKUpQKUpQKUpQKUpQKUpQKUpQKUpQKUpQKUpVQpXLccQjjdY3cKz50BttRHUAnYt5464rqzV0bK8GvNeKmh88cZ7RuImSRBc6FV3UBI4xsrEDxac+XrVXu+Iz3TYkllnY9FLM3yX/IV9GryNw8MW+iRFiSxLDO5OSdzUtDawW6+BIol9gVR+6seWZejHGY6R7tHz5wXs54hcYxAYkO+uUhR8F+0T8K0Tl7sgt4sNdubhuugApH8gdTfEj3VYuK9ofDrfOq5R2H3YvGf7OR+dUXjnbX1Wzt/dJMfz0If313YPDeIy/DSfWen7ufLx+S3TevRrUcUVvHhQkUSDoMKoH9wqC4Rz5Y3NwbaGYM4+ycEK/qEY7MR/8Ama+euPczXV638ZmeQZ2jGyA+WEXbPzNWXlDswu7plkl1WsWQ2tgRIcHI0J1B9GOMe2vUnwfFhxTbiMmp+WvzcuHnmZ6Poeo3mDi6WkDzP5DCr+Jj9kD417WkS2gBkkOiNQDI5yTpGMk+bH86yriV9Lxi8SJAViBOkfhT77t7SBt7wK+bzZOTpHeUy5eWNR3lb+zS2dopbqXeS4ctn9VcgfDOrHsxVzr02dssSLGgwqAKo9gGBXuFZVry10zx15axBSlKrYUpSgUpSgUpSgUpSgUpSgUpSgUpSgUpSgUpSg4ONcIhu4mhnQOh+YI6Mp6qw8iKzPiHK/GbAk8Pu5LiHyjkYFwPTD+Ej9kj3VrdK6sHFXw9I1MeUxuGE12wS77R+MwHTNGEI/HasPz6Ee2oybta4k23fRr7ol/fmvox1zsdx6Gud+HxHrFGfei/5V6FfEuGjvw9ft/DHknzfM93z5xGXIN5N7oyF/wAGo8w3dyd1upz7Vmk/vBr6qSxjXpGg9yL/lXvAxW+PG6U/wAeGI/PRPZz5vmnhnZtxKbGLYxj1lZUHy3P5VceDdiTdbu5x+rAP+dx/wAta1xe/W3heZwSqKWIHXA9KpF12pRgfV27sf1nCj8ga4+I8fzz03FfSP5Y2nHT4pWLl7kqys8GGBdY/lX8T/1m6fCujj/MkFouZXy/lGuC5+HkPadqzDivP93NkKywr6Rjxf1zv8sVF8G4HcXr/VqWyfFKxOke9j1PsGTXh5eNtkt03afOWm3FfLHDs49zBccRlVADpLYjgTPXyJ9W9vQVpnJfLK2UW+DM+DIw9nRR7Bn51+uVeU4rJcjxykeKUj5hR5LVipixTE81+7ZiwzE89+5SlK3ukpSlFKUpQKUpQKUpQKUpQKUpQKUpQKUpQKUpQKUpQKUpQKUpQKUpQR/MHDzcW8sKsFMiFQxGQM+eKocHZYfv3Ix6LF+8t+6tMpmsL4q3ndoar4aXndlS4X2fWcRBZWlYf7Q7f1RgfPNWqKIKAqgADoAMAfCv3mmayrWK9oZVpWvaClM0qsilKUUpSlApSlApSlApSlApSlApSlArnv3kCMYVR5MeFXYqpPoWAJHvwa6KVUUzkHnCfiPfF7eOBYZGhYd8zP3ijfw6AANxvn1r0HnS6HExw1ra3DshlWX6S2CgBOdPdZ1eE+H2daj+ByCy4/e25wsV3CLxfTWpw/z+tJ/ZqK5yQwpZcbwdS3PeybHP0e4ASMEdciNUGPVjVReebuP3NoYe5t4pxNKsCgzMja2BOcaCCoCsSc7AVPxSkJql0KQMthjpGOviIGw9TioRyLjiEeN0tYu9z5GW5BWPB9REsnwlHqKrXabOZr3hvDicQXEpkmH41iIIQ/qnfPwoLY/NVqE7zvCYuvfCKUxY9e9C6dPtzipW1uklUPGyujDKspBBHsIr2KgxgAYxjHlj0x6VmPJJNlxu+4cm1s6LdRJ5ISELYHkMuwx+qKC8Tcz2qy9wZR32Ce6CuXwOp0hc42O/SurhXGILkEwSpIFOltJyVPoR1B99U7mS6SLjllI+QBa3OSFZj1GNlBJ869PJEa3fFLridv4bZoxa46NLKhUvIydVwAANQBOaC4ca5itrTH0mVYgejOGCn2asYz7M122N6kyh4ySp6HSwz7RqAJG/Wqb2zqDwxsjI763/AOMoq8r/AJUEfxjjkFoA1xKsSn7zZx88YzXPLzTapp7yZYw2NLSKyK2emGcAH51GdqwB4ReZ/wBln5MuKm+HW6yWkSOodGhjBVhkEFB1FB3xuGAIIIO4IOQR76heaLy5jEC2axtLJMEIlzoCBHZySNxjSPjj1qm8gs1lxa84UpY2wQXUKk57vUU1KM+X1nT9X21p1BRebuY76wSF2FpJ3s0cAAWYYMmcNkucgY6V3cbuuJQIsg+iOokj73SkoYRGRRIyhmIJC56++ojto/QWX+/W/wDzVodBFcT5htrd1SaURs5CorBssT0C4HiO/QV+rDj9vNI0UcqmVd2iOVkHvRsMPlVV7WyAnD2P3eIWpzgnbUc7DeuG7kTifGrV7Ulf4P1tcSMrIx74Du4wjgOR4X3xjD+0ZDSzXAnGITcNahwZ1QStHvkITgH0+Fdk0gVSzHCqCxPoAMk/lWK3nMVrFeWPE47mF5JZHjuo1kUuIbg5i1LnI7pQoO3UUG0XVwsal3OFHU4J/IDNQ9vzfZyIZI5g8YJBkVJGQEYyC4XSOo6nzqdqh9koxHf/APuN1/etBceG8ThuE1wSxyp+JGDD8jtXNxnmG3tMG5lEQPRmDafdqxjPszVB7QIhw2/suIW31ZnmFtcxrssqt0Yr+IDVvjyFSnbiv/k8/wC1D/x0/wDugs11zNbRANLIY1JADPHKoyTgDJXGSamAaql5zPDK0VsYbhhcP3J7yCWNQNBYnU6gZ8OwG+fdVqFB5pSlYsilKUClKUClKZqoz/tL5Ye6ueHyRage9a3lZc7QSxs0mfQFUdcnzcetWbm3gq3dlPa4HjjKqPRlwY/kyr8qmFcHoQfjX6qoqfZjw2SGwiafJuJQJZSww32QsakeqxpGv9GuftI5XluhbXNqVF1aSiWMMcBwCCyZ8slV67bEHrV0zSggrTmZWjBkhuY5MeKE28pYN5gFVKsM/eBxUPydy/KLy64ldL3c1xpRIcgmKJAFAYjbWQikgdN/WrrSgzzjV4/8NWsy2120MUM0TyrbTFQ0h2x4ckbDcZ60u7Gfh1615aQyT2d1hrm3jU94kn+1WM7nOd1xnOa0OvFF0z3tSumubAR29vdTO8kThVt5gQI5AzatSjSfDjFWS75nVIi6295IwG0YtJwzHGw3QAZ9San80oKLz9JO/CHhaGWW6miUFIYnYB2ILjUBgBdxvgnHSpXg3H/4rF/FrvvBGimI28itqVQManAQbjqWxVkrzRFR5Q5ckS5ub+60i4uMKI1ORFCuNKavNvCCSNtqt1KUGXdsF3LMttFbWt3O0Vyk7lLeXSBHnYMVwSSfLI2NaJwziKzprVZU6ZWWKSNgSM40uBn4V20oM+7U5JH+hpDb3Mxiu4biQxwSMAkZy3iAwTv0Br2c08NmM0PFeHIxnjBjmt3VkaaEn7OHAIddyM/uq+0oKRzDzEZ7aONLW9+ueOOdDazZjhLj6Rq8ODlNSjTnOrNd/P1mlzwyePu5H1x+BEicvrHij8AXUPEB1AxVopQVPkjjcrWMf0uC5jniRUkVoJcsV8IZQF8WQAdumag+zW9eAXaz2t3F3t3NcoTbTHKSkEfZU4bboa0ilBSeJ8Gl4ld28k0bQ2dq/eqsmO8mlGNJ0DJSNf1tzvsK5+2ZJJuHyW0EM80sjRkCOKRgAkisSWAwNl6Z86v1KCuXPMidwJPot47galh+iTa9YGw3XAOds5xUvwdpDBEZhiUxoZB6OVBcdPI5FdlKBSlKilKUqKUpSgGs15av24zeXMkjH6BbP3UUAJCyvg6nkxjUMbhTt4httWlVkXYSTavf8Ol2milEmDtqXGgkD08KH3OKsMZXfj3JdvNEwhRbacD6qeEBHVgPDkpjUucZU7VEdkvNkt7FNBdYN1av3UjD7wyQG9+VYH3A+dXwnA36VlXY7AZbzil8o+pmnKRnybEjsSD5jDL86osE3F73+FPoIlhEbW7XCydydQKuF0le8wRvnO1dHK/M00l5c2F0iCaBVkWWPOiSN8YOkklW8Q2yfP0qM4xHI3H4hE4jf6BLhimoD60fd1DPzr89mEwWe9huh/5kspM0h6zRZ+pdR0VACBpHTbO5oLLzNzILUwwone3NwxSGHVpBIGWZmwdKKNycE+gNe57S7KH+MxrL5YgzGD6YL6iPbqH7qovNlz9H5j4fNMcQvC8KsdlDsJFxn3un9YVo/E2lEbGDu9YBIDhtJwDtlTkb+e9Bycs3k8sAa6RUmDyRsqZ0/VyMoYZ8mAB+NV/tH5slsBC8ShkV0e5OASsDSCMYHqzEgbfdPSpHkHmCW/tFupUSPWzqqIWOO7dkOSfUqfKoifhdzfx3bK1uILvMaiRJC/dRgxxkFWAwTrkH7dBeUOpcqcgjIPsIyD+dUG953ksOIraX5RreVEaO5SNl0NIzqqyDUw37ttxjpnGM47OyXijy2Cwzfp7VmtZR5gxthP7Gnfzwa6+JcKhvLq6t51Dxva2oK+Y+uusEehB6GgkuZ5p0t5JbZ41aNHkw6FlYKurGQwI6dd6/Np9Je0RjLGLhkDlu6OjLLnTo15xvjOf8qz6PicvCFl4bfsXtXilWzuzsMd2QIXI6EdB8PLGNQsv0Cfza/wCAUFa7NeM3V9ai6uWiAZpEWOOMjHduUyWLHO6nbArq4cb+YyuZYIY+9lWJPo7OxjSRlRmbvQMkLnAHnUb2Mf6qi/nLj/5ElentK45KzR8Lsj/G7rZmH8lBvrc+mQCPdnzxQeOT+Zrq9vZ0R4pLK3OhpxCVMkuPsp4yMA7532A9RV5u7lYo3kc4RFZ2Poqglj8hUTwjh0HDLNIk2jiAGfNmdgM+1mZh8wPSvTzcZJBFawlBJK4dtYJURQsryagNyrHu02I/SUHB2e8yzXRuobtRHcQTEFB5RSANF+WR8vWpbiaXjXCLbyRxQiNjIzxa8uWAQKAy4OA2d/MVS77v7HjNtdXDQmO8U2chiVlXWPFCTqY5JOBt5A1pwoKTw3il7Lf3dn38IFukDiT6MSW74E4097tjFTXC470xzpNJGJRKRFKsPgMehCp7vXnqWB8XUdaguW/9ecU/mrP/AANV5AoKd2dcZu7yKSa5aEBZZIRHHGRkxnSWLFj5+WK6LjmR5r1rGzC6olD3Fw4JWLV9lAgI1yH3gDfr0rh7Iv8AQ5f97uv+LUR2av3XFuLwS7StKJ1z1aIs2nHqAHT50Fj5ov7yxiNyhS6ijGqWEoEk0Z8TI6nGw30lfLrUtw/iQvbVJ7SQKJVDI7JqA3wQUyNwQQRnyro45IiW07SY0CKQtn8Og5/Kqf2G27pwiHWCNTSuoP4TIcH3HBPxoPZyRzybieWxvAsV3GzhdIISZEYrqTPtU7ZPT34k+Z7i8jltxbywiOaZYWDwlmUFHcsCHGf0ZGCPMVDX3KScQtAyt3VzFcXTQXC9UcXcuxx1UkDIri4LzY9xLbWd6vdX8FymtPKRRBMO9TyIOd8evtoNMXp6+2vNBSopSlKilKUoFV7jnKENxMl0rSQXSbLcQkBiPwsCCrr5YIqw0qogb/gMtxGYp7qQxEYdYkWNnB2IZ9yAfPTpqU4bw+O3jWKFFjjQYVFGAB/35+ddVKbNKnLyYxvRffTJhMEMQASLR3ZOSunT0zvnOa6eO8nxXMsVx3kkN1EAFuISoYjzVlIKsmc7EeZqx0ps0heNcsw3tuILwCYddeNLBvJlx9lvdt7K5uHcuzwp3Qv53jA0jvY4nkA6fpMDJ9pBqx0ps0rthyklvZ/Q7WaaFDq+s1Bn8edWksNKkkk7DrXdwDhBtYEtxK0ixoscZZVBCoulQdIAbAA8vKpSlNmlU4ByX9EuZrlLqZmnbVMjLFoYjOCAqjSRk9K99ryu6Xj3n0yYvIqxvGUi7sohJVQAuRjU2+c+I1ZKU2aRXMvAIb63e3nXKMNj5q33WU+RFe+5sWaERJK0Z0he8VVLYC42DAgGu6lNmld5O5V/g6LuY55ZYsswWQJkMxycMoBxnOx9TXHw7kjuLie6S6mM858cjpCxAzsq5Xwr029g9Kt1KbNK1ccrPLLDJPeTyrE4lEOmJY2Zfs6giAnBwevUV7v/AA6/0v6X9Kl1aDEIykXdiMuHIA05ySq+LOdqn6U2aVvnXlFeJIkck0sSI4kAjCZ1rnSdTAkYz5VNW1s6xaGlLuBjvWVc+wlRgE11Ups0qXDuS2hu5bxbydpZgFkDJFoZVxpGkKMYxgYPrVmvIWZSEcxsfvhVJHuDbV76U2aVrk/lL+D1ZEuZpY2ZpCsojPjb7RDKoO5ro41ytFcTR3IZ4bmPZbiIqG0/gYMCHTc7Eee2KnaU2aQHEeXGulEd1O8kWxaJFWNZMHIDkZYr+qCAfOpaW1+r7uJu6wAqlVU6QOmFO3SumlNmkByry2bFDGLmaZCzviUR5DSMWchlUHdixx7TXt4py1DPc290Rpmt2JVwBllZWUo3qviyPQipqlNmgUpSopSlKBSlKBSlKBSlKBSlKBSlKBSlKBSlKBSlKBSlKBSlKBSlKBSlKBSlKBSlKBSlKBSlKBSlKD//2Q==">
            <a:extLst>
              <a:ext uri="{FF2B5EF4-FFF2-40B4-BE49-F238E27FC236}">
                <a16:creationId xmlns:a16="http://schemas.microsoft.com/office/drawing/2014/main" id="{084751C6-DB21-4705-B50F-1E879AD2B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157288"/>
            <a:ext cx="357187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0248" name="Picture 8" descr="http://www.chinahearsay.com/wp-content/uploads/2010/06/WTO-Logo.jpg">
            <a:extLst>
              <a:ext uri="{FF2B5EF4-FFF2-40B4-BE49-F238E27FC236}">
                <a16:creationId xmlns:a16="http://schemas.microsoft.com/office/drawing/2014/main" id="{76E6EEB6-ED84-49E7-A9E0-97F7A00B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571875" cy="27336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6817D16A-409B-435E-B5A9-07C7E772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POLITIČNI SISTEM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605C27A-6F96-4F57-A11E-11F84552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924175"/>
            <a:ext cx="7543800" cy="237648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Parlamentarna monarhija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Najvišja državna avtoriteta oz. vodja države je kraljica </a:t>
            </a:r>
            <a:r>
              <a:rPr lang="sl-SI" b="1" dirty="0">
                <a:solidFill>
                  <a:srgbClr val="FF0000"/>
                </a:solidFill>
              </a:rPr>
              <a:t>ELIZABETA II</a:t>
            </a:r>
            <a:r>
              <a:rPr lang="sl-SI" dirty="0"/>
              <a:t>, njen naslednik pa princ Charles.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Volitev kralja/kraljice ni, ker je članstvo </a:t>
            </a:r>
            <a:r>
              <a:rPr lang="sl-SI" dirty="0" err="1"/>
              <a:t>nasledno</a:t>
            </a:r>
            <a:r>
              <a:rPr lang="sl-SI" dirty="0"/>
              <a:t> in se prenaša pri plemiških rodbinah na najstarejšega sina.</a:t>
            </a:r>
            <a:br>
              <a:rPr lang="sl-SI" dirty="0"/>
            </a:br>
            <a:endParaRPr lang="sl-SI" dirty="0"/>
          </a:p>
        </p:txBody>
      </p:sp>
      <p:pic>
        <p:nvPicPr>
          <p:cNvPr id="2" name="Picture 2" descr="http://community.secondlife.com/t5/image/serverpage/image-id/129655i948D8780E01309DE/image-size/original?v=mpbl-1&amp;px=-1">
            <a:extLst>
              <a:ext uri="{FF2B5EF4-FFF2-40B4-BE49-F238E27FC236}">
                <a16:creationId xmlns:a16="http://schemas.microsoft.com/office/drawing/2014/main" id="{6550C98E-7CAD-4F80-B365-7B0210D7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357609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2.timeinc.net/people/i/2007/database/princewilliam/prince_william2_300.jpg">
            <a:extLst>
              <a:ext uri="{FF2B5EF4-FFF2-40B4-BE49-F238E27FC236}">
                <a16:creationId xmlns:a16="http://schemas.microsoft.com/office/drawing/2014/main" id="{F46F5D79-EEAD-43D2-A9C0-0ED412E9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871662" cy="249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7/71/Prince_Charles_2012.jpg">
            <a:extLst>
              <a:ext uri="{FF2B5EF4-FFF2-40B4-BE49-F238E27FC236}">
                <a16:creationId xmlns:a16="http://schemas.microsoft.com/office/drawing/2014/main" id="{09D4FBC0-BB16-4AEA-871A-9741EEE2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84317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D5B1162E-4007-4FFA-85BF-D281DDF5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9B86977-2D6C-4A30-A801-06018813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Velika Britanija je deveto največje gospodarstvo na svetu in tretje v EU.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Ima visoko razvito in razvejano </a:t>
            </a:r>
            <a:r>
              <a:rPr lang="sl-SI" b="1" dirty="0"/>
              <a:t>tržno</a:t>
            </a:r>
            <a:r>
              <a:rPr lang="sl-SI" dirty="0"/>
              <a:t> gospodarstvo, kjer prevladuje </a:t>
            </a:r>
            <a:r>
              <a:rPr lang="sl-SI" dirty="0">
                <a:solidFill>
                  <a:srgbClr val="FF0000"/>
                </a:solidFill>
              </a:rPr>
              <a:t>STORITVENI SEKTOR.</a:t>
            </a:r>
            <a:br>
              <a:rPr lang="sl-SI" dirty="0"/>
            </a:b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Kmetijski sektor predstavlja manj kot 1 % BDP, vendar je zelo produktiven in moderniziran. 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dirty="0"/>
              <a:t>Glavni pridelki so </a:t>
            </a:r>
            <a:r>
              <a:rPr lang="sl-SI" u="sng" dirty="0"/>
              <a:t>krompir, rdeča pesa, pšenica in ječmen</a:t>
            </a:r>
            <a:r>
              <a:rPr lang="sl-SI" dirty="0"/>
              <a:t>. 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u="sng" dirty="0"/>
              <a:t>Živinoreja </a:t>
            </a:r>
            <a:r>
              <a:rPr lang="sl-SI" dirty="0"/>
              <a:t>je še vedno najpomembnejša kmetijska dejavnost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u="sng" dirty="0"/>
              <a:t>Ribiški sektor</a:t>
            </a:r>
            <a:br>
              <a:rPr lang="sl-SI" u="sng" dirty="0"/>
            </a:br>
            <a:endParaRPr lang="sl-SI" u="sng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Velika Britanija ima veliko rudnih bogastev, predvsem pa </a:t>
            </a:r>
            <a:r>
              <a:rPr lang="sl-SI" b="1" dirty="0"/>
              <a:t>premoga</a:t>
            </a:r>
            <a:r>
              <a:rPr lang="sl-SI" dirty="0"/>
              <a:t>, </a:t>
            </a:r>
            <a:r>
              <a:rPr lang="sl-SI" b="1" dirty="0"/>
              <a:t>nafte</a:t>
            </a:r>
            <a:r>
              <a:rPr lang="sl-SI" dirty="0"/>
              <a:t> in zemeljskega </a:t>
            </a:r>
            <a:r>
              <a:rPr lang="sl-SI" b="1" dirty="0"/>
              <a:t>plina</a:t>
            </a:r>
            <a:r>
              <a:rPr lang="sl-SI" dirty="0"/>
              <a:t>, ki pa se iz leta v leto zmanjšujejo. 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dirty="0"/>
              <a:t>Kljub vsemu sta družbi BP in </a:t>
            </a:r>
            <a:r>
              <a:rPr lang="sl-SI" dirty="0" err="1"/>
              <a:t>Shell</a:t>
            </a:r>
            <a:r>
              <a:rPr lang="sl-SI" dirty="0"/>
              <a:t> še vedno med vodilnimi v svetu v naftni industriji.</a:t>
            </a:r>
            <a:br>
              <a:rPr lang="sl-SI" dirty="0"/>
            </a:b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EAF3E38E-94B4-429C-BCB0-FFA106A5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2ECC33-BF4B-4180-8C6E-74512932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Storitveni sektor</a:t>
            </a:r>
            <a:r>
              <a:rPr lang="sl-SI" dirty="0"/>
              <a:t>, ki ustvari tri četrtine BDP, je </a:t>
            </a:r>
            <a:r>
              <a:rPr lang="sl-SI" u="sng" dirty="0"/>
              <a:t>gonilna sila gospodarstva</a:t>
            </a:r>
            <a:r>
              <a:rPr lang="sl-SI" dirty="0"/>
              <a:t>. Med glavne storitvene dejavnosti spadajo </a:t>
            </a:r>
            <a:r>
              <a:rPr lang="sl-SI" b="1" dirty="0">
                <a:solidFill>
                  <a:srgbClr val="FF0000"/>
                </a:solidFill>
              </a:rPr>
              <a:t>FINANČNE</a:t>
            </a:r>
            <a:r>
              <a:rPr lang="sl-SI" dirty="0"/>
              <a:t> in </a:t>
            </a:r>
            <a:r>
              <a:rPr lang="sl-SI" b="1" dirty="0">
                <a:solidFill>
                  <a:srgbClr val="FF0000"/>
                </a:solidFill>
              </a:rPr>
              <a:t>BANČNE STORITVE TER ZAVAROVALNIŠTVO</a:t>
            </a:r>
            <a:r>
              <a:rPr lang="sl-SI" dirty="0"/>
              <a:t>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London je največji </a:t>
            </a:r>
            <a:r>
              <a:rPr lang="sl-SI" b="1" dirty="0"/>
              <a:t>finančni trg </a:t>
            </a:r>
            <a:r>
              <a:rPr lang="sl-SI" dirty="0"/>
              <a:t>v Evropi, ki se </a:t>
            </a:r>
            <a:r>
              <a:rPr lang="sl-SI" u="sng" dirty="0"/>
              <a:t>enakovredno</a:t>
            </a:r>
            <a:r>
              <a:rPr lang="sl-SI" dirty="0"/>
              <a:t> kosa z New Yorkom.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/>
              <a:t>INDUSTRIJSKI SEKTOR </a:t>
            </a:r>
            <a:r>
              <a:rPr lang="sl-SI" dirty="0"/>
              <a:t>v Veliki Britaniji predstavlja nekaj več kot 20 % BDP in zaposluje približno 18 % vsega aktivnega prebivalstva.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Glavne proizvodne panoge so </a:t>
            </a:r>
            <a:r>
              <a:rPr lang="sl-SI" b="1" dirty="0">
                <a:solidFill>
                  <a:srgbClr val="FF0000"/>
                </a:solidFill>
              </a:rPr>
              <a:t>strojna industrija, transportna ter kemična industrija. 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i="1" dirty="0"/>
              <a:t>Velik potencial ima sektor </a:t>
            </a:r>
            <a:r>
              <a:rPr lang="sl-SI" i="1" u="sng" dirty="0"/>
              <a:t>informacijskih</a:t>
            </a:r>
            <a:r>
              <a:rPr lang="sl-SI" i="1" dirty="0"/>
              <a:t> in </a:t>
            </a:r>
            <a:r>
              <a:rPr lang="sl-SI" i="1" u="sng" dirty="0"/>
              <a:t>komunikacijskih</a:t>
            </a:r>
            <a:r>
              <a:rPr lang="sl-SI" i="1" dirty="0"/>
              <a:t> </a:t>
            </a:r>
            <a:r>
              <a:rPr lang="sl-SI" i="1" u="sng" dirty="0"/>
              <a:t>tehnologij, biotehnologija, letalska industrija, obnovljivi viri energij in vojaška industrija.</a:t>
            </a:r>
            <a:br>
              <a:rPr lang="sl-SI" u="sng" dirty="0"/>
            </a:b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2290" name="Picture 2" descr="http://i.telegraph.co.uk/multimedia/archive/01923/savings_pa_1923246b.jpg">
            <a:extLst>
              <a:ext uri="{FF2B5EF4-FFF2-40B4-BE49-F238E27FC236}">
                <a16:creationId xmlns:a16="http://schemas.microsoft.com/office/drawing/2014/main" id="{B33B172F-FD47-48BB-8EE8-274963A2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005263"/>
            <a:ext cx="39116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35F5A7DC-0DC2-4B2D-BE9B-5A068571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Pomembnejši gospodarski panogi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3BE4B8C-62CC-422E-83B3-FEE94E4A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836613"/>
            <a:ext cx="7543800" cy="2232025"/>
          </a:xfrm>
        </p:spPr>
        <p:txBody>
          <a:bodyPr rtlCol="0"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sz="2800" b="1" u="sng" dirty="0"/>
              <a:t>Avtomobilska industrija</a:t>
            </a:r>
            <a:r>
              <a:rPr lang="sl-SI" sz="2800" b="1" dirty="0"/>
              <a:t> in</a:t>
            </a:r>
            <a:endParaRPr lang="sl-SI" sz="2600" b="1" dirty="0"/>
          </a:p>
          <a:p>
            <a:pPr marL="594360" lvl="1" indent="-274320" fontAlgn="auto">
              <a:spcAft>
                <a:spcPts val="0"/>
              </a:spcAft>
              <a:defRPr/>
            </a:pPr>
            <a:r>
              <a:rPr lang="sl-SI" sz="2800" dirty="0"/>
              <a:t>V letu 2012 je britanska proizvodnja avtomobilov zrasla za 12,2 % in dosegla vrednost </a:t>
            </a:r>
            <a:r>
              <a:rPr lang="sl-SI" sz="2800" b="1" dirty="0"/>
              <a:t>36,49 MLRD EUR</a:t>
            </a:r>
            <a:endParaRPr lang="sl-SI" sz="2600" b="1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sz="2800" b="1" u="sng" dirty="0"/>
              <a:t>Transport</a:t>
            </a:r>
            <a:endParaRPr lang="sl-SI" sz="2800" b="1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Britanski transportni trg se je v letu 2012 znižal za 1,8 % in dosegel vrednost </a:t>
            </a:r>
            <a:r>
              <a:rPr lang="sl-SI" b="1" dirty="0"/>
              <a:t>53,1 </a:t>
            </a:r>
            <a:r>
              <a:rPr lang="sl-SI" b="1" dirty="0" err="1"/>
              <a:t>mlrd</a:t>
            </a:r>
            <a:r>
              <a:rPr lang="sl-SI" b="1" dirty="0"/>
              <a:t> EUR</a:t>
            </a:r>
            <a:r>
              <a:rPr lang="sl-SI" dirty="0"/>
              <a:t>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Velika Britanija predstavlja </a:t>
            </a:r>
            <a:r>
              <a:rPr lang="sl-SI" sz="3200" b="1" dirty="0"/>
              <a:t>10,4 %</a:t>
            </a:r>
            <a:r>
              <a:rPr lang="sl-SI" dirty="0"/>
              <a:t> evropskega transportnega trga. </a:t>
            </a:r>
            <a:r>
              <a:rPr lang="sl-SI" i="1" dirty="0"/>
              <a:t>Na prvem mestu je Nemčija s 16,9 %.</a:t>
            </a:r>
          </a:p>
          <a:p>
            <a:pPr marL="594360" lvl="1" indent="-274320" fontAlgn="auto">
              <a:spcAft>
                <a:spcPts val="0"/>
              </a:spcAft>
              <a:defRPr/>
            </a:pPr>
            <a:endParaRPr lang="sl-SI" sz="2600" b="1" dirty="0"/>
          </a:p>
          <a:p>
            <a:pPr marL="594360" lvl="1" indent="-274320" fontAlgn="auto">
              <a:spcAft>
                <a:spcPts val="0"/>
              </a:spcAft>
              <a:defRPr/>
            </a:pPr>
            <a:endParaRPr lang="sl-SI" sz="2600" b="1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3314" name="Picture 2" descr="http://drupal.in-cdn.net/cdn/article/public/life_in_the_uk.jpg">
            <a:extLst>
              <a:ext uri="{FF2B5EF4-FFF2-40B4-BE49-F238E27FC236}">
                <a16:creationId xmlns:a16="http://schemas.microsoft.com/office/drawing/2014/main" id="{5E9F6813-B8A6-428C-B857-2DAEE7E3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184576" cy="2528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1054</Words>
  <Application>Microsoft Office PowerPoint</Application>
  <PresentationFormat>On-screen Show (4:3)</PresentationFormat>
  <Paragraphs>217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NewsPrint</vt:lpstr>
      <vt:lpstr>VELIKA BRITANIJA</vt:lpstr>
      <vt:lpstr>OSNOVNO</vt:lpstr>
      <vt:lpstr>PowerPoint Presentation</vt:lpstr>
      <vt:lpstr>PowerPoint Presentation</vt:lpstr>
      <vt:lpstr>PowerPoint Presentation</vt:lpstr>
      <vt:lpstr>POLITIČNI SISTEM</vt:lpstr>
      <vt:lpstr>GOSPODARSTVO</vt:lpstr>
      <vt:lpstr>PowerPoint Presentation</vt:lpstr>
      <vt:lpstr>Pomembnejši gospodarski panogi</vt:lpstr>
      <vt:lpstr>BILATERALNI EKONOMSKI ODNOSI S SLOVENIJO</vt:lpstr>
      <vt:lpstr>PowerPoint Presentation</vt:lpstr>
      <vt:lpstr>LONDON</vt:lpstr>
      <vt:lpstr>PowerPoint Presentation</vt:lpstr>
      <vt:lpstr>SIMBOLI</vt:lpstr>
      <vt:lpstr>BRITANSKI ŠPORTI</vt:lpstr>
      <vt:lpstr>ZNAMENITOSTI</vt:lpstr>
      <vt:lpstr>PowerPoint Presentation</vt:lpstr>
      <vt:lpstr>OXFORD</vt:lpstr>
      <vt:lpstr>KULINARIKA</vt:lpstr>
      <vt:lpstr>Hvala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2019-05-31T08:41:31Z</dcterms:created>
  <dcterms:modified xsi:type="dcterms:W3CDTF">2019-05-31T08:41:31Z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