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21"/>
  </p:notesMasterIdLst>
  <p:sldIdLst>
    <p:sldId id="256" r:id="rId2"/>
    <p:sldId id="284" r:id="rId3"/>
    <p:sldId id="287" r:id="rId4"/>
    <p:sldId id="296" r:id="rId5"/>
    <p:sldId id="286" r:id="rId6"/>
    <p:sldId id="288" r:id="rId7"/>
    <p:sldId id="299" r:id="rId8"/>
    <p:sldId id="292" r:id="rId9"/>
    <p:sldId id="293" r:id="rId10"/>
    <p:sldId id="294" r:id="rId11"/>
    <p:sldId id="295" r:id="rId12"/>
    <p:sldId id="282" r:id="rId13"/>
    <p:sldId id="297" r:id="rId14"/>
    <p:sldId id="300" r:id="rId15"/>
    <p:sldId id="301" r:id="rId16"/>
    <p:sldId id="302" r:id="rId17"/>
    <p:sldId id="303" r:id="rId18"/>
    <p:sldId id="289" r:id="rId19"/>
    <p:sldId id="298" r:id="rId2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00"/>
    <a:srgbClr val="FFB953"/>
    <a:srgbClr val="0000FF"/>
    <a:srgbClr val="003300"/>
    <a:srgbClr val="002E00"/>
    <a:srgbClr val="00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0A544-9D9A-41D9-BAC9-2473E4012452}" type="datetimeFigureOut">
              <a:rPr lang="sl-SI" smtClean="0"/>
              <a:pPr/>
              <a:t>31. 05. 2019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1985B-4F77-4566-82D7-BA9E3E2DC88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985B-4F77-4566-82D7-BA9E3E2DC880}" type="slidenum">
              <a:rPr lang="sl-SI" smtClean="0"/>
              <a:pPr/>
              <a:t>18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7D33-5EDD-4294-A579-7155A40D6A7C}" type="datetimeFigureOut">
              <a:rPr lang="sl-SI" smtClean="0"/>
              <a:pPr/>
              <a:t>31. 05. 2019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1B91-B5DD-4676-9312-737CA86D3160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7D33-5EDD-4294-A579-7155A40D6A7C}" type="datetimeFigureOut">
              <a:rPr lang="sl-SI" smtClean="0"/>
              <a:pPr/>
              <a:t>31. 05. 2019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1B91-B5DD-4676-9312-737CA86D3160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7D33-5EDD-4294-A579-7155A40D6A7C}" type="datetimeFigureOut">
              <a:rPr lang="sl-SI" smtClean="0"/>
              <a:pPr/>
              <a:t>31. 05. 2019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1B91-B5DD-4676-9312-737CA86D3160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7D33-5EDD-4294-A579-7155A40D6A7C}" type="datetimeFigureOut">
              <a:rPr lang="sl-SI" smtClean="0"/>
              <a:pPr/>
              <a:t>31. 05. 2019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1B91-B5DD-4676-9312-737CA86D3160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7D33-5EDD-4294-A579-7155A40D6A7C}" type="datetimeFigureOut">
              <a:rPr lang="sl-SI" smtClean="0"/>
              <a:pPr/>
              <a:t>31. 05. 2019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1B91-B5DD-4676-9312-737CA86D3160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7D33-5EDD-4294-A579-7155A40D6A7C}" type="datetimeFigureOut">
              <a:rPr lang="sl-SI" smtClean="0"/>
              <a:pPr/>
              <a:t>31. 05. 2019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1B91-B5DD-4676-9312-737CA86D3160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7D33-5EDD-4294-A579-7155A40D6A7C}" type="datetimeFigureOut">
              <a:rPr lang="sl-SI" smtClean="0"/>
              <a:pPr/>
              <a:t>31. 05. 2019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1B91-B5DD-4676-9312-737CA86D3160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7D33-5EDD-4294-A579-7155A40D6A7C}" type="datetimeFigureOut">
              <a:rPr lang="sl-SI" smtClean="0"/>
              <a:pPr/>
              <a:t>31. 05. 2019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1B91-B5DD-4676-9312-737CA86D3160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7D33-5EDD-4294-A579-7155A40D6A7C}" type="datetimeFigureOut">
              <a:rPr lang="sl-SI" smtClean="0"/>
              <a:pPr/>
              <a:t>31. 05. 2019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1B91-B5DD-4676-9312-737CA86D3160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7D33-5EDD-4294-A579-7155A40D6A7C}" type="datetimeFigureOut">
              <a:rPr lang="sl-SI" smtClean="0"/>
              <a:pPr/>
              <a:t>31. 05. 2019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1B91-B5DD-4676-9312-737CA86D3160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7D33-5EDD-4294-A579-7155A40D6A7C}" type="datetimeFigureOut">
              <a:rPr lang="sl-SI" smtClean="0"/>
              <a:pPr/>
              <a:t>31. 05. 2019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1B91-B5DD-4676-9312-737CA86D3160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27D33-5EDD-4294-A579-7155A40D6A7C}" type="datetimeFigureOut">
              <a:rPr lang="sl-SI" smtClean="0"/>
              <a:pPr/>
              <a:t>31. 05. 2019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1B91-B5DD-4676-9312-737CA86D3160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sl.wikipedia.org/wiki/Wal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leftfootforward.org/2013/01/cap-on-benefit-increases-will-do-more-harm-to-wales-than-recession/wales-flag-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thecoracle.blogspot.com/2009/11/rectory-flag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en.wikipedia.org/wiki/File:Scotland_in_the_UK_and_Europe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en.wikipedia.org/wiki/File:Loch_Ness_from_Urquhart_Castle_-_kingsley_-_30-JUN-0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1.bp.blogspot.com/-hGsl11qVsEg/TafWEkndM2I/AAAAAAAADZA/F-gTnFtLPLs/s1600/loch-ness-monster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nordirland.inf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hyperlink" Target="http://www.nationalflaggen.de/nordirland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streetsofsalem.com/2012/03/23/globally-warmed-garde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legraph.co.uk/gardening/4389731/Britains-gardens-A-private-passion-and-a-public-disgrace.html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tumblr.com/tagged/hampton%20cour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sl.wikipedia.org/wiki/Slika:Cardiff_Bay_at_nigh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sl.wikipedia.org/wiki/Slika:Plymouth_Ho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delo.si/clanek/6740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ukmotorists.com/driving%20in%20britain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hyperlink" Target="http://parentingteens.about.com/od/cardmaking/ss/thankyoucards_10.ht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London_Eye" TargetMode="External"/><Relationship Id="rId13" Type="http://schemas.openxmlformats.org/officeDocument/2006/relationships/hyperlink" Target="http://www2.arnes.si/~oiiiosce/irska_geografija.html" TargetMode="External"/><Relationship Id="rId18" Type="http://schemas.openxmlformats.org/officeDocument/2006/relationships/hyperlink" Target="http://www.l-m.si/en/media_center_podrobno.php?galerija=products&amp;id=399" TargetMode="External"/><Relationship Id="rId26" Type="http://schemas.openxmlformats.org/officeDocument/2006/relationships/hyperlink" Target="http://streetsofsalem.com/2012/03/23/globally-warmed-gardens/" TargetMode="External"/><Relationship Id="rId3" Type="http://schemas.openxmlformats.org/officeDocument/2006/relationships/hyperlink" Target="http://weheartit.com/search?utf8=%E2%9C%93&amp;ac=0&amp;query=london&amp;commit" TargetMode="External"/><Relationship Id="rId21" Type="http://schemas.openxmlformats.org/officeDocument/2006/relationships/hyperlink" Target="http://www.leftfootforward.org/2013/01/cap-on-benefit-increases-will-do-more-harm-to-wales-than-recession/wales-flag-2/" TargetMode="External"/><Relationship Id="rId34" Type="http://schemas.openxmlformats.org/officeDocument/2006/relationships/hyperlink" Target="http://www.ukmotorists.com/driving%20in%20britain.asp" TargetMode="External"/><Relationship Id="rId7" Type="http://schemas.openxmlformats.org/officeDocument/2006/relationships/hyperlink" Target="http://sl.wikipedia.org/wiki/God_Save_The_Queen" TargetMode="External"/><Relationship Id="rId12" Type="http://schemas.openxmlformats.org/officeDocument/2006/relationships/hyperlink" Target="http://users.volja.net/urores/index_files/Page354.htm" TargetMode="External"/><Relationship Id="rId17" Type="http://schemas.openxmlformats.org/officeDocument/2006/relationships/hyperlink" Target="http://www2.arnes.si/~osljbs2s/evropa/velika-britanija/Velika_Britanija.htm" TargetMode="External"/><Relationship Id="rId25" Type="http://schemas.openxmlformats.org/officeDocument/2006/relationships/hyperlink" Target="http://www.nationalflaggen.de/nordirland.htm" TargetMode="External"/><Relationship Id="rId33" Type="http://schemas.openxmlformats.org/officeDocument/2006/relationships/hyperlink" Target="http://www.zdruzenje-manager.si/si/publikacije-dokumenti/vodnik/vb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csaupcatet.upcatet.com/" TargetMode="External"/><Relationship Id="rId20" Type="http://schemas.openxmlformats.org/officeDocument/2006/relationships/hyperlink" Target="http://thecoracle.blogspot.com/2009/11/rectory-flag.html" TargetMode="External"/><Relationship Id="rId29" Type="http://schemas.openxmlformats.org/officeDocument/2006/relationships/hyperlink" Target="http://sl.wikipedia.org/wiki/Lond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ps.google.si/maps?hl=sl&amp;q=london&amp;bav=on.2,or.r_gc.r_pw.r_cp.r_qf.&amp;bvm=bv.41867550,d.Yms&amp;biw=1536&amp;bih=772&amp;um=1&amp;ie=UTF-8&amp;sa=N&amp;tab=wl" TargetMode="External"/><Relationship Id="rId11" Type="http://schemas.openxmlformats.org/officeDocument/2006/relationships/hyperlink" Target="http://www.gdefon.com/download/London_evening_temza/17805/2560x1600" TargetMode="External"/><Relationship Id="rId24" Type="http://schemas.openxmlformats.org/officeDocument/2006/relationships/hyperlink" Target="http://www.nordirland.info/" TargetMode="External"/><Relationship Id="rId32" Type="http://schemas.openxmlformats.org/officeDocument/2006/relationships/hyperlink" Target="http://www.delo.si/clanek/67400" TargetMode="External"/><Relationship Id="rId5" Type="http://schemas.openxmlformats.org/officeDocument/2006/relationships/hyperlink" Target="https://www.google.si/search?hl=sl&amp;q=london&amp;bav=on.2,or.r_gc.r_pw.r_cp.r_qf.&amp;bvm=bv.41867550,d.Yms&amp;biw=1536&amp;bih=772&amp;um=1&amp;ie=UTF-8&amp;tbm=isch&amp;source=og&amp;sa=N&amp;tab=wi&amp;ei=jgUNUYe0H5H74QSxhIHgDA" TargetMode="External"/><Relationship Id="rId15" Type="http://schemas.openxmlformats.org/officeDocument/2006/relationships/hyperlink" Target="http://en.wikipedia.org/wiki/Pennines" TargetMode="External"/><Relationship Id="rId23" Type="http://schemas.openxmlformats.org/officeDocument/2006/relationships/hyperlink" Target="http://en.wikipedia.org/wiki/Scotland" TargetMode="External"/><Relationship Id="rId28" Type="http://schemas.openxmlformats.org/officeDocument/2006/relationships/hyperlink" Target="http://www.telegraph.co.uk/gardening/4389731/Britains-gardens-A-private-passion-and-a-public-disgrace.html" TargetMode="External"/><Relationship Id="rId36" Type="http://schemas.openxmlformats.org/officeDocument/2006/relationships/hyperlink" Target="http://www.bukla.si/?action=landscape&amp;cat_id=8&amp;publisher_id=200" TargetMode="External"/><Relationship Id="rId10" Type="http://schemas.openxmlformats.org/officeDocument/2006/relationships/hyperlink" Target="http://iztokgartner.blog.siol.net/2008/10/20/nekoc-in-danes-kraljica-elizabeta-ii/" TargetMode="External"/><Relationship Id="rId19" Type="http://schemas.openxmlformats.org/officeDocument/2006/relationships/hyperlink" Target="http://dubaiislamicbankcarloansus.wordpress.com/" TargetMode="External"/><Relationship Id="rId31" Type="http://schemas.openxmlformats.org/officeDocument/2006/relationships/hyperlink" Target="http://sl.wikipedia.org/wiki/Plymouth" TargetMode="External"/><Relationship Id="rId4" Type="http://schemas.openxmlformats.org/officeDocument/2006/relationships/hyperlink" Target="http://www.liveluvcreate.com/" TargetMode="External"/><Relationship Id="rId9" Type="http://schemas.openxmlformats.org/officeDocument/2006/relationships/hyperlink" Target="http://www.google.si/search?hl=sl&amp;q=english&amp;bav=on.2,or.r_gc.r_pw.r_qf.&amp;bvm=bv.41867550,d.Yms&amp;biw=1536&amp;bih=737&amp;um=1&amp;ie=UTF-8&amp;tbm=isch&amp;source=og&amp;sa=N&amp;tab=wi&amp;ei=HhUNUbuXM8j34QSW_IDACw" TargetMode="External"/><Relationship Id="rId14" Type="http://schemas.openxmlformats.org/officeDocument/2006/relationships/hyperlink" Target="http://www.prva-racunalniska-pomoc.com/" TargetMode="External"/><Relationship Id="rId22" Type="http://schemas.openxmlformats.org/officeDocument/2006/relationships/hyperlink" Target="http://sl.wikipedia.org/wiki/Wales" TargetMode="External"/><Relationship Id="rId27" Type="http://schemas.openxmlformats.org/officeDocument/2006/relationships/hyperlink" Target="http://www.tumblr.com/tagged/hampton%20court" TargetMode="External"/><Relationship Id="rId30" Type="http://schemas.openxmlformats.org/officeDocument/2006/relationships/hyperlink" Target="http://sl.wikipedia.org/wiki/Cardiff" TargetMode="External"/><Relationship Id="rId35" Type="http://schemas.openxmlformats.org/officeDocument/2006/relationships/hyperlink" Target="http://www.wordle.net/creat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www.sola-poljane.si/blog/anglescina/?p=13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ngeb.org/folkGo__.html" TargetMode="External"/><Relationship Id="rId3" Type="http://schemas.openxmlformats.org/officeDocument/2006/relationships/image" Target="../media/image6.gif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i/url?sa=i&amp;rct=j&amp;q=elizabeta+2&amp;source=images&amp;cd=&amp;docid=sbKZFBUQ74rTPM&amp;tbnid=EMXn8i_woT94-M:&amp;ved=0CAUQjRw&amp;url=http://iztokgartner.blog.siol.net/2008/10/20/nekoc-in-danes-kraljica-elizabeta-ii/&amp;ei=lzs2UfmaHozGPbCDgeAG&amp;bvm=bv.43148975,d.Yms&amp;psig=AFQjCNE2NDCcc7jvb3P5t2LAShtyV2Uwxw&amp;ust=1362595088844031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kpdsb.on.ca/kwSub.aspx?PageID=116" TargetMode="External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Slika:EnglandLondon.png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Slika:Westminster_palace.jpg" TargetMode="External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quatrek.ie/Isles_of_Scilly.html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hyperlink" Target="http://en.wikipedia.org/wiki/File:Flag_of_Englan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Pennines_edited-1.jpg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png"/><Relationship Id="rId10" Type="http://schemas.openxmlformats.org/officeDocument/2006/relationships/hyperlink" Target="http://www.gdefon.com/download/London_evening_temza/17805/2560x1600" TargetMode="External"/><Relationship Id="rId4" Type="http://schemas.openxmlformats.org/officeDocument/2006/relationships/hyperlink" Target="http://en.wikipedia.org/wiki/File:England_in_the_UK_and_Europe.svg" TargetMode="Externa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ubaiislamicbankcarloansus.wordpress.com/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upcate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-m.si/en/media_center_podrobno.php?galerija=products&amp;id=399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://www.prva-racunalniska-pomoc.com/" TargetMode="Externa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21242273">
            <a:off x="738893" y="1092384"/>
            <a:ext cx="7772400" cy="1470025"/>
          </a:xfrm>
        </p:spPr>
        <p:txBody>
          <a:bodyPr>
            <a:noAutofit/>
          </a:bodyPr>
          <a:lstStyle/>
          <a:p>
            <a:r>
              <a:rPr lang="sl-SI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imir Script" pitchFamily="66" charset="0"/>
              </a:rPr>
              <a:t>Velika Britanija</a:t>
            </a:r>
          </a:p>
        </p:txBody>
      </p:sp>
      <p:pic>
        <p:nvPicPr>
          <p:cNvPr id="5" name="Ograda vsebine 3" descr="tumblr_mdx0ci5x5D1qf36mvo1_500_large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924944"/>
            <a:ext cx="5392737" cy="2879725"/>
          </a:xfrm>
        </p:spPr>
      </p:pic>
      <p:sp>
        <p:nvSpPr>
          <p:cNvPr id="6" name="PoljeZBesedilom 5"/>
          <p:cNvSpPr txBox="1"/>
          <p:nvPr/>
        </p:nvSpPr>
        <p:spPr>
          <a:xfrm rot="258096">
            <a:off x="2157399" y="314994"/>
            <a:ext cx="425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imir Script" pitchFamily="66" charset="0"/>
              </a:rPr>
              <a:t>United Kingdom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E42E5C9-C899-4576-8D04-437E4033B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Wales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sl-SI" sz="2800" dirty="0"/>
              <a:t>8,5 %  površine </a:t>
            </a:r>
          </a:p>
          <a:p>
            <a:r>
              <a:rPr lang="sl-SI" sz="2800" dirty="0"/>
              <a:t>5 </a:t>
            </a:r>
            <a:r>
              <a:rPr lang="sl-SI" sz="2800"/>
              <a:t>%  prebivalstva </a:t>
            </a:r>
            <a:endParaRPr lang="sl-SI" sz="2800" dirty="0"/>
          </a:p>
          <a:p>
            <a:r>
              <a:rPr lang="sl-SI" sz="2800" dirty="0"/>
              <a:t>angleščina in valežanščina</a:t>
            </a:r>
          </a:p>
          <a:p>
            <a:endParaRPr lang="sl-SI" dirty="0"/>
          </a:p>
        </p:txBody>
      </p:sp>
      <p:pic>
        <p:nvPicPr>
          <p:cNvPr id="26626" name="Picture 2" descr="http://upload.wikimedia.org/wikipedia/commons/a/a5/Map_of_Wales_within_the_United_Kingdo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2655554" cy="3168352"/>
          </a:xfrm>
          <a:prstGeom prst="rect">
            <a:avLst/>
          </a:prstGeom>
          <a:noFill/>
        </p:spPr>
      </p:pic>
      <p:pic>
        <p:nvPicPr>
          <p:cNvPr id="26628" name="Picture 4" descr="http://www.leftfootforward.org/images/2013/01/wales-fla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84784"/>
            <a:ext cx="355848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Škotska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sl-SI" sz="2800" dirty="0"/>
              <a:t>32% površine </a:t>
            </a:r>
          </a:p>
          <a:p>
            <a:r>
              <a:rPr lang="sl-SI" sz="2800" dirty="0"/>
              <a:t>9% prebivalcev </a:t>
            </a:r>
          </a:p>
          <a:p>
            <a:r>
              <a:rPr lang="sl-SI" sz="2800" dirty="0"/>
              <a:t>keltski jezik, škotska </a:t>
            </a:r>
            <a:r>
              <a:rPr lang="sl-SI" sz="2800" dirty="0" err="1"/>
              <a:t>geltščina</a:t>
            </a:r>
            <a:endParaRPr lang="sl-SI" sz="2800" dirty="0"/>
          </a:p>
          <a:p>
            <a:r>
              <a:rPr lang="sl-SI" sz="2800" dirty="0"/>
              <a:t>kilt 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27650" name="Picture 2" descr="http://1.bp.blogspot.com/_Mu9_I5w6PmM/SxEmTupfYfI/AAAAAAAAB-E/nzZy4XTktyM/s1600/StAndrewsCro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4172501" cy="2808312"/>
          </a:xfrm>
          <a:prstGeom prst="rect">
            <a:avLst/>
          </a:prstGeom>
          <a:noFill/>
        </p:spPr>
      </p:pic>
      <p:pic>
        <p:nvPicPr>
          <p:cNvPr id="7" name="Picture 4" descr="Location of  Scotland  (dark green)– in European continent  (light green &amp; dark grey)– in United Kingdom  (light green)">
            <a:hlinkClick r:id="rId4" tooltip="Location of  Scotland  (dark green)– in European continent  (light green &amp; dark grey)– in United Kingdom  (light green)"/>
          </p:cNvPr>
          <p:cNvPicPr>
            <a:picLocks noChangeAspect="1" noChangeArrowheads="1"/>
          </p:cNvPicPr>
          <p:nvPr/>
        </p:nvPicPr>
        <p:blipFill>
          <a:blip r:embed="rId5" cstate="print"/>
          <a:srcRect l="61393" t="3571" r="4500" b="32143"/>
          <a:stretch>
            <a:fillRect/>
          </a:stretch>
        </p:blipFill>
        <p:spPr bwMode="auto">
          <a:xfrm>
            <a:off x="6372200" y="332656"/>
            <a:ext cx="1900211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Jezero </a:t>
            </a:r>
            <a:r>
              <a:rPr lang="sl-SI" dirty="0" err="1"/>
              <a:t>Loch</a:t>
            </a:r>
            <a:r>
              <a:rPr lang="sl-SI" dirty="0"/>
              <a:t> </a:t>
            </a:r>
            <a:r>
              <a:rPr lang="sl-SI" dirty="0" err="1"/>
              <a:t>Ness</a:t>
            </a:r>
            <a:endParaRPr lang="sl-SI" dirty="0"/>
          </a:p>
        </p:txBody>
      </p:sp>
      <p:pic>
        <p:nvPicPr>
          <p:cNvPr id="8" name="Ograda vsebine 7" descr="http://upload.wikimedia.org/wikipedia/commons/thumb/f/fa/Loch_Ness_from_Urquhart_Castle_-_kingsley_-_30-JUN-09.jpg/250px-Loch_Ness_from_Urquhart_Castle_-_kingsley_-_30-JUN-0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45365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LOGGER_PHOTO_ID_5595676436068119394" descr="http://1.bp.blogspot.com/-hGsl11qVsEg/TafWEkndM2I/AAAAAAAADZA/F-gTnFtLPLs/s320/loch-ness-monster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492896"/>
            <a:ext cx="3045460" cy="202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Severna Irska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sl-SI" dirty="0"/>
              <a:t>Irska</a:t>
            </a:r>
          </a:p>
          <a:p>
            <a:r>
              <a:rPr lang="sl-SI" dirty="0"/>
              <a:t>14 000 km</a:t>
            </a:r>
            <a:r>
              <a:rPr lang="sl-SI" baseline="30000" dirty="0"/>
              <a:t>2</a:t>
            </a:r>
            <a:r>
              <a:rPr lang="sl-SI" dirty="0"/>
              <a:t> </a:t>
            </a:r>
          </a:p>
          <a:p>
            <a:r>
              <a:rPr lang="sl-SI" dirty="0"/>
              <a:t>1.600.000 prebivalcev  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28674" name="Picture 2" descr="http://www.nordirland.info/bilder/nordirland-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565890" cy="2232248"/>
          </a:xfrm>
          <a:prstGeom prst="rect">
            <a:avLst/>
          </a:prstGeom>
          <a:noFill/>
        </p:spPr>
      </p:pic>
      <p:pic>
        <p:nvPicPr>
          <p:cNvPr id="28676" name="Picture 4" descr="http://www.nationalflaggen.de/pix/flaggen/flagge_nordirland_00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77072"/>
            <a:ext cx="3672408" cy="2570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Vrtovi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/>
          </a:p>
        </p:txBody>
      </p:sp>
      <p:pic>
        <p:nvPicPr>
          <p:cNvPr id="32770" name="Picture 2" descr="http://streetsofsalem.files.wordpress.com/2012/03/garden-present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3816424" cy="2654643"/>
          </a:xfrm>
          <a:prstGeom prst="rect">
            <a:avLst/>
          </a:prstGeom>
          <a:noFill/>
        </p:spPr>
      </p:pic>
      <p:pic>
        <p:nvPicPr>
          <p:cNvPr id="32772" name="Picture 4" descr="http://24.media.tumblr.com/tumblr_m7yhqnjWfl1qdaejpo1_5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56992"/>
            <a:ext cx="4762500" cy="3228975"/>
          </a:xfrm>
          <a:prstGeom prst="rect">
            <a:avLst/>
          </a:prstGeom>
          <a:noFill/>
        </p:spPr>
      </p:pic>
      <p:pic>
        <p:nvPicPr>
          <p:cNvPr id="32774" name="Picture 6" descr="http://i.telegraph.co.uk/multimedia/archive/01249/Aslet_Garden_1249662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268760"/>
            <a:ext cx="3565395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Pristanišča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/>
          </a:p>
        </p:txBody>
      </p:sp>
      <p:pic>
        <p:nvPicPr>
          <p:cNvPr id="6" name="Picture 3" descr="http://upload.wikimedia.org/wikipedia/commons/thumb/0/03/Cardiff_Bay_at_night.jpg/260px-Cardiff_Bay_at_night.jpg">
            <a:hlinkClick r:id="rId2" tooltip="Obala Cardiffskega zaliva ponoči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096344" cy="2072170"/>
          </a:xfrm>
          <a:prstGeom prst="rect">
            <a:avLst/>
          </a:prstGeom>
          <a:noFill/>
        </p:spPr>
      </p:pic>
      <p:sp>
        <p:nvSpPr>
          <p:cNvPr id="7" name="PoljeZBesedilom 6"/>
          <p:cNvSpPr txBox="1"/>
          <p:nvPr/>
        </p:nvSpPr>
        <p:spPr>
          <a:xfrm>
            <a:off x="1763688" y="3645025"/>
            <a:ext cx="809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Cardiff</a:t>
            </a:r>
          </a:p>
          <a:p>
            <a:endParaRPr lang="sl-SI" dirty="0"/>
          </a:p>
        </p:txBody>
      </p:sp>
      <p:pic>
        <p:nvPicPr>
          <p:cNvPr id="10" name="Picture 5" descr="http://upload.wikimedia.org/wikipedia/commons/thumb/0/05/Plymouth_Hoe.jpg/280px-Plymouth_Hoe.jpg">
            <a:hlinkClick r:id="rId4" tooltip="Predel Plymouth Hoe ob obali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20888"/>
            <a:ext cx="3975653" cy="2016224"/>
          </a:xfrm>
          <a:prstGeom prst="rect">
            <a:avLst/>
          </a:prstGeom>
          <a:noFill/>
        </p:spPr>
      </p:pic>
      <p:sp>
        <p:nvSpPr>
          <p:cNvPr id="11" name="PoljeZBesedilom 10"/>
          <p:cNvSpPr txBox="1"/>
          <p:nvPr/>
        </p:nvSpPr>
        <p:spPr>
          <a:xfrm>
            <a:off x="5436096" y="450912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Plymouth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Letališče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/>
          </a:p>
        </p:txBody>
      </p:sp>
      <p:pic>
        <p:nvPicPr>
          <p:cNvPr id="36866" name="Picture 2" descr="http://www.delo.si/assets/media/picture/20080917/gatwick_letalisce.jpg?rev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5544616" cy="4158462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3923928" y="5589240"/>
            <a:ext cx="935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Gatwick</a:t>
            </a:r>
            <a:endParaRPr lang="sl-SI" dirty="0"/>
          </a:p>
          <a:p>
            <a:endParaRPr lang="sl-S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Zanimivosti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Vožnja po levi</a:t>
            </a:r>
          </a:p>
          <a:p>
            <a:r>
              <a:rPr lang="sl-SI" dirty="0"/>
              <a:t>Držijo se ne napisanih pravil</a:t>
            </a:r>
          </a:p>
          <a:p>
            <a:r>
              <a:rPr lang="sl-SI" dirty="0"/>
              <a:t>Vljudni</a:t>
            </a:r>
          </a:p>
          <a:p>
            <a:r>
              <a:rPr lang="sl-SI" dirty="0"/>
              <a:t>Veliko čaja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37890" name="Picture 2" descr="http://www.ukmotorists.com/london%20traff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083189" cy="2736304"/>
          </a:xfrm>
          <a:prstGeom prst="rect">
            <a:avLst/>
          </a:prstGeom>
          <a:noFill/>
        </p:spPr>
      </p:pic>
      <p:pic>
        <p:nvPicPr>
          <p:cNvPr id="37892" name="Picture 4" descr="http://0.tqn.com/d/parentingteens/1/0/V/d/schoolcolorsbla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22536"/>
          <a:stretch>
            <a:fillRect/>
          </a:stretch>
        </p:blipFill>
        <p:spPr bwMode="auto">
          <a:xfrm>
            <a:off x="1403648" y="4221088"/>
            <a:ext cx="2153709" cy="2160240"/>
          </a:xfrm>
          <a:prstGeom prst="rect">
            <a:avLst/>
          </a:prstGeom>
          <a:noFill/>
        </p:spPr>
      </p:pic>
      <p:pic>
        <p:nvPicPr>
          <p:cNvPr id="37894" name="Picture 6" descr="Tumblr_mj8xildbic1rcpv5do1_400_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412776"/>
            <a:ext cx="324848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l-SI" dirty="0"/>
              <a:t>Viri: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72608"/>
          </a:xfrm>
        </p:spPr>
        <p:txBody>
          <a:bodyPr>
            <a:normAutofit fontScale="25000" lnSpcReduction="20000"/>
          </a:bodyPr>
          <a:lstStyle/>
          <a:p>
            <a:r>
              <a:rPr lang="sl-SI" dirty="0">
                <a:hlinkClick r:id="rId3"/>
              </a:rPr>
              <a:t>http://weheartit.com/search?utf8=%E2%9C%93&amp;ac=0&amp;query=london&amp;commit</a:t>
            </a:r>
            <a:r>
              <a:rPr lang="sl-SI" dirty="0"/>
              <a:t>=</a:t>
            </a:r>
          </a:p>
          <a:p>
            <a:r>
              <a:rPr lang="sl-SI" dirty="0">
                <a:hlinkClick r:id="rId4"/>
              </a:rPr>
              <a:t>http://www.liveluvcreate.com/</a:t>
            </a:r>
            <a:endParaRPr lang="sl-SI" dirty="0"/>
          </a:p>
          <a:p>
            <a:r>
              <a:rPr lang="sl-SI" dirty="0">
                <a:hlinkClick r:id="rId5"/>
              </a:rPr>
              <a:t>https://www.google.si/search?hl=sl&amp;q=london&amp;bav=on.2,or.r_gc.r_pw.r_cp.r_qf.&amp;bvm=bv.41867550,d.Yms&amp;biw=1536&amp;bih=772&amp;um=1&amp;ie=UTF-8&amp;tbm=isch&amp;source=og&amp;sa=N&amp;tab=wi&amp;ei=jgUNUYe0H5H74QSxhIHgDA</a:t>
            </a:r>
            <a:endParaRPr lang="sl-SI" dirty="0"/>
          </a:p>
          <a:p>
            <a:r>
              <a:rPr lang="sl-SI" dirty="0">
                <a:hlinkClick r:id="rId6"/>
              </a:rPr>
              <a:t>https://maps.google.si/maps?hl=sl&amp;q=london&amp;bav=on.2,or.r_gc.r_pw.r_cp.r_qf.&amp;bvm=bv.41867550,d.Yms&amp;biw=1536&amp;bih=772&amp;um=1&amp;ie=UTF-8&amp;sa=N&amp;tab=wl</a:t>
            </a:r>
            <a:endParaRPr lang="sl-SI" dirty="0"/>
          </a:p>
          <a:p>
            <a:r>
              <a:rPr lang="sl-SI" dirty="0">
                <a:hlinkClick r:id="rId7"/>
              </a:rPr>
              <a:t>http://sl.wikipedia.org/wiki/God_Save_The_Queen</a:t>
            </a:r>
            <a:endParaRPr lang="sl-SI" dirty="0"/>
          </a:p>
          <a:p>
            <a:r>
              <a:rPr lang="sl-SI" dirty="0">
                <a:hlinkClick r:id="rId8"/>
              </a:rPr>
              <a:t>http://sl.wikipedia.org/wiki/London_Eye</a:t>
            </a:r>
            <a:endParaRPr lang="sl-SI" dirty="0"/>
          </a:p>
          <a:p>
            <a:r>
              <a:rPr lang="sl-SI" dirty="0">
                <a:hlinkClick r:id="rId9"/>
              </a:rPr>
              <a:t>http://www.google.si/search?hl=sl&amp;q=english&amp;bav=on.2,or.r_gc.r_pw.r_qf.&amp;bvm=bv.41867550,d.Yms&amp;biw=1536&amp;bih=737&amp;um=1&amp;ie=UTF-8&amp;tbm=isch&amp;source=og&amp;sa=N&amp;tab=wi&amp;ei=HhUNUbuXM8j34QSW_IDACw#imgrc=_</a:t>
            </a:r>
            <a:endParaRPr lang="sl-SI" dirty="0"/>
          </a:p>
          <a:p>
            <a:r>
              <a:rPr lang="sl-SI" dirty="0">
                <a:hlinkClick r:id="rId10"/>
              </a:rPr>
              <a:t>http://iztokgartner.blog.siol.net/2008/10/20/nekoc-in-danes-kraljica-elizabeta-ii/</a:t>
            </a:r>
            <a:endParaRPr lang="sl-SI" dirty="0"/>
          </a:p>
          <a:p>
            <a:r>
              <a:rPr lang="sl-SI" dirty="0">
                <a:hlinkClick r:id="rId11"/>
              </a:rPr>
              <a:t>http://www.gdefon.com/download/London_evening_temza/17805/2560x1600</a:t>
            </a:r>
            <a:endParaRPr lang="sl-SI" dirty="0"/>
          </a:p>
          <a:p>
            <a:r>
              <a:rPr lang="sl-SI" dirty="0">
                <a:hlinkClick r:id="rId12"/>
              </a:rPr>
              <a:t>http://users.volja.net/urores/index_files/Page354.htm</a:t>
            </a:r>
            <a:endParaRPr lang="sl-SI" dirty="0"/>
          </a:p>
          <a:p>
            <a:r>
              <a:rPr lang="sl-SI" dirty="0">
                <a:hlinkClick r:id="rId13"/>
              </a:rPr>
              <a:t>http://www2.</a:t>
            </a:r>
            <a:r>
              <a:rPr lang="sl-SI" dirty="0" err="1">
                <a:hlinkClick r:id="rId13"/>
              </a:rPr>
              <a:t>arnes</a:t>
            </a:r>
            <a:r>
              <a:rPr lang="sl-SI" dirty="0">
                <a:hlinkClick r:id="rId13"/>
              </a:rPr>
              <a:t>.si/~</a:t>
            </a:r>
            <a:r>
              <a:rPr lang="sl-SI" dirty="0" err="1">
                <a:hlinkClick r:id="rId13"/>
              </a:rPr>
              <a:t>oiiiosce</a:t>
            </a:r>
            <a:r>
              <a:rPr lang="sl-SI" dirty="0">
                <a:hlinkClick r:id="rId13"/>
              </a:rPr>
              <a:t>/irska_</a:t>
            </a:r>
            <a:r>
              <a:rPr lang="sl-SI" dirty="0" err="1">
                <a:hlinkClick r:id="rId13"/>
              </a:rPr>
              <a:t>geografija.html</a:t>
            </a:r>
            <a:endParaRPr lang="sl-SI" dirty="0"/>
          </a:p>
          <a:p>
            <a:r>
              <a:rPr lang="sl-SI" dirty="0">
                <a:hlinkClick r:id="rId14"/>
              </a:rPr>
              <a:t>http://www.prva-racunalniska-pomoc.com/</a:t>
            </a:r>
            <a:endParaRPr lang="sl-SI" dirty="0"/>
          </a:p>
          <a:p>
            <a:r>
              <a:rPr lang="sl-SI" dirty="0">
                <a:hlinkClick r:id="rId15"/>
              </a:rPr>
              <a:t>http://en.wikipedia.org/wiki/Pennines</a:t>
            </a:r>
            <a:endParaRPr lang="sl-SI" dirty="0"/>
          </a:p>
          <a:p>
            <a:r>
              <a:rPr lang="sl-SI" dirty="0">
                <a:hlinkClick r:id="rId16"/>
              </a:rPr>
              <a:t>http://csaupcatet.upcatet.com/</a:t>
            </a:r>
            <a:endParaRPr lang="sl-SI" dirty="0"/>
          </a:p>
          <a:p>
            <a:r>
              <a:rPr lang="sl-SI" dirty="0">
                <a:hlinkClick r:id="rId17"/>
              </a:rPr>
              <a:t>http://www2.</a:t>
            </a:r>
            <a:r>
              <a:rPr lang="sl-SI" dirty="0" err="1">
                <a:hlinkClick r:id="rId17"/>
              </a:rPr>
              <a:t>arnes</a:t>
            </a:r>
            <a:r>
              <a:rPr lang="sl-SI" dirty="0">
                <a:hlinkClick r:id="rId17"/>
              </a:rPr>
              <a:t>.si/~osljbs2s/</a:t>
            </a:r>
            <a:r>
              <a:rPr lang="sl-SI" dirty="0" err="1">
                <a:hlinkClick r:id="rId17"/>
              </a:rPr>
              <a:t>evropa</a:t>
            </a:r>
            <a:r>
              <a:rPr lang="sl-SI" dirty="0">
                <a:hlinkClick r:id="rId17"/>
              </a:rPr>
              <a:t>/velika-</a:t>
            </a:r>
            <a:r>
              <a:rPr lang="sl-SI" dirty="0" err="1">
                <a:hlinkClick r:id="rId17"/>
              </a:rPr>
              <a:t>britanija</a:t>
            </a:r>
            <a:r>
              <a:rPr lang="sl-SI" dirty="0">
                <a:hlinkClick r:id="rId17"/>
              </a:rPr>
              <a:t>/Velika_</a:t>
            </a:r>
            <a:r>
              <a:rPr lang="sl-SI" dirty="0" err="1">
                <a:hlinkClick r:id="rId17"/>
              </a:rPr>
              <a:t>Britanija.htm</a:t>
            </a:r>
            <a:endParaRPr lang="sl-SI" dirty="0"/>
          </a:p>
          <a:p>
            <a:r>
              <a:rPr lang="sl-SI" dirty="0">
                <a:hlinkClick r:id="rId18"/>
              </a:rPr>
              <a:t>http://www.l-m.si/en/media_center_podrobno.php?galerija=products&amp;id=399</a:t>
            </a:r>
            <a:endParaRPr lang="sl-SI" dirty="0"/>
          </a:p>
          <a:p>
            <a:r>
              <a:rPr lang="sl-SI" dirty="0">
                <a:hlinkClick r:id="rId19"/>
              </a:rPr>
              <a:t>http://dubaiislamicbankcarloansus.wordpress.com/</a:t>
            </a:r>
            <a:endParaRPr lang="sl-SI" dirty="0"/>
          </a:p>
          <a:p>
            <a:r>
              <a:rPr lang="sl-SI" dirty="0">
                <a:hlinkClick r:id="rId20"/>
              </a:rPr>
              <a:t>http://thecoracle.blogspot.com/2009/11/rectory-flag.html</a:t>
            </a:r>
            <a:endParaRPr lang="sl-SI" dirty="0"/>
          </a:p>
          <a:p>
            <a:r>
              <a:rPr lang="sl-SI" dirty="0">
                <a:hlinkClick r:id="rId21"/>
              </a:rPr>
              <a:t>http://www.leftfootforward.org/2013/01/cap-on-benefit-increases-will-do-more-harm-to-wales-than-recession/wales-flag-2/</a:t>
            </a:r>
            <a:endParaRPr lang="sl-SI" dirty="0"/>
          </a:p>
          <a:p>
            <a:r>
              <a:rPr lang="sl-SI" dirty="0">
                <a:hlinkClick r:id="rId22"/>
              </a:rPr>
              <a:t>http://sl.wikipedia.org/wiki/Wales</a:t>
            </a:r>
            <a:endParaRPr lang="sl-SI" dirty="0"/>
          </a:p>
          <a:p>
            <a:r>
              <a:rPr lang="sl-SI" dirty="0">
                <a:hlinkClick r:id="rId23"/>
              </a:rPr>
              <a:t>http://en.wikipedia.org/wiki/Scotland</a:t>
            </a:r>
            <a:endParaRPr lang="sl-SI" dirty="0"/>
          </a:p>
          <a:p>
            <a:r>
              <a:rPr lang="sl-SI" dirty="0">
                <a:hlinkClick r:id="rId24"/>
              </a:rPr>
              <a:t>http://www.nordirland.info/</a:t>
            </a:r>
            <a:endParaRPr lang="sl-SI" dirty="0"/>
          </a:p>
          <a:p>
            <a:r>
              <a:rPr lang="sl-SI" dirty="0">
                <a:hlinkClick r:id="rId25"/>
              </a:rPr>
              <a:t>http://www.nationalflaggen.de/nordirland.htm</a:t>
            </a:r>
            <a:endParaRPr lang="sl-SI" dirty="0"/>
          </a:p>
          <a:p>
            <a:r>
              <a:rPr lang="sl-SI" dirty="0">
                <a:hlinkClick r:id="rId26"/>
              </a:rPr>
              <a:t>http://streetsofsalem.com/2012/03/23/globally-warmed-gardens/</a:t>
            </a:r>
            <a:endParaRPr lang="sl-SI" dirty="0"/>
          </a:p>
          <a:p>
            <a:r>
              <a:rPr lang="sl-SI" dirty="0">
                <a:hlinkClick r:id="rId27"/>
              </a:rPr>
              <a:t>http://www.tumblr.com/tagged/hampton%20court</a:t>
            </a:r>
            <a:endParaRPr lang="sl-SI" dirty="0"/>
          </a:p>
          <a:p>
            <a:r>
              <a:rPr lang="sl-SI" dirty="0">
                <a:hlinkClick r:id="rId28"/>
              </a:rPr>
              <a:t>http://www.telegraph.co.uk/gardening/4389731/Britains-gardens-A-private-passion-and-a-public-disgrace.html</a:t>
            </a:r>
            <a:endParaRPr lang="sl-SI" dirty="0"/>
          </a:p>
          <a:p>
            <a:r>
              <a:rPr lang="sl-SI" dirty="0">
                <a:hlinkClick r:id="rId29"/>
              </a:rPr>
              <a:t>http://sl.wikipedia.org/wiki/London</a:t>
            </a:r>
            <a:endParaRPr lang="sl-SI" dirty="0"/>
          </a:p>
          <a:p>
            <a:r>
              <a:rPr lang="sl-SI" dirty="0">
                <a:hlinkClick r:id="rId30"/>
              </a:rPr>
              <a:t>http://sl.wikipedia.org/wiki/Cardiff</a:t>
            </a:r>
            <a:endParaRPr lang="sl-SI" dirty="0"/>
          </a:p>
          <a:p>
            <a:r>
              <a:rPr lang="sl-SI" dirty="0">
                <a:hlinkClick r:id="rId31"/>
              </a:rPr>
              <a:t>http://sl.wikipedia.org/wiki/Plymouth</a:t>
            </a:r>
            <a:endParaRPr lang="sl-SI" dirty="0"/>
          </a:p>
          <a:p>
            <a:r>
              <a:rPr lang="sl-SI" dirty="0">
                <a:hlinkClick r:id="rId32"/>
              </a:rPr>
              <a:t>http://www.delo.si/clanek/67400</a:t>
            </a:r>
            <a:endParaRPr lang="sl-SI" dirty="0"/>
          </a:p>
          <a:p>
            <a:r>
              <a:rPr lang="sl-SI" dirty="0">
                <a:hlinkClick r:id="rId33"/>
              </a:rPr>
              <a:t>http://www.zdruzenje-manager.si/si/publikacije-dokumenti/vodnik/vb/</a:t>
            </a:r>
            <a:endParaRPr lang="sl-SI" dirty="0"/>
          </a:p>
          <a:p>
            <a:r>
              <a:rPr lang="sl-SI" dirty="0">
                <a:hlinkClick r:id="rId34"/>
              </a:rPr>
              <a:t>http://www.ukmotorists.com/driving%20in%20britain.asp</a:t>
            </a:r>
            <a:endParaRPr lang="sl-SI" dirty="0"/>
          </a:p>
          <a:p>
            <a:r>
              <a:rPr lang="sl-SI" dirty="0">
                <a:hlinkClick r:id="rId35"/>
              </a:rPr>
              <a:t>http://www.wordle.net/create</a:t>
            </a:r>
            <a:endParaRPr lang="sl-SI" dirty="0"/>
          </a:p>
          <a:p>
            <a:endParaRPr lang="sl-SI" dirty="0"/>
          </a:p>
          <a:p>
            <a:r>
              <a:rPr lang="sl-SI" dirty="0"/>
              <a:t>Dežele sveta, 2004, </a:t>
            </a:r>
            <a:r>
              <a:rPr lang="sl-SI" dirty="0">
                <a:hlinkClick r:id="rId36"/>
              </a:rPr>
              <a:t>Oka, otroška knjiga</a:t>
            </a:r>
            <a:endParaRPr lang="sl-SI" dirty="0"/>
          </a:p>
          <a:p>
            <a:r>
              <a:rPr lang="sl-SI" dirty="0"/>
              <a:t>Predelava britanske ikone, </a:t>
            </a:r>
            <a:r>
              <a:rPr lang="sl-SI" i="1" dirty="0"/>
              <a:t>National Geographic Slovenija</a:t>
            </a:r>
            <a:r>
              <a:rPr lang="sl-SI" dirty="0"/>
              <a:t>, Avgust (2012), št. 8.</a:t>
            </a:r>
          </a:p>
          <a:p>
            <a:endParaRPr lang="sl-SI" dirty="0"/>
          </a:p>
          <a:p>
            <a:pPr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tumblr_mist4cgGTe1rz4mbho1_500_lar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4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Europe Ma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1979712" y="1772816"/>
            <a:ext cx="1296144" cy="1944216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sl-SI"/>
          </a:p>
        </p:txBody>
      </p:sp>
      <p:pic>
        <p:nvPicPr>
          <p:cNvPr id="1026" name="Picture 2" descr="C:\Documents and Settings\Neža\Local Settings\Temporary Internet Files\Content.IE5\GJUG4LUC\MC9001508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8126">
            <a:off x="3964709" y="4323264"/>
            <a:ext cx="782073" cy="364398"/>
          </a:xfrm>
          <a:prstGeom prst="rect">
            <a:avLst/>
          </a:prstGeom>
          <a:noFill/>
        </p:spPr>
      </p:pic>
      <p:pic>
        <p:nvPicPr>
          <p:cNvPr id="6" name="irc_mi" descr="http://www.sola-poljane.si/blog/anglescina/wp-content/uploads/2010/01/britain1.gif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052736"/>
            <a:ext cx="26642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5038E-6 L -0.18889 -0.188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Velika Britanija</a:t>
            </a:r>
          </a:p>
        </p:txBody>
      </p:sp>
      <p:pic>
        <p:nvPicPr>
          <p:cNvPr id="6" name="Ograda vsebine 5" descr="British Fifty pound note £50 not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grada vsebine 3" descr="tumblr_md47mmuczl1rku1r0o1_500_lar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124744"/>
            <a:ext cx="2649398" cy="1897099"/>
          </a:xfrm>
          <a:prstGeom prst="rect">
            <a:avLst/>
          </a:prstGeom>
        </p:spPr>
      </p:pic>
      <p:pic>
        <p:nvPicPr>
          <p:cNvPr id="14" name="irc_mi" descr="http://www.kpdsb.on.ca/SiteAdmin_Images/ELL%20Logo%20for%20Web.jpg">
            <a:hlinkClick r:id="rId4"/>
          </p:cNvPr>
          <p:cNvPicPr/>
          <p:nvPr/>
        </p:nvPicPr>
        <p:blipFill>
          <a:blip r:embed="rId5" cstate="print"/>
          <a:srcRect b="12661"/>
          <a:stretch>
            <a:fillRect/>
          </a:stretch>
        </p:blipFill>
        <p:spPr bwMode="auto">
          <a:xfrm>
            <a:off x="251520" y="4941168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y2u.co.uk/Sub029_Famous/Queen_Elizabeth_II_NASA_Visit_200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780928"/>
            <a:ext cx="2664296" cy="3683966"/>
          </a:xfrm>
          <a:prstGeom prst="rect">
            <a:avLst/>
          </a:prstGeom>
          <a:noFill/>
        </p:spPr>
      </p:pic>
      <p:sp>
        <p:nvSpPr>
          <p:cNvPr id="7" name="PoljeZBesedilom 6"/>
          <p:cNvSpPr txBox="1"/>
          <p:nvPr/>
        </p:nvSpPr>
        <p:spPr>
          <a:xfrm>
            <a:off x="395536" y="155679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400" dirty="0"/>
              <a:t>245 tisoč km</a:t>
            </a:r>
            <a:r>
              <a:rPr lang="sl-SI" sz="2400" baseline="30000" dirty="0"/>
              <a:t>2</a:t>
            </a:r>
            <a:r>
              <a:rPr lang="sl-SI" sz="2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/>
              <a:t> 61 milijonov prebivalcev</a:t>
            </a:r>
          </a:p>
        </p:txBody>
      </p:sp>
      <p:pic>
        <p:nvPicPr>
          <p:cNvPr id="8" name="irc_mi" descr="http://ingeb.org/images/godsavet.GIF">
            <a:hlinkClick r:id="rId8"/>
          </p:cNvPr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3068960"/>
            <a:ext cx="28803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London</a:t>
            </a:r>
          </a:p>
        </p:txBody>
      </p:sp>
      <p:pic>
        <p:nvPicPr>
          <p:cNvPr id="4" name="Ograda vsebine 3" descr="tumblr_min789lHG71s60rfio1_500_larg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132856"/>
            <a:ext cx="5400600" cy="3600400"/>
          </a:xfrm>
        </p:spPr>
      </p:pic>
      <p:pic>
        <p:nvPicPr>
          <p:cNvPr id="6" name="Picture 2" descr="http://upload.wikimedia.org/wikipedia/commons/thumb/4/4d/EnglandLondon.png/120px-EnglandLondon.png">
            <a:hlinkClick r:id="rId3" tooltip="London v Angliji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2101855" cy="2592288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683568" y="1556792"/>
            <a:ext cx="2476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/>
              <a:t> 1.600 km</a:t>
            </a:r>
            <a:r>
              <a:rPr lang="sl-SI" baseline="30000" dirty="0"/>
              <a:t>2</a:t>
            </a:r>
            <a:r>
              <a:rPr lang="sl-SI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 8 milijonov prebivalcev</a:t>
            </a:r>
          </a:p>
          <a:p>
            <a:pPr>
              <a:buFont typeface="Arial" pitchFamily="34" charset="0"/>
              <a:buChar char="•"/>
            </a:pPr>
            <a:r>
              <a:rPr lang="sl-SI" dirty="0"/>
              <a:t> poldnevnik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Londonske znamenitosti</a:t>
            </a:r>
          </a:p>
        </p:txBody>
      </p:sp>
      <p:pic>
        <p:nvPicPr>
          <p:cNvPr id="4" name="Ograda vsebine 3" descr="tumblr_mej41vv6d81rko57qo1_500_large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2376264" cy="1584176"/>
          </a:xfrm>
          <a:prstGeom prst="rect">
            <a:avLst/>
          </a:prstGeom>
        </p:spPr>
      </p:pic>
      <p:pic>
        <p:nvPicPr>
          <p:cNvPr id="5" name="Slika 4" descr="C:\NEZA\th_Underground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1524000" cy="1133475"/>
          </a:xfrm>
          <a:prstGeom prst="rect">
            <a:avLst/>
          </a:prstGeom>
          <a:noFill/>
        </p:spPr>
      </p:pic>
      <p:pic>
        <p:nvPicPr>
          <p:cNvPr id="6" name="Slika 5" descr="tumblr_mgib21yMOC1rz2zcbo1_500_large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7984" y="1268760"/>
            <a:ext cx="2378643" cy="1584176"/>
          </a:xfrm>
          <a:prstGeom prst="rect">
            <a:avLst/>
          </a:prstGeom>
        </p:spPr>
      </p:pic>
      <p:pic>
        <p:nvPicPr>
          <p:cNvPr id="7" name="Slika 6" descr="tumblr_lzdiblFZho1rnsczco1_500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7824" y="3140968"/>
            <a:ext cx="3682380" cy="2667000"/>
          </a:xfrm>
          <a:prstGeom prst="rect">
            <a:avLst/>
          </a:prstGeom>
        </p:spPr>
      </p:pic>
      <p:pic>
        <p:nvPicPr>
          <p:cNvPr id="8" name="Slika 7" descr="tumblr_mdrcnuIj9w1rswbzko1_400_large.jpg"/>
          <p:cNvPicPr/>
          <p:nvPr/>
        </p:nvPicPr>
        <p:blipFill>
          <a:blip r:embed="rId6" cstate="print"/>
          <a:srcRect r="25000"/>
          <a:stretch>
            <a:fillRect/>
          </a:stretch>
        </p:blipFill>
        <p:spPr>
          <a:xfrm>
            <a:off x="7092280" y="1196752"/>
            <a:ext cx="1728192" cy="2304256"/>
          </a:xfrm>
          <a:prstGeom prst="rect">
            <a:avLst/>
          </a:prstGeom>
        </p:spPr>
      </p:pic>
      <p:pic>
        <p:nvPicPr>
          <p:cNvPr id="9" name="Slika 8" descr="London Taxi Berli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941168"/>
            <a:ext cx="2123728" cy="1380423"/>
          </a:xfrm>
          <a:prstGeom prst="rect">
            <a:avLst/>
          </a:prstGeom>
          <a:noFill/>
        </p:spPr>
      </p:pic>
      <p:pic>
        <p:nvPicPr>
          <p:cNvPr id="10" name="Slika 9" descr="http://upload.wikimedia.org/wikipedia/commons/thumb/4/48/Westminster_palace.jpg/250px-Westminster_palace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797152"/>
            <a:ext cx="2377440" cy="17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Telefonske govorilnice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/>
          </a:bodyPr>
          <a:lstStyle/>
          <a:p>
            <a:r>
              <a:rPr lang="sl-SI" sz="2400" dirty="0"/>
              <a:t>70.000-postavili </a:t>
            </a:r>
          </a:p>
          <a:p>
            <a:r>
              <a:rPr lang="sl-SI" sz="2400" dirty="0"/>
              <a:t>funt-1,16  €</a:t>
            </a:r>
          </a:p>
          <a:p>
            <a:r>
              <a:rPr lang="sl-SI" sz="2400" dirty="0"/>
              <a:t>Westbury-sub-Mendip v Somersetu </a:t>
            </a:r>
          </a:p>
          <a:p>
            <a:r>
              <a:rPr lang="sl-SI" sz="2400" dirty="0"/>
              <a:t>150 knjig</a:t>
            </a:r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04864"/>
            <a:ext cx="5281126" cy="372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Anglija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sl-SI" sz="2800" dirty="0"/>
              <a:t>120 km do morja. Kambrijsko gorovje </a:t>
            </a:r>
          </a:p>
          <a:p>
            <a:r>
              <a:rPr lang="sl-SI" sz="2800" dirty="0"/>
              <a:t>Penninsko gorovje</a:t>
            </a:r>
          </a:p>
          <a:p>
            <a:r>
              <a:rPr lang="sl-SI" sz="2800" dirty="0"/>
              <a:t>Scillysko otočje </a:t>
            </a:r>
          </a:p>
          <a:p>
            <a:endParaRPr lang="sl-SI" dirty="0"/>
          </a:p>
        </p:txBody>
      </p:sp>
      <p:pic>
        <p:nvPicPr>
          <p:cNvPr id="5" name="Picture 3" descr="http://upload.wikimedia.org/wikipedia/en/thumb/b/be/Flag_of_England.svg/125px-Flag_of_England.svg.png">
            <a:hlinkClick r:id="rId2" tooltip="Flag of Englan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704" y="3429000"/>
            <a:ext cx="2664296" cy="1598578"/>
          </a:xfrm>
          <a:prstGeom prst="rect">
            <a:avLst/>
          </a:prstGeom>
          <a:noFill/>
        </p:spPr>
      </p:pic>
      <p:pic>
        <p:nvPicPr>
          <p:cNvPr id="8" name="Picture 5" descr="Location of  England  (dark green)– in European continent  (light green &amp; dark grey)– in United Kingdom  (light green)">
            <a:hlinkClick r:id="rId4" tooltip="Location of  England  (dark green)– in European continent  (light green &amp; dark grey)– in United Kingdom  (light green)"/>
          </p:cNvPr>
          <p:cNvPicPr>
            <a:picLocks noChangeAspect="1" noChangeArrowheads="1"/>
          </p:cNvPicPr>
          <p:nvPr/>
        </p:nvPicPr>
        <p:blipFill>
          <a:blip r:embed="rId5" cstate="print"/>
          <a:srcRect l="60479" t="7916" r="6257" b="32713"/>
          <a:stretch>
            <a:fillRect/>
          </a:stretch>
        </p:blipFill>
        <p:spPr bwMode="auto">
          <a:xfrm>
            <a:off x="6948264" y="260648"/>
            <a:ext cx="1953817" cy="2664296"/>
          </a:xfrm>
          <a:prstGeom prst="rect">
            <a:avLst/>
          </a:prstGeom>
          <a:noFill/>
        </p:spPr>
      </p:pic>
      <p:pic>
        <p:nvPicPr>
          <p:cNvPr id="6" name="Ograda vsebine 5" descr="http://upload.wikimedia.org/wikipedia/commons/thumb/4/46/Pennines_edited-1.jpg/300px-Pennines_edited-1.jpg">
            <a:hlinkClick r:id="rId6"/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1340768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aquatrek.ie/images/St_Martins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5157192"/>
            <a:ext cx="25922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st.gdefon.ru/wallpapers_original/wallpapers/17805_london_vecher_temza_2560x1600_(www.GdeFon.ru)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3789040"/>
            <a:ext cx="45365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Podnebje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550" t="36833" r="29126" b="38667"/>
          <a:stretch>
            <a:fillRect/>
          </a:stretch>
        </p:blipFill>
        <p:spPr bwMode="auto">
          <a:xfrm>
            <a:off x="4067944" y="2132856"/>
            <a:ext cx="4775158" cy="379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sl-SI" sz="2400" dirty="0"/>
              <a:t>Oceansko</a:t>
            </a:r>
          </a:p>
          <a:p>
            <a:r>
              <a:rPr lang="sl-SI" sz="2400" dirty="0"/>
              <a:t>Zahod-jugozahodni vetrovi</a:t>
            </a:r>
          </a:p>
          <a:p>
            <a:r>
              <a:rPr lang="sl-SI" sz="2400" dirty="0"/>
              <a:t>Severovzhodni vetrovi-temperature  znižajo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Gospodarstvo</a:t>
            </a:r>
          </a:p>
        </p:txBody>
      </p:sp>
      <p:pic>
        <p:nvPicPr>
          <p:cNvPr id="4" name="irc_mi" descr="http://csaupcatet.upcatet.com/images/demo/homepage/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prva-racunalniska-pomoc.com/images/trgovin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2520280" cy="2240249"/>
          </a:xfrm>
          <a:prstGeom prst="rect">
            <a:avLst/>
          </a:prstGeom>
          <a:noFill/>
        </p:spPr>
      </p:pic>
      <p:pic>
        <p:nvPicPr>
          <p:cNvPr id="9220" name="Picture 4" descr="http://www.l-m.si/upload_en/fotogalerija/v/proizvodnja_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196752"/>
            <a:ext cx="2592288" cy="1946162"/>
          </a:xfrm>
          <a:prstGeom prst="rect">
            <a:avLst/>
          </a:prstGeom>
          <a:noFill/>
        </p:spPr>
      </p:pic>
      <p:pic>
        <p:nvPicPr>
          <p:cNvPr id="9222" name="Picture 6" descr="http://bit.ly/IagPm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284984"/>
            <a:ext cx="4418585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o meri 1">
      <a:dk1>
        <a:srgbClr val="000000"/>
      </a:dk1>
      <a:lt1>
        <a:srgbClr val="92D050"/>
      </a:lt1>
      <a:dk2>
        <a:srgbClr val="92D050"/>
      </a:dk2>
      <a:lt2>
        <a:srgbClr val="92D05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775</Words>
  <Application>Microsoft Office PowerPoint</Application>
  <PresentationFormat>On-screen Show (4:3)</PresentationFormat>
  <Paragraphs>93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Vladimir Script</vt:lpstr>
      <vt:lpstr>Officeova tema</vt:lpstr>
      <vt:lpstr>Velika Britanija</vt:lpstr>
      <vt:lpstr>PowerPoint Presentation</vt:lpstr>
      <vt:lpstr>Velika Britanija</vt:lpstr>
      <vt:lpstr>London</vt:lpstr>
      <vt:lpstr>Londonske znamenitosti</vt:lpstr>
      <vt:lpstr>Telefonske govorilnice</vt:lpstr>
      <vt:lpstr>Anglija</vt:lpstr>
      <vt:lpstr>Podnebje</vt:lpstr>
      <vt:lpstr>Gospodarstvo</vt:lpstr>
      <vt:lpstr>Wales</vt:lpstr>
      <vt:lpstr>Škotska</vt:lpstr>
      <vt:lpstr>Jezero Loch Ness</vt:lpstr>
      <vt:lpstr>Severna Irska</vt:lpstr>
      <vt:lpstr>Vrtovi</vt:lpstr>
      <vt:lpstr>Pristanišča</vt:lpstr>
      <vt:lpstr>Letališče</vt:lpstr>
      <vt:lpstr>Zanimivosti</vt:lpstr>
      <vt:lpstr>Viri: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2019-05-31T08:41:31Z</dcterms:created>
  <dcterms:modified xsi:type="dcterms:W3CDTF">2019-05-31T08:41:31Z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