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20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2F20A56-26DE-4193-969E-EA6B566C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B93B-33F8-4438-B660-0C9DE1ACA588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28A47AB-8656-49FC-BCA1-68FA8710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943EBF6-CA79-41F0-A096-B1B20B82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2C1C-C0EF-4F58-A45D-7872CAF00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70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CC341F2-05E4-484D-8B87-ED2B4E47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F09A-687A-4569-8FAD-A248C7F6972B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4A4BDA5-DD05-4ADD-A5C0-84B4D4B4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A7763D6-B5E9-44E6-8C70-B71BA50E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08AA-9B4A-4B58-8C5E-6F4E8758B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9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0730ADD-6054-4001-B22F-F6D7D37E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73EE-F33B-4DD6-B9C1-D93A0D1C5D2B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9F59D3-AEB8-46A8-91B4-D19DAAE5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5E7B6F6-0267-4553-9EFB-92D77EE1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3E7A-B53C-4681-AA19-EF4F81F26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3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D973A09-B341-4CB2-BA86-A2AB83EF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14148-86E4-4F11-9ECC-88F642AC4786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DD8D305-C5A9-44F2-BC55-66797D1B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8253B74-9899-47D0-9AA5-DBFAB902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AB9C-C1A0-495E-B3AE-A539D46571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DA494D3-F32D-404F-ADD9-992EA0ADB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88DB-CAFE-4441-9D45-18E311B9AA32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919F66E-AB14-4582-85A4-18CA0176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84C6F0B-675F-4496-BEAC-F6A2BFF3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1AA1-B589-4406-B646-C89E87D012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3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značba mesta datuma 3">
            <a:extLst>
              <a:ext uri="{FF2B5EF4-FFF2-40B4-BE49-F238E27FC236}">
                <a16:creationId xmlns:a16="http://schemas.microsoft.com/office/drawing/2014/main" id="{637A7B16-8092-48A8-94F0-82725F33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134C-D52D-4DE2-AE97-BEE9B18B46EA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6" name="Označba mesta noge 4">
            <a:extLst>
              <a:ext uri="{FF2B5EF4-FFF2-40B4-BE49-F238E27FC236}">
                <a16:creationId xmlns:a16="http://schemas.microsoft.com/office/drawing/2014/main" id="{1A375B7D-009F-4534-AE19-A3F6C378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770B7793-06B4-415C-81E8-EEBE42D2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6986-1E4A-4031-8171-0A5224D914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7" name="Označba mesta datuma 3">
            <a:extLst>
              <a:ext uri="{FF2B5EF4-FFF2-40B4-BE49-F238E27FC236}">
                <a16:creationId xmlns:a16="http://schemas.microsoft.com/office/drawing/2014/main" id="{E6756338-651E-43BE-8DB6-2996B0A4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FDA4F-226C-45BF-9CEE-A3CDF994824A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8" name="Označba mesta noge 4">
            <a:extLst>
              <a:ext uri="{FF2B5EF4-FFF2-40B4-BE49-F238E27FC236}">
                <a16:creationId xmlns:a16="http://schemas.microsoft.com/office/drawing/2014/main" id="{4192EF48-A8DA-4030-A8A6-609AE614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značba mesta številke diapozitiva 5">
            <a:extLst>
              <a:ext uri="{FF2B5EF4-FFF2-40B4-BE49-F238E27FC236}">
                <a16:creationId xmlns:a16="http://schemas.microsoft.com/office/drawing/2014/main" id="{A74B22C8-A81C-43F6-BC17-5A73562A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18307-BA13-4A68-9AA3-D394FC2D3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8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datuma 3">
            <a:extLst>
              <a:ext uri="{FF2B5EF4-FFF2-40B4-BE49-F238E27FC236}">
                <a16:creationId xmlns:a16="http://schemas.microsoft.com/office/drawing/2014/main" id="{DDF9BC6A-0E40-4A3A-8A01-960E363B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EF20-11EB-4378-B4BA-B454D495ED6A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4" name="Označba mesta noge 4">
            <a:extLst>
              <a:ext uri="{FF2B5EF4-FFF2-40B4-BE49-F238E27FC236}">
                <a16:creationId xmlns:a16="http://schemas.microsoft.com/office/drawing/2014/main" id="{6621781A-631D-46F2-BFD3-5E96A1B9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značba mesta številke diapozitiva 5">
            <a:extLst>
              <a:ext uri="{FF2B5EF4-FFF2-40B4-BE49-F238E27FC236}">
                <a16:creationId xmlns:a16="http://schemas.microsoft.com/office/drawing/2014/main" id="{8126C585-A32C-4F49-A784-63773ED8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B65E2-3539-4953-A863-733F2AE90A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4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3">
            <a:extLst>
              <a:ext uri="{FF2B5EF4-FFF2-40B4-BE49-F238E27FC236}">
                <a16:creationId xmlns:a16="http://schemas.microsoft.com/office/drawing/2014/main" id="{3254A07A-5C06-4DCF-B1D4-AA2DA4C9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E6E44-CB71-491D-9E87-AF6A68252449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3" name="Označba mesta noge 4">
            <a:extLst>
              <a:ext uri="{FF2B5EF4-FFF2-40B4-BE49-F238E27FC236}">
                <a16:creationId xmlns:a16="http://schemas.microsoft.com/office/drawing/2014/main" id="{AE8626B6-AD58-4217-8B04-73A5F4F7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značba mesta številke diapozitiva 5">
            <a:extLst>
              <a:ext uri="{FF2B5EF4-FFF2-40B4-BE49-F238E27FC236}">
                <a16:creationId xmlns:a16="http://schemas.microsoft.com/office/drawing/2014/main" id="{90081758-039A-45A3-8E8E-DFA18A8FF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7616-9481-412D-A8CB-D55D5473FA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4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3">
            <a:extLst>
              <a:ext uri="{FF2B5EF4-FFF2-40B4-BE49-F238E27FC236}">
                <a16:creationId xmlns:a16="http://schemas.microsoft.com/office/drawing/2014/main" id="{97F777CF-24A8-4251-BC54-64063675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F2104-A20D-452F-BF2A-1AB428C3F72D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6" name="Označba mesta noge 4">
            <a:extLst>
              <a:ext uri="{FF2B5EF4-FFF2-40B4-BE49-F238E27FC236}">
                <a16:creationId xmlns:a16="http://schemas.microsoft.com/office/drawing/2014/main" id="{24DEC7E8-FD15-4E17-A3DB-5FC9E231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45FA5DC5-BFAF-40AA-BE77-38CE3B44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C384-23BE-45BC-A1DD-9DF9E195C2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3">
            <a:extLst>
              <a:ext uri="{FF2B5EF4-FFF2-40B4-BE49-F238E27FC236}">
                <a16:creationId xmlns:a16="http://schemas.microsoft.com/office/drawing/2014/main" id="{74069F9E-0AE9-4D00-B37F-285F4B5D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6555-A19B-4C0E-A22A-5EBF29586F23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6" name="Označba mesta noge 4">
            <a:extLst>
              <a:ext uri="{FF2B5EF4-FFF2-40B4-BE49-F238E27FC236}">
                <a16:creationId xmlns:a16="http://schemas.microsoft.com/office/drawing/2014/main" id="{CAAE5650-41E6-443D-8DEC-4B42F7EC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73889D75-EDBF-4C45-BCF7-F2959785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7641-4039-4EF8-8BD1-B24A4CFD5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značba mesta naslova 1">
            <a:extLst>
              <a:ext uri="{FF2B5EF4-FFF2-40B4-BE49-F238E27FC236}">
                <a16:creationId xmlns:a16="http://schemas.microsoft.com/office/drawing/2014/main" id="{3EFA144A-5AC4-4602-895E-C72C165A16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GB" altLang="sl-SI"/>
          </a:p>
        </p:txBody>
      </p:sp>
      <p:sp>
        <p:nvSpPr>
          <p:cNvPr id="1027" name="Označba mesta besedila 2">
            <a:extLst>
              <a:ext uri="{FF2B5EF4-FFF2-40B4-BE49-F238E27FC236}">
                <a16:creationId xmlns:a16="http://schemas.microsoft.com/office/drawing/2014/main" id="{9DA5E1F7-AD27-457C-BC2A-7646949870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GB" alt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5E4DBCB-058E-4D85-8C0E-F8BAC26CE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A00234-A2B5-4AB2-847E-0050BC78EB99}" type="datetimeFigureOut">
              <a:rPr lang="en-GB"/>
              <a:pPr>
                <a:defRPr/>
              </a:pPr>
              <a:t>31/05/2019</a:t>
            </a:fld>
            <a:endParaRPr lang="en-GB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8771246-ED61-4528-9229-1CF794D4E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8DC6956-B0E9-42A6-8312-FC8E675A1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341312-B7C6-49CE-8755-075BE11EE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E3CBD28B-03B8-4A96-A595-4C47B5BA15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Vetrin relief</a:t>
            </a:r>
            <a:endParaRPr lang="en-GB" altLang="sl-SI"/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2802D2D7-D1AA-4749-9A1F-2517FDC24C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 </a:t>
            </a:r>
            <a:endParaRPr lang="en-GB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304B330B-54AC-48FD-A9F1-1F4DF79E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Delovanje vetra</a:t>
            </a:r>
            <a:endParaRPr lang="en-GB" altLang="sl-SI"/>
          </a:p>
        </p:txBody>
      </p:sp>
      <p:sp>
        <p:nvSpPr>
          <p:cNvPr id="3075" name="Označba mesta vsebine 2">
            <a:extLst>
              <a:ext uri="{FF2B5EF4-FFF2-40B4-BE49-F238E27FC236}">
                <a16:creationId xmlns:a16="http://schemas.microsoft.com/office/drawing/2014/main" id="{595B55AA-A7AC-4535-AB26-95EB42FE6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Eolsko delovanje</a:t>
            </a:r>
          </a:p>
          <a:p>
            <a:r>
              <a:rPr lang="sl-SI" altLang="sl-SI"/>
              <a:t>Material odnaša v vse smeri</a:t>
            </a:r>
          </a:p>
          <a:p>
            <a:r>
              <a:rPr lang="sl-SI" altLang="sl-SI"/>
              <a:t>Vetrna erozija</a:t>
            </a:r>
          </a:p>
          <a:p>
            <a:r>
              <a:rPr lang="sl-SI" altLang="sl-SI"/>
              <a:t>Vetrna akumulacija</a:t>
            </a:r>
          </a:p>
          <a:p>
            <a:r>
              <a:rPr lang="sl-SI" altLang="sl-SI"/>
              <a:t>Večja hitrost vetra = večja moč delovanja</a:t>
            </a:r>
          </a:p>
          <a:p>
            <a:r>
              <a:rPr lang="sl-SI" altLang="sl-SI"/>
              <a:t>Učinkovito ko je gradivo nesprejeto in suho</a:t>
            </a:r>
          </a:p>
          <a:p>
            <a:r>
              <a:rPr lang="sl-SI" altLang="sl-SI"/>
              <a:t>Suho podnebje oz. puščave (golo površje)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8AC924CA-EA16-4343-8DAF-7726C476E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Puščave in polpuščave</a:t>
            </a:r>
            <a:endParaRPr lang="en-GB" alt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9766609-02BF-4169-AF2E-B43DCC7B6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Puščave - območja v suhem podnebju, &lt;250mm padavin Večja količina izhlapele kot prejete vode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Polpuščave – območja v polsuhem podnebju, 250 – 500 mm padavin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Nastanek: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na območju subtropskega visokega zračnega pritiska (Sahara)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na JZ strani celin, kjer pred obalo tečejo hladni morski tokovi (</a:t>
            </a:r>
            <a:r>
              <a:rPr lang="sl-SI" dirty="0" err="1"/>
              <a:t>Atacama</a:t>
            </a:r>
            <a:r>
              <a:rPr lang="sl-SI" dirty="0"/>
              <a:t> in </a:t>
            </a:r>
            <a:r>
              <a:rPr lang="sl-SI" dirty="0" err="1"/>
              <a:t>Namib</a:t>
            </a:r>
            <a:r>
              <a:rPr lang="sl-SI" dirty="0"/>
              <a:t>)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na zavetrni strani gorskih pregrad ali pa globoki v notranjosti celin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puščave katerih nastanek je pospešil človek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515FCC1D-8289-4D24-AA6D-93295245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sl-SI"/>
          </a:p>
        </p:txBody>
      </p:sp>
      <p:pic>
        <p:nvPicPr>
          <p:cNvPr id="5123" name="Označba mesta vsebine 3">
            <a:extLst>
              <a:ext uri="{FF2B5EF4-FFF2-40B4-BE49-F238E27FC236}">
                <a16:creationId xmlns:a16="http://schemas.microsoft.com/office/drawing/2014/main" id="{275960F5-7970-4324-96EA-D9EFD59BA6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2900" y="712788"/>
            <a:ext cx="8966200" cy="52149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FB2927BB-F816-45E9-803A-68FDCF49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Vrste puščav in njihov širjenje</a:t>
            </a:r>
            <a:endParaRPr lang="en-GB" alt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E55E58C-76B6-4B49-802F-5AE10B0CC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Vrste: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Peščena puščava – erg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Kamnita puščava – </a:t>
            </a:r>
            <a:r>
              <a:rPr lang="sl-SI" dirty="0" err="1"/>
              <a:t>serir</a:t>
            </a:r>
            <a:r>
              <a:rPr lang="sl-SI" dirty="0"/>
              <a:t> (gruščnata puščava)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Skalna puščava – hamada (v goratem svetu)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Širjenje puščav – dezertifikacija (</a:t>
            </a:r>
            <a:r>
              <a:rPr lang="sl-SI" dirty="0" err="1"/>
              <a:t>Sahel</a:t>
            </a:r>
            <a:r>
              <a:rPr lang="sl-SI" dirty="0"/>
              <a:t>, širok pas južno od Sahare), zaradi pretirane paše in izčrpavanja prsti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 namakanje ponekod spremenili v obdelovalne površine (Izrael)</a:t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36065EE9-AAB9-42BA-8CF7-555F35D2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Vetrna erozija</a:t>
            </a:r>
            <a:endParaRPr lang="en-GB" altLang="sl-SI"/>
          </a:p>
        </p:txBody>
      </p:sp>
      <p:sp>
        <p:nvSpPr>
          <p:cNvPr id="7171" name="Označba mesta vsebine 2">
            <a:extLst>
              <a:ext uri="{FF2B5EF4-FFF2-40B4-BE49-F238E27FC236}">
                <a16:creationId xmlns:a16="http://schemas.microsoft.com/office/drawing/2014/main" id="{A58584F5-886A-4210-8F5D-08E0F3630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Vetrovno odnašanje ali deflacija – izpihovanje drobnih delcev s površja</a:t>
            </a:r>
          </a:p>
          <a:p>
            <a:r>
              <a:rPr lang="sl-SI" altLang="sl-SI"/>
              <a:t>Korazija -  zaobljanje in brušenje kamnitih ovir z peščenimi zrni</a:t>
            </a:r>
          </a:p>
          <a:p>
            <a:endParaRPr lang="en-GB" altLang="sl-SI"/>
          </a:p>
        </p:txBody>
      </p:sp>
      <p:pic>
        <p:nvPicPr>
          <p:cNvPr id="7172" name="Slika 3">
            <a:extLst>
              <a:ext uri="{FF2B5EF4-FFF2-40B4-BE49-F238E27FC236}">
                <a16:creationId xmlns:a16="http://schemas.microsoft.com/office/drawing/2014/main" id="{BDF7630F-8449-449C-8991-F42543C37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4286250"/>
            <a:ext cx="4360863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Slika 4">
            <a:extLst>
              <a:ext uri="{FF2B5EF4-FFF2-40B4-BE49-F238E27FC236}">
                <a16:creationId xmlns:a16="http://schemas.microsoft.com/office/drawing/2014/main" id="{F2B99930-DADD-4DF9-A46B-18D1D4B702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3200400"/>
            <a:ext cx="4716462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48E8470E-55B7-4CCE-BC30-B2C47F4E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Prenos materiala</a:t>
            </a:r>
            <a:endParaRPr lang="en-GB" altLang="sl-SI"/>
          </a:p>
        </p:txBody>
      </p:sp>
      <p:sp>
        <p:nvSpPr>
          <p:cNvPr id="8195" name="Označba mesta vsebine 2">
            <a:extLst>
              <a:ext uri="{FF2B5EF4-FFF2-40B4-BE49-F238E27FC236}">
                <a16:creationId xmlns:a16="http://schemas.microsoft.com/office/drawing/2014/main" id="{D4BBDC2D-4F31-4341-9E20-65DB72531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Odvisen od velikosti delcev</a:t>
            </a:r>
          </a:p>
          <a:p>
            <a:r>
              <a:rPr lang="sl-SI" altLang="sl-SI"/>
              <a:t>Prašni delci – se dvigajo zelo visoko v zrak in ga odlaga na velike razdalje (Sahara -&gt; Evropa, pade „rdeči dež(sneg)“</a:t>
            </a:r>
          </a:p>
          <a:p>
            <a:r>
              <a:rPr lang="sl-SI" altLang="sl-SI"/>
              <a:t>Peščena zrna – dvigne le do 1m, padejo v loku navzdol</a:t>
            </a:r>
          </a:p>
          <a:p>
            <a:r>
              <a:rPr lang="sl-SI" altLang="sl-SI"/>
              <a:t>Vse kar je večje od peščenega zrna pa se premika z kotaljenjem ali drsenjem </a:t>
            </a:r>
            <a:endParaRPr lang="en-GB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3F62B36E-29FE-4369-B91D-181D04EB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Vetrna akumulacija in nastanek sipin</a:t>
            </a:r>
            <a:endParaRPr lang="en-GB" altLang="sl-SI"/>
          </a:p>
        </p:txBody>
      </p:sp>
      <p:sp>
        <p:nvSpPr>
          <p:cNvPr id="9219" name="Označba mesta vsebine 2">
            <a:extLst>
              <a:ext uri="{FF2B5EF4-FFF2-40B4-BE49-F238E27FC236}">
                <a16:creationId xmlns:a16="http://schemas.microsoft.com/office/drawing/2014/main" id="{D22CDA87-6D53-4921-880C-8557D0564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Upočasnitev vetra = začetek akumulacije</a:t>
            </a:r>
          </a:p>
          <a:p>
            <a:r>
              <a:rPr lang="sl-SI" altLang="sl-SI"/>
              <a:t>To se zgodi ko naleti na oviro</a:t>
            </a:r>
          </a:p>
          <a:p>
            <a:r>
              <a:rPr lang="sl-SI" altLang="sl-SI"/>
              <a:t>Večja količina materiala – sipina</a:t>
            </a:r>
          </a:p>
          <a:p>
            <a:r>
              <a:rPr lang="sl-SI" altLang="sl-SI"/>
              <a:t>Spina v obliki polmesca – barhan </a:t>
            </a:r>
          </a:p>
        </p:txBody>
      </p:sp>
      <p:pic>
        <p:nvPicPr>
          <p:cNvPr id="9220" name="Slika 3">
            <a:extLst>
              <a:ext uri="{FF2B5EF4-FFF2-40B4-BE49-F238E27FC236}">
                <a16:creationId xmlns:a16="http://schemas.microsoft.com/office/drawing/2014/main" id="{99F98050-783A-45FA-97C1-D0A545EF5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4264025"/>
            <a:ext cx="58547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Slika 4">
            <a:extLst>
              <a:ext uri="{FF2B5EF4-FFF2-40B4-BE49-F238E27FC236}">
                <a16:creationId xmlns:a16="http://schemas.microsoft.com/office/drawing/2014/main" id="{BE87C288-A605-4331-8471-2508CADCF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1825625"/>
            <a:ext cx="29908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Slika 5">
            <a:extLst>
              <a:ext uri="{FF2B5EF4-FFF2-40B4-BE49-F238E27FC236}">
                <a16:creationId xmlns:a16="http://schemas.microsoft.com/office/drawing/2014/main" id="{0DDA0D84-67DD-4D16-AB20-20BCCE5D4F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3359150"/>
            <a:ext cx="50736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192BE11F-FD4C-4D94-9AA6-61CCB4325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Puhlica</a:t>
            </a:r>
            <a:endParaRPr lang="en-GB" altLang="sl-SI"/>
          </a:p>
        </p:txBody>
      </p:sp>
      <p:sp>
        <p:nvSpPr>
          <p:cNvPr id="10243" name="Označba mesta vsebine 2">
            <a:extLst>
              <a:ext uri="{FF2B5EF4-FFF2-40B4-BE49-F238E27FC236}">
                <a16:creationId xmlns:a16="http://schemas.microsoft.com/office/drawing/2014/main" id="{82C1B76D-4488-42B1-BE8D-73A35B3F2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Zelo drobnozrnat in rahlo sprijet sediment rumenkaste barve</a:t>
            </a:r>
          </a:p>
          <a:p>
            <a:r>
              <a:rPr lang="sl-SI" altLang="sl-SI"/>
              <a:t>Nahaja se v Evropi, S. Ameriki, na Kitajskem ob Rumeni reki</a:t>
            </a:r>
          </a:p>
          <a:p>
            <a:r>
              <a:rPr lang="sl-SI" altLang="sl-SI"/>
              <a:t>Na njej se je razvila rodovitna prst – černozjom</a:t>
            </a:r>
          </a:p>
          <a:p>
            <a:r>
              <a:rPr lang="sl-SI" altLang="sl-SI"/>
              <a:t>Ob zadnji poledenitvi Zemlje je veter južno od ledenih pokrovov (golo površje) odnašal prašne delce ter jih odlagal daleč na jugu </a:t>
            </a:r>
            <a:endParaRPr lang="en-GB" altLang="sl-SI"/>
          </a:p>
        </p:txBody>
      </p:sp>
      <p:pic>
        <p:nvPicPr>
          <p:cNvPr id="10244" name="Slika 3">
            <a:extLst>
              <a:ext uri="{FF2B5EF4-FFF2-40B4-BE49-F238E27FC236}">
                <a16:creationId xmlns:a16="http://schemas.microsoft.com/office/drawing/2014/main" id="{AC046DCC-5450-43C8-8581-72EAB50E2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364038"/>
            <a:ext cx="4003675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Vetrin relief</vt:lpstr>
      <vt:lpstr>Delovanje vetra</vt:lpstr>
      <vt:lpstr>Puščave in polpuščave</vt:lpstr>
      <vt:lpstr>PowerPoint Presentation</vt:lpstr>
      <vt:lpstr>Vrste puščav in njihov širjenje</vt:lpstr>
      <vt:lpstr>Vetrna erozija</vt:lpstr>
      <vt:lpstr>Prenos materiala</vt:lpstr>
      <vt:lpstr>Vetrna akumulacija in nastanek sipin</vt:lpstr>
      <vt:lpstr>Puhlica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2019-05-31T08:41:33Z</dcterms:created>
  <dcterms:modified xsi:type="dcterms:W3CDTF">2019-05-31T08:41:34Z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