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FFFFFF"/>
    <a:srgbClr val="FF0000"/>
    <a:srgbClr val="3399FF"/>
    <a:srgbClr val="FFFFCC"/>
    <a:srgbClr val="66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9" autoAdjust="0"/>
    <p:restoredTop sz="94660"/>
  </p:normalViewPr>
  <p:slideViewPr>
    <p:cSldViewPr>
      <p:cViewPr varScale="1">
        <p:scale>
          <a:sx n="108" d="100"/>
          <a:sy n="108" d="100"/>
        </p:scale>
        <p:origin x="12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3EA1-77B2-427B-B180-BF9A1622615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56BDD60B-4D58-4A07-A18B-814B14EDB8F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6C548FF8-61B7-4BC9-8852-D57F68857CCB}"/>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826F3997-37E4-432D-860D-D3D8CFFFADFA}"/>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97F17A5A-9301-41F5-8BE7-C29C12DBB9AC}"/>
              </a:ext>
            </a:extLst>
          </p:cNvPr>
          <p:cNvSpPr>
            <a:spLocks noGrp="1"/>
          </p:cNvSpPr>
          <p:nvPr>
            <p:ph type="sldNum" sz="quarter" idx="12"/>
          </p:nvPr>
        </p:nvSpPr>
        <p:spPr/>
        <p:txBody>
          <a:bodyPr/>
          <a:lstStyle>
            <a:lvl1pPr>
              <a:defRPr/>
            </a:lvl1pPr>
          </a:lstStyle>
          <a:p>
            <a:fld id="{499D5A9B-961E-45D6-80D2-14C74F84A445}" type="slidenum">
              <a:rPr lang="en-US" altLang="sl-SI"/>
              <a:pPr/>
              <a:t>‹#›</a:t>
            </a:fld>
            <a:endParaRPr lang="en-US" altLang="sl-SI"/>
          </a:p>
        </p:txBody>
      </p:sp>
    </p:spTree>
    <p:extLst>
      <p:ext uri="{BB962C8B-B14F-4D97-AF65-F5344CB8AC3E}">
        <p14:creationId xmlns:p14="http://schemas.microsoft.com/office/powerpoint/2010/main" val="425411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30A6-4A46-450B-AC72-FF5845773DA9}"/>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3A4C4C67-ABC4-414D-AF8D-8A9A51F207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96AF309-3E77-4BCC-84A0-B8248C9AEF97}"/>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35C94DD0-5BCE-452A-825E-C9BB4987E352}"/>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BE17F5C7-F99E-4465-A83B-E9EE1C61B75A}"/>
              </a:ext>
            </a:extLst>
          </p:cNvPr>
          <p:cNvSpPr>
            <a:spLocks noGrp="1"/>
          </p:cNvSpPr>
          <p:nvPr>
            <p:ph type="sldNum" sz="quarter" idx="12"/>
          </p:nvPr>
        </p:nvSpPr>
        <p:spPr/>
        <p:txBody>
          <a:bodyPr/>
          <a:lstStyle>
            <a:lvl1pPr>
              <a:defRPr/>
            </a:lvl1pPr>
          </a:lstStyle>
          <a:p>
            <a:fld id="{32602642-C445-4EF0-AEAF-6A23F2370DB8}" type="slidenum">
              <a:rPr lang="en-US" altLang="sl-SI"/>
              <a:pPr/>
              <a:t>‹#›</a:t>
            </a:fld>
            <a:endParaRPr lang="en-US" altLang="sl-SI"/>
          </a:p>
        </p:txBody>
      </p:sp>
    </p:spTree>
    <p:extLst>
      <p:ext uri="{BB962C8B-B14F-4D97-AF65-F5344CB8AC3E}">
        <p14:creationId xmlns:p14="http://schemas.microsoft.com/office/powerpoint/2010/main" val="84025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7131D6-338D-4E5C-9378-358E797817A8}"/>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A5BC2E1-6B3E-4E50-8422-6F759BB111F6}"/>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5465071-E296-4963-AE4F-3B54BA9F6682}"/>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86C6E396-CC26-4B62-BD1B-767FB9D7FABD}"/>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DC77CCC9-72EE-4AA1-A34F-B7F9A8D92DA2}"/>
              </a:ext>
            </a:extLst>
          </p:cNvPr>
          <p:cNvSpPr>
            <a:spLocks noGrp="1"/>
          </p:cNvSpPr>
          <p:nvPr>
            <p:ph type="sldNum" sz="quarter" idx="12"/>
          </p:nvPr>
        </p:nvSpPr>
        <p:spPr/>
        <p:txBody>
          <a:bodyPr/>
          <a:lstStyle>
            <a:lvl1pPr>
              <a:defRPr/>
            </a:lvl1pPr>
          </a:lstStyle>
          <a:p>
            <a:fld id="{8985635B-95BD-4A38-B474-152319708C98}" type="slidenum">
              <a:rPr lang="en-US" altLang="sl-SI"/>
              <a:pPr/>
              <a:t>‹#›</a:t>
            </a:fld>
            <a:endParaRPr lang="en-US" altLang="sl-SI"/>
          </a:p>
        </p:txBody>
      </p:sp>
    </p:spTree>
    <p:extLst>
      <p:ext uri="{BB962C8B-B14F-4D97-AF65-F5344CB8AC3E}">
        <p14:creationId xmlns:p14="http://schemas.microsoft.com/office/powerpoint/2010/main" val="2313769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400A-B21F-4033-95E6-DDEC3B784898}"/>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9EA81858-82BE-4968-B22C-506E0811B603}"/>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52BCC5BF-7937-4F69-AB94-A854A5B981A3}"/>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B7DBF4D-BD98-469D-8595-D6C2EDAF28E0}"/>
              </a:ext>
            </a:extLst>
          </p:cNvPr>
          <p:cNvSpPr>
            <a:spLocks noGrp="1"/>
          </p:cNvSpPr>
          <p:nvPr>
            <p:ph type="dt" sz="half" idx="10"/>
          </p:nvPr>
        </p:nvSpPr>
        <p:spPr>
          <a:xfrm>
            <a:off x="457200" y="6245225"/>
            <a:ext cx="2133600" cy="476250"/>
          </a:xfrm>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98936516-4AF0-4655-8457-0DE02E812AD8}"/>
              </a:ext>
            </a:extLst>
          </p:cNvPr>
          <p:cNvSpPr>
            <a:spLocks noGrp="1"/>
          </p:cNvSpPr>
          <p:nvPr>
            <p:ph type="ftr" sz="quarter" idx="11"/>
          </p:nvPr>
        </p:nvSpPr>
        <p:spPr>
          <a:xfrm>
            <a:off x="3124200" y="6245225"/>
            <a:ext cx="2895600" cy="476250"/>
          </a:xfrm>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E510616C-F01B-4D1F-A621-15F39B7D94EF}"/>
              </a:ext>
            </a:extLst>
          </p:cNvPr>
          <p:cNvSpPr>
            <a:spLocks noGrp="1"/>
          </p:cNvSpPr>
          <p:nvPr>
            <p:ph type="sldNum" sz="quarter" idx="12"/>
          </p:nvPr>
        </p:nvSpPr>
        <p:spPr>
          <a:xfrm>
            <a:off x="6553200" y="6245225"/>
            <a:ext cx="2133600" cy="476250"/>
          </a:xfrm>
        </p:spPr>
        <p:txBody>
          <a:bodyPr/>
          <a:lstStyle>
            <a:lvl1pPr>
              <a:defRPr/>
            </a:lvl1pPr>
          </a:lstStyle>
          <a:p>
            <a:fld id="{0068B146-830A-483B-9A51-D9A9A1084CB2}" type="slidenum">
              <a:rPr lang="en-US" altLang="sl-SI"/>
              <a:pPr/>
              <a:t>‹#›</a:t>
            </a:fld>
            <a:endParaRPr lang="en-US" altLang="sl-SI"/>
          </a:p>
        </p:txBody>
      </p:sp>
    </p:spTree>
    <p:extLst>
      <p:ext uri="{BB962C8B-B14F-4D97-AF65-F5344CB8AC3E}">
        <p14:creationId xmlns:p14="http://schemas.microsoft.com/office/powerpoint/2010/main" val="88548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E727-2987-4119-AB34-438BF7070F9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DFF14AB-7B88-402E-8E0D-6896A926C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A9B29A7-99D0-4ED6-B6C9-DC00B327B509}"/>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810EDB49-6A8D-4188-A5B6-D93C7D6BEB48}"/>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03EC4628-B790-4103-A7AF-229C3CCD31F3}"/>
              </a:ext>
            </a:extLst>
          </p:cNvPr>
          <p:cNvSpPr>
            <a:spLocks noGrp="1"/>
          </p:cNvSpPr>
          <p:nvPr>
            <p:ph type="sldNum" sz="quarter" idx="12"/>
          </p:nvPr>
        </p:nvSpPr>
        <p:spPr/>
        <p:txBody>
          <a:bodyPr/>
          <a:lstStyle>
            <a:lvl1pPr>
              <a:defRPr/>
            </a:lvl1pPr>
          </a:lstStyle>
          <a:p>
            <a:fld id="{8A2468E3-7A40-443C-8575-A8ECB4010ED2}" type="slidenum">
              <a:rPr lang="en-US" altLang="sl-SI"/>
              <a:pPr/>
              <a:t>‹#›</a:t>
            </a:fld>
            <a:endParaRPr lang="en-US" altLang="sl-SI"/>
          </a:p>
        </p:txBody>
      </p:sp>
    </p:spTree>
    <p:extLst>
      <p:ext uri="{BB962C8B-B14F-4D97-AF65-F5344CB8AC3E}">
        <p14:creationId xmlns:p14="http://schemas.microsoft.com/office/powerpoint/2010/main" val="404493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CC7E-C817-418F-9337-ED6339BF6AB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9A77A0B4-2CBF-4DDE-909B-9EED37CEDBD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94EE9C0-9726-4C20-B406-F6062A842C08}"/>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4B05F33C-ADA1-4E0D-890B-1570AAA61EF2}"/>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8383AB42-E913-4613-BF87-B63BB95306F8}"/>
              </a:ext>
            </a:extLst>
          </p:cNvPr>
          <p:cNvSpPr>
            <a:spLocks noGrp="1"/>
          </p:cNvSpPr>
          <p:nvPr>
            <p:ph type="sldNum" sz="quarter" idx="12"/>
          </p:nvPr>
        </p:nvSpPr>
        <p:spPr/>
        <p:txBody>
          <a:bodyPr/>
          <a:lstStyle>
            <a:lvl1pPr>
              <a:defRPr/>
            </a:lvl1pPr>
          </a:lstStyle>
          <a:p>
            <a:fld id="{09C9CEF3-DC21-4C76-908E-2301E56E8EA6}" type="slidenum">
              <a:rPr lang="en-US" altLang="sl-SI"/>
              <a:pPr/>
              <a:t>‹#›</a:t>
            </a:fld>
            <a:endParaRPr lang="en-US" altLang="sl-SI"/>
          </a:p>
        </p:txBody>
      </p:sp>
    </p:spTree>
    <p:extLst>
      <p:ext uri="{BB962C8B-B14F-4D97-AF65-F5344CB8AC3E}">
        <p14:creationId xmlns:p14="http://schemas.microsoft.com/office/powerpoint/2010/main" val="63008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2270-45B8-4890-8446-790C6833B008}"/>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13F99B03-894C-434A-BF75-32F571370233}"/>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FFACBA97-7D4A-4E38-84EA-1E11339EDAB9}"/>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C328C72F-09B7-457C-B712-F48967E669A4}"/>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4846802F-436D-4776-9777-F4E688E554E8}"/>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A7A8228E-6207-41CC-AD21-0E668A527D19}"/>
              </a:ext>
            </a:extLst>
          </p:cNvPr>
          <p:cNvSpPr>
            <a:spLocks noGrp="1"/>
          </p:cNvSpPr>
          <p:nvPr>
            <p:ph type="sldNum" sz="quarter" idx="12"/>
          </p:nvPr>
        </p:nvSpPr>
        <p:spPr/>
        <p:txBody>
          <a:bodyPr/>
          <a:lstStyle>
            <a:lvl1pPr>
              <a:defRPr/>
            </a:lvl1pPr>
          </a:lstStyle>
          <a:p>
            <a:fld id="{D47C5B81-F402-4EDB-B12C-F54887B832E3}" type="slidenum">
              <a:rPr lang="en-US" altLang="sl-SI"/>
              <a:pPr/>
              <a:t>‹#›</a:t>
            </a:fld>
            <a:endParaRPr lang="en-US" altLang="sl-SI"/>
          </a:p>
        </p:txBody>
      </p:sp>
    </p:spTree>
    <p:extLst>
      <p:ext uri="{BB962C8B-B14F-4D97-AF65-F5344CB8AC3E}">
        <p14:creationId xmlns:p14="http://schemas.microsoft.com/office/powerpoint/2010/main" val="287219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F308-1C98-4CA8-8930-F90E1DBBEA11}"/>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B6CE2A34-434A-4776-825F-39E433AFE25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B3D2A-4994-4A9A-BCA2-C6B871D9C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9847BDFB-1875-4BB1-B732-C7E1571FF98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6BD549-A50E-490B-9720-F3934F43649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AC9B5347-8ED0-4831-8AC8-030445A74B55}"/>
              </a:ext>
            </a:extLst>
          </p:cNvPr>
          <p:cNvSpPr>
            <a:spLocks noGrp="1"/>
          </p:cNvSpPr>
          <p:nvPr>
            <p:ph type="dt" sz="half" idx="10"/>
          </p:nvPr>
        </p:nvSpPr>
        <p:spPr/>
        <p:txBody>
          <a:bodyPr/>
          <a:lstStyle>
            <a:lvl1pPr>
              <a:defRPr/>
            </a:lvl1pPr>
          </a:lstStyle>
          <a:p>
            <a:endParaRPr lang="en-US" altLang="sl-SI"/>
          </a:p>
        </p:txBody>
      </p:sp>
      <p:sp>
        <p:nvSpPr>
          <p:cNvPr id="8" name="Footer Placeholder 7">
            <a:extLst>
              <a:ext uri="{FF2B5EF4-FFF2-40B4-BE49-F238E27FC236}">
                <a16:creationId xmlns:a16="http://schemas.microsoft.com/office/drawing/2014/main" id="{2C62C272-E01F-4A71-8EDF-30FA33ACA112}"/>
              </a:ext>
            </a:extLst>
          </p:cNvPr>
          <p:cNvSpPr>
            <a:spLocks noGrp="1"/>
          </p:cNvSpPr>
          <p:nvPr>
            <p:ph type="ftr" sz="quarter" idx="11"/>
          </p:nvPr>
        </p:nvSpPr>
        <p:spPr/>
        <p:txBody>
          <a:bodyPr/>
          <a:lstStyle>
            <a:lvl1pPr>
              <a:defRPr/>
            </a:lvl1pPr>
          </a:lstStyle>
          <a:p>
            <a:endParaRPr lang="en-US" altLang="sl-SI"/>
          </a:p>
        </p:txBody>
      </p:sp>
      <p:sp>
        <p:nvSpPr>
          <p:cNvPr id="9" name="Slide Number Placeholder 8">
            <a:extLst>
              <a:ext uri="{FF2B5EF4-FFF2-40B4-BE49-F238E27FC236}">
                <a16:creationId xmlns:a16="http://schemas.microsoft.com/office/drawing/2014/main" id="{A36C140A-BA87-4B01-AFAE-29832A890558}"/>
              </a:ext>
            </a:extLst>
          </p:cNvPr>
          <p:cNvSpPr>
            <a:spLocks noGrp="1"/>
          </p:cNvSpPr>
          <p:nvPr>
            <p:ph type="sldNum" sz="quarter" idx="12"/>
          </p:nvPr>
        </p:nvSpPr>
        <p:spPr/>
        <p:txBody>
          <a:bodyPr/>
          <a:lstStyle>
            <a:lvl1pPr>
              <a:defRPr/>
            </a:lvl1pPr>
          </a:lstStyle>
          <a:p>
            <a:fld id="{F7E5FD32-91E6-4F6A-B043-112D1FC62D30}" type="slidenum">
              <a:rPr lang="en-US" altLang="sl-SI"/>
              <a:pPr/>
              <a:t>‹#›</a:t>
            </a:fld>
            <a:endParaRPr lang="en-US" altLang="sl-SI"/>
          </a:p>
        </p:txBody>
      </p:sp>
    </p:spTree>
    <p:extLst>
      <p:ext uri="{BB962C8B-B14F-4D97-AF65-F5344CB8AC3E}">
        <p14:creationId xmlns:p14="http://schemas.microsoft.com/office/powerpoint/2010/main" val="310963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3D73-E011-4B62-AAEE-AAE8588072BD}"/>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9AECA5B2-E81B-4FA4-AEDD-3FCA46D45BC1}"/>
              </a:ext>
            </a:extLst>
          </p:cNvPr>
          <p:cNvSpPr>
            <a:spLocks noGrp="1"/>
          </p:cNvSpPr>
          <p:nvPr>
            <p:ph type="dt" sz="half" idx="10"/>
          </p:nvPr>
        </p:nvSpPr>
        <p:spPr/>
        <p:txBody>
          <a:bodyPr/>
          <a:lstStyle>
            <a:lvl1pPr>
              <a:defRPr/>
            </a:lvl1pPr>
          </a:lstStyle>
          <a:p>
            <a:endParaRPr lang="en-US" altLang="sl-SI"/>
          </a:p>
        </p:txBody>
      </p:sp>
      <p:sp>
        <p:nvSpPr>
          <p:cNvPr id="4" name="Footer Placeholder 3">
            <a:extLst>
              <a:ext uri="{FF2B5EF4-FFF2-40B4-BE49-F238E27FC236}">
                <a16:creationId xmlns:a16="http://schemas.microsoft.com/office/drawing/2014/main" id="{2932D01B-8CF9-4008-94AB-05D6A6DAC549}"/>
              </a:ext>
            </a:extLst>
          </p:cNvPr>
          <p:cNvSpPr>
            <a:spLocks noGrp="1"/>
          </p:cNvSpPr>
          <p:nvPr>
            <p:ph type="ftr" sz="quarter" idx="11"/>
          </p:nvPr>
        </p:nvSpPr>
        <p:spPr/>
        <p:txBody>
          <a:bodyPr/>
          <a:lstStyle>
            <a:lvl1pPr>
              <a:defRPr/>
            </a:lvl1pPr>
          </a:lstStyle>
          <a:p>
            <a:endParaRPr lang="en-US" altLang="sl-SI"/>
          </a:p>
        </p:txBody>
      </p:sp>
      <p:sp>
        <p:nvSpPr>
          <p:cNvPr id="5" name="Slide Number Placeholder 4">
            <a:extLst>
              <a:ext uri="{FF2B5EF4-FFF2-40B4-BE49-F238E27FC236}">
                <a16:creationId xmlns:a16="http://schemas.microsoft.com/office/drawing/2014/main" id="{61309791-821D-4DE7-8237-8BA07424D569}"/>
              </a:ext>
            </a:extLst>
          </p:cNvPr>
          <p:cNvSpPr>
            <a:spLocks noGrp="1"/>
          </p:cNvSpPr>
          <p:nvPr>
            <p:ph type="sldNum" sz="quarter" idx="12"/>
          </p:nvPr>
        </p:nvSpPr>
        <p:spPr/>
        <p:txBody>
          <a:bodyPr/>
          <a:lstStyle>
            <a:lvl1pPr>
              <a:defRPr/>
            </a:lvl1pPr>
          </a:lstStyle>
          <a:p>
            <a:fld id="{E024C479-2FB3-4D94-93D9-A0AAFA553991}" type="slidenum">
              <a:rPr lang="en-US" altLang="sl-SI"/>
              <a:pPr/>
              <a:t>‹#›</a:t>
            </a:fld>
            <a:endParaRPr lang="en-US" altLang="sl-SI"/>
          </a:p>
        </p:txBody>
      </p:sp>
    </p:spTree>
    <p:extLst>
      <p:ext uri="{BB962C8B-B14F-4D97-AF65-F5344CB8AC3E}">
        <p14:creationId xmlns:p14="http://schemas.microsoft.com/office/powerpoint/2010/main" val="11591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7D55-D46A-4CA4-A120-A36687E7FAD5}"/>
              </a:ext>
            </a:extLst>
          </p:cNvPr>
          <p:cNvSpPr>
            <a:spLocks noGrp="1"/>
          </p:cNvSpPr>
          <p:nvPr>
            <p:ph type="dt" sz="half" idx="10"/>
          </p:nvPr>
        </p:nvSpPr>
        <p:spPr/>
        <p:txBody>
          <a:bodyPr/>
          <a:lstStyle>
            <a:lvl1pPr>
              <a:defRPr/>
            </a:lvl1pPr>
          </a:lstStyle>
          <a:p>
            <a:endParaRPr lang="en-US" altLang="sl-SI"/>
          </a:p>
        </p:txBody>
      </p:sp>
      <p:sp>
        <p:nvSpPr>
          <p:cNvPr id="3" name="Footer Placeholder 2">
            <a:extLst>
              <a:ext uri="{FF2B5EF4-FFF2-40B4-BE49-F238E27FC236}">
                <a16:creationId xmlns:a16="http://schemas.microsoft.com/office/drawing/2014/main" id="{FBC589FF-002E-4B99-9C94-F121D50B640C}"/>
              </a:ext>
            </a:extLst>
          </p:cNvPr>
          <p:cNvSpPr>
            <a:spLocks noGrp="1"/>
          </p:cNvSpPr>
          <p:nvPr>
            <p:ph type="ftr" sz="quarter" idx="11"/>
          </p:nvPr>
        </p:nvSpPr>
        <p:spPr/>
        <p:txBody>
          <a:bodyPr/>
          <a:lstStyle>
            <a:lvl1pPr>
              <a:defRPr/>
            </a:lvl1pPr>
          </a:lstStyle>
          <a:p>
            <a:endParaRPr lang="en-US" altLang="sl-SI"/>
          </a:p>
        </p:txBody>
      </p:sp>
      <p:sp>
        <p:nvSpPr>
          <p:cNvPr id="4" name="Slide Number Placeholder 3">
            <a:extLst>
              <a:ext uri="{FF2B5EF4-FFF2-40B4-BE49-F238E27FC236}">
                <a16:creationId xmlns:a16="http://schemas.microsoft.com/office/drawing/2014/main" id="{6CE0AFB5-F86A-4329-97C0-507E93A1E139}"/>
              </a:ext>
            </a:extLst>
          </p:cNvPr>
          <p:cNvSpPr>
            <a:spLocks noGrp="1"/>
          </p:cNvSpPr>
          <p:nvPr>
            <p:ph type="sldNum" sz="quarter" idx="12"/>
          </p:nvPr>
        </p:nvSpPr>
        <p:spPr/>
        <p:txBody>
          <a:bodyPr/>
          <a:lstStyle>
            <a:lvl1pPr>
              <a:defRPr/>
            </a:lvl1pPr>
          </a:lstStyle>
          <a:p>
            <a:fld id="{A1448E3B-C942-4261-8294-0DD1771E0F9F}" type="slidenum">
              <a:rPr lang="en-US" altLang="sl-SI"/>
              <a:pPr/>
              <a:t>‹#›</a:t>
            </a:fld>
            <a:endParaRPr lang="en-US" altLang="sl-SI"/>
          </a:p>
        </p:txBody>
      </p:sp>
    </p:spTree>
    <p:extLst>
      <p:ext uri="{BB962C8B-B14F-4D97-AF65-F5344CB8AC3E}">
        <p14:creationId xmlns:p14="http://schemas.microsoft.com/office/powerpoint/2010/main" val="41622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F3DE-2E9A-4094-941F-DBFC8DBCE45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1B2C272-74F8-4006-A10D-85288F24EC6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C7D153D2-60A7-4A43-B2D7-460E5F64F96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5C8B5-D925-43E8-816D-E7EBA9F2F28E}"/>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5B33D4C5-3FDE-4703-9F37-EDF3C45BB226}"/>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36E9FD64-F9F0-4753-AC6F-D13E28086245}"/>
              </a:ext>
            </a:extLst>
          </p:cNvPr>
          <p:cNvSpPr>
            <a:spLocks noGrp="1"/>
          </p:cNvSpPr>
          <p:nvPr>
            <p:ph type="sldNum" sz="quarter" idx="12"/>
          </p:nvPr>
        </p:nvSpPr>
        <p:spPr/>
        <p:txBody>
          <a:bodyPr/>
          <a:lstStyle>
            <a:lvl1pPr>
              <a:defRPr/>
            </a:lvl1pPr>
          </a:lstStyle>
          <a:p>
            <a:fld id="{3A9A8115-B96F-4564-BFC8-E0156DA7B1B1}" type="slidenum">
              <a:rPr lang="en-US" altLang="sl-SI"/>
              <a:pPr/>
              <a:t>‹#›</a:t>
            </a:fld>
            <a:endParaRPr lang="en-US" altLang="sl-SI"/>
          </a:p>
        </p:txBody>
      </p:sp>
    </p:spTree>
    <p:extLst>
      <p:ext uri="{BB962C8B-B14F-4D97-AF65-F5344CB8AC3E}">
        <p14:creationId xmlns:p14="http://schemas.microsoft.com/office/powerpoint/2010/main" val="3664130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7D51-9CFB-4BEE-A96C-43BC45495F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DD7AEE5C-C283-4DD1-A517-5CD2042C68A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2589A37-4E75-45CF-ABBF-E21DAAC12D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E75AA-1803-4F5D-836A-994510A6288B}"/>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0B35846B-A61E-461A-B56A-09511842CBD2}"/>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E7403900-E67E-4A01-A4D7-A20664997C40}"/>
              </a:ext>
            </a:extLst>
          </p:cNvPr>
          <p:cNvSpPr>
            <a:spLocks noGrp="1"/>
          </p:cNvSpPr>
          <p:nvPr>
            <p:ph type="sldNum" sz="quarter" idx="12"/>
          </p:nvPr>
        </p:nvSpPr>
        <p:spPr/>
        <p:txBody>
          <a:bodyPr/>
          <a:lstStyle>
            <a:lvl1pPr>
              <a:defRPr/>
            </a:lvl1pPr>
          </a:lstStyle>
          <a:p>
            <a:fld id="{B847C430-5C20-48D6-8BA7-0AC7B8ABBA2C}" type="slidenum">
              <a:rPr lang="en-US" altLang="sl-SI"/>
              <a:pPr/>
              <a:t>‹#›</a:t>
            </a:fld>
            <a:endParaRPr lang="en-US" altLang="sl-SI"/>
          </a:p>
        </p:txBody>
      </p:sp>
    </p:spTree>
    <p:extLst>
      <p:ext uri="{BB962C8B-B14F-4D97-AF65-F5344CB8AC3E}">
        <p14:creationId xmlns:p14="http://schemas.microsoft.com/office/powerpoint/2010/main" val="115486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5ECE65-BC61-405F-9AD7-60311F01868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l-SI"/>
              <a:t>Kliknite, če želite urediti slog naslova matrice</a:t>
            </a:r>
          </a:p>
        </p:txBody>
      </p:sp>
      <p:sp>
        <p:nvSpPr>
          <p:cNvPr id="1027" name="Rectangle 3">
            <a:extLst>
              <a:ext uri="{FF2B5EF4-FFF2-40B4-BE49-F238E27FC236}">
                <a16:creationId xmlns:a16="http://schemas.microsoft.com/office/drawing/2014/main" id="{F1EC4E9A-B80A-472F-A2FF-92EEDA1F557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l-SI"/>
              <a:t>Kliknite, če želite urediti sloge besedila matrice</a:t>
            </a:r>
          </a:p>
          <a:p>
            <a:pPr lvl="1"/>
            <a:r>
              <a:rPr lang="en-US" altLang="sl-SI"/>
              <a:t>Druga raven</a:t>
            </a:r>
          </a:p>
          <a:p>
            <a:pPr lvl="2"/>
            <a:r>
              <a:rPr lang="en-US" altLang="sl-SI"/>
              <a:t>Tretja raven</a:t>
            </a:r>
          </a:p>
          <a:p>
            <a:pPr lvl="3"/>
            <a:r>
              <a:rPr lang="en-US" altLang="sl-SI"/>
              <a:t>Četrta raven</a:t>
            </a:r>
          </a:p>
          <a:p>
            <a:pPr lvl="4"/>
            <a:r>
              <a:rPr lang="en-US" altLang="sl-SI"/>
              <a:t>Peta raven</a:t>
            </a:r>
          </a:p>
        </p:txBody>
      </p:sp>
      <p:sp>
        <p:nvSpPr>
          <p:cNvPr id="1028" name="Rectangle 4">
            <a:extLst>
              <a:ext uri="{FF2B5EF4-FFF2-40B4-BE49-F238E27FC236}">
                <a16:creationId xmlns:a16="http://schemas.microsoft.com/office/drawing/2014/main" id="{C0168105-9564-4AE8-8287-1DB12D99B2B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sl-SI"/>
          </a:p>
        </p:txBody>
      </p:sp>
      <p:sp>
        <p:nvSpPr>
          <p:cNvPr id="1029" name="Rectangle 5">
            <a:extLst>
              <a:ext uri="{FF2B5EF4-FFF2-40B4-BE49-F238E27FC236}">
                <a16:creationId xmlns:a16="http://schemas.microsoft.com/office/drawing/2014/main" id="{6E560B5D-8D92-45CA-9A1B-3DC2F2FE01A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sl-SI"/>
          </a:p>
        </p:txBody>
      </p:sp>
      <p:sp>
        <p:nvSpPr>
          <p:cNvPr id="1030" name="Rectangle 6">
            <a:extLst>
              <a:ext uri="{FF2B5EF4-FFF2-40B4-BE49-F238E27FC236}">
                <a16:creationId xmlns:a16="http://schemas.microsoft.com/office/drawing/2014/main" id="{07BCB6A1-4B62-41A7-AF2D-BA6E9094B95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83F7B0D-FAE4-4F88-94A7-04667C6458EC}"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območje vipavske doline">
            <a:extLst>
              <a:ext uri="{FF2B5EF4-FFF2-40B4-BE49-F238E27FC236}">
                <a16:creationId xmlns:a16="http://schemas.microsoft.com/office/drawing/2014/main" id="{611ADC5D-28FF-48F2-88B5-5328230CC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15888"/>
            <a:ext cx="3529012" cy="2363787"/>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9D52EB56-D25C-4AA9-80C8-04E1C8B43117}"/>
              </a:ext>
            </a:extLst>
          </p:cNvPr>
          <p:cNvSpPr>
            <a:spLocks noGrp="1" noChangeArrowheads="1"/>
          </p:cNvSpPr>
          <p:nvPr>
            <p:ph type="ctrTitle"/>
          </p:nvPr>
        </p:nvSpPr>
        <p:spPr>
          <a:xfrm>
            <a:off x="685800" y="2130425"/>
            <a:ext cx="7772400" cy="1470025"/>
          </a:xfrm>
        </p:spPr>
        <p:txBody>
          <a:bodyPr anchor="ctr"/>
          <a:lstStyle/>
          <a:p>
            <a:endParaRPr lang="sl-SI" altLang="sl-SI" sz="4400"/>
          </a:p>
        </p:txBody>
      </p:sp>
      <p:sp>
        <p:nvSpPr>
          <p:cNvPr id="2052" name="WordArt 4">
            <a:extLst>
              <a:ext uri="{FF2B5EF4-FFF2-40B4-BE49-F238E27FC236}">
                <a16:creationId xmlns:a16="http://schemas.microsoft.com/office/drawing/2014/main" id="{DA93126E-4954-456D-9AD2-17E3BD805C3A}"/>
              </a:ext>
            </a:extLst>
          </p:cNvPr>
          <p:cNvSpPr>
            <a:spLocks noChangeArrowheads="1" noChangeShapeType="1" noTextEdit="1"/>
          </p:cNvSpPr>
          <p:nvPr/>
        </p:nvSpPr>
        <p:spPr bwMode="auto">
          <a:xfrm>
            <a:off x="1476375" y="3105150"/>
            <a:ext cx="6264275" cy="226853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sl-SI" sz="3600" kern="10">
                <a:ln w="9525">
                  <a:solidFill>
                    <a:srgbClr val="000000"/>
                  </a:solidFill>
                  <a:round/>
                  <a:headEnd/>
                  <a:tailEnd/>
                </a:ln>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atin typeface="Arial Black" panose="020B0A04020102020204" pitchFamily="34" charset="0"/>
              </a:rPr>
              <a:t>Vipavska dolina</a:t>
            </a:r>
          </a:p>
        </p:txBody>
      </p:sp>
      <p:pic>
        <p:nvPicPr>
          <p:cNvPr id="2056" name="Picture 8" descr="vinogradništvo v vipavski dolini">
            <a:extLst>
              <a:ext uri="{FF2B5EF4-FFF2-40B4-BE49-F238E27FC236}">
                <a16:creationId xmlns:a16="http://schemas.microsoft.com/office/drawing/2014/main" id="{0BE0270E-50DD-4C41-A2BF-C229DAAB5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716338"/>
            <a:ext cx="3960812" cy="2970212"/>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a:extLst>
              <a:ext uri="{FF2B5EF4-FFF2-40B4-BE49-F238E27FC236}">
                <a16:creationId xmlns:a16="http://schemas.microsoft.com/office/drawing/2014/main" id="{42B5C00D-2335-45C0-9ADF-C30BD92B8E04}"/>
              </a:ext>
            </a:extLst>
          </p:cNvPr>
          <p:cNvSpPr>
            <a:spLocks noGrp="1"/>
          </p:cNvSpPr>
          <p:nvPr>
            <p:ph type="subTitle" idx="1"/>
          </p:nvPr>
        </p:nvSpPr>
        <p:spPr/>
        <p:txBody>
          <a:bodyP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merlot">
            <a:extLst>
              <a:ext uri="{FF2B5EF4-FFF2-40B4-BE49-F238E27FC236}">
                <a16:creationId xmlns:a16="http://schemas.microsoft.com/office/drawing/2014/main" id="{D8AA62AE-4575-4325-BEAD-E7D8E9745F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16013" y="0"/>
            <a:ext cx="669925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Rectangle 2">
            <a:extLst>
              <a:ext uri="{FF2B5EF4-FFF2-40B4-BE49-F238E27FC236}">
                <a16:creationId xmlns:a16="http://schemas.microsoft.com/office/drawing/2014/main" id="{8160C093-0D6C-40DD-BEC3-09F839085804}"/>
              </a:ext>
            </a:extLst>
          </p:cNvPr>
          <p:cNvSpPr>
            <a:spLocks noGrp="1" noChangeArrowheads="1"/>
          </p:cNvSpPr>
          <p:nvPr>
            <p:ph type="title"/>
          </p:nvPr>
        </p:nvSpPr>
        <p:spPr>
          <a:xfrm>
            <a:off x="468313" y="188913"/>
            <a:ext cx="8229600" cy="1143000"/>
          </a:xfrm>
        </p:spPr>
        <p:txBody>
          <a:bodyPr/>
          <a:lstStyle/>
          <a:p>
            <a:r>
              <a:rPr lang="sl-SI" altLang="sl-SI">
                <a:solidFill>
                  <a:srgbClr val="FF0000"/>
                </a:solidFill>
              </a:rPr>
              <a:t>Gospodarstvo</a:t>
            </a:r>
            <a:endParaRPr lang="en-US" altLang="sl-SI">
              <a:solidFill>
                <a:srgbClr val="FF0000"/>
              </a:solidFill>
            </a:endParaRPr>
          </a:p>
        </p:txBody>
      </p:sp>
      <p:sp>
        <p:nvSpPr>
          <p:cNvPr id="11267" name="Rectangle 3">
            <a:extLst>
              <a:ext uri="{FF2B5EF4-FFF2-40B4-BE49-F238E27FC236}">
                <a16:creationId xmlns:a16="http://schemas.microsoft.com/office/drawing/2014/main" id="{9419D0EC-E2E3-4C85-B953-435CFADF4240}"/>
              </a:ext>
            </a:extLst>
          </p:cNvPr>
          <p:cNvSpPr>
            <a:spLocks noGrp="1" noChangeArrowheads="1"/>
          </p:cNvSpPr>
          <p:nvPr>
            <p:ph type="body" sz="half" idx="1"/>
          </p:nvPr>
        </p:nvSpPr>
        <p:spPr>
          <a:xfrm>
            <a:off x="1116013" y="1268413"/>
            <a:ext cx="6696075" cy="5445125"/>
          </a:xfrm>
        </p:spPr>
        <p:txBody>
          <a:bodyPr/>
          <a:lstStyle/>
          <a:p>
            <a:pPr>
              <a:lnSpc>
                <a:spcPct val="80000"/>
              </a:lnSpc>
            </a:pPr>
            <a:r>
              <a:rPr lang="sl-SI" altLang="sl-SI" sz="2400">
                <a:solidFill>
                  <a:schemeClr val="bg1"/>
                </a:solidFill>
              </a:rPr>
              <a:t>Vipavska dolina je tradicionalno kmetijska pokrajina. Svojevrstne spremembe rabe tal je Vipavska dolina doživela z melioracijami (posegi za izboljšanje kakovosti kmetijskih zemljišč).</a:t>
            </a:r>
          </a:p>
          <a:p>
            <a:pPr>
              <a:lnSpc>
                <a:spcPct val="80000"/>
              </a:lnSpc>
            </a:pPr>
            <a:r>
              <a:rPr lang="sl-SI" altLang="sl-SI" sz="2400">
                <a:solidFill>
                  <a:schemeClr val="bg1"/>
                </a:solidFill>
              </a:rPr>
              <a:t>Poleg zgraditve obsežnih osuševalnih sistemov je zaradi poletne sušnosti predvideno tudi namakanje, predvsem z vodo iz vodnih zadrževalnikov. Glavna kmetijska in tudi sicer pomembna gospodarska panoga je poleg sadjarstva predvsem vinogradništvo. Vipavska dolina je marsikomu sinonim za dobro kapljico, saj slovi po številnih vrhunskih vinih, kot so rebula, merlot, barbera, rose itd. Vinogradi so značilni za celotno območje Vipavske doline, njihov delež pa je največji v Vipavskih brdih, kjer pridelujejo visoko kakovostna bela vina.</a:t>
            </a:r>
            <a:endParaRPr lang="en-US" altLang="sl-SI" sz="24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vipavska dolina">
            <a:extLst>
              <a:ext uri="{FF2B5EF4-FFF2-40B4-BE49-F238E27FC236}">
                <a16:creationId xmlns:a16="http://schemas.microsoft.com/office/drawing/2014/main" id="{6B3D6147-8386-4841-9A01-B298B964307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Rectangle 5">
            <a:extLst>
              <a:ext uri="{FF2B5EF4-FFF2-40B4-BE49-F238E27FC236}">
                <a16:creationId xmlns:a16="http://schemas.microsoft.com/office/drawing/2014/main" id="{7B46EAC0-5552-4587-8F12-6B199F1909C8}"/>
              </a:ext>
            </a:extLst>
          </p:cNvPr>
          <p:cNvSpPr>
            <a:spLocks noGrp="1" noChangeArrowheads="1"/>
          </p:cNvSpPr>
          <p:nvPr>
            <p:ph type="title"/>
          </p:nvPr>
        </p:nvSpPr>
        <p:spPr/>
        <p:txBody>
          <a:bodyPr/>
          <a:lstStyle/>
          <a:p>
            <a:endParaRPr lang="sl-SI" altLang="sl-SI"/>
          </a:p>
        </p:txBody>
      </p:sp>
      <p:sp>
        <p:nvSpPr>
          <p:cNvPr id="12291" name="Rectangle 3">
            <a:extLst>
              <a:ext uri="{FF2B5EF4-FFF2-40B4-BE49-F238E27FC236}">
                <a16:creationId xmlns:a16="http://schemas.microsoft.com/office/drawing/2014/main" id="{AA34042D-6D24-49B7-8263-93B742107AE8}"/>
              </a:ext>
            </a:extLst>
          </p:cNvPr>
          <p:cNvSpPr>
            <a:spLocks noGrp="1" noChangeArrowheads="1"/>
          </p:cNvSpPr>
          <p:nvPr>
            <p:ph type="body" sz="half" idx="1"/>
          </p:nvPr>
        </p:nvSpPr>
        <p:spPr>
          <a:xfrm>
            <a:off x="395288" y="981075"/>
            <a:ext cx="8291512" cy="4525963"/>
          </a:xfrm>
        </p:spPr>
        <p:txBody>
          <a:bodyPr/>
          <a:lstStyle/>
          <a:p>
            <a:r>
              <a:rPr lang="sl-SI" altLang="sl-SI" sz="2000">
                <a:solidFill>
                  <a:schemeClr val="bg1"/>
                </a:solidFill>
              </a:rPr>
              <a:t>Živinoreja je v Vipavski dolini manj pomembna. Število goveje živine je že dalj časa okrog 7500 glav. Prašičereja je namenjena v glavnem za domače potrebe. Vse pomembnejša panoga je perutninarstvo.</a:t>
            </a:r>
          </a:p>
          <a:p>
            <a:r>
              <a:rPr lang="sl-SI" altLang="sl-SI" sz="2000">
                <a:solidFill>
                  <a:schemeClr val="bg1"/>
                </a:solidFill>
              </a:rPr>
              <a:t>Prva pomembnejša industrijska panoga je bila opekarstvo, ki je danes že skoraj povsem zamrlo. Nadomestile so ga novejše panoge, ki predelujejo surovine iz neposrednega zaledja. Tako so se uveljavile lesna, kovinska, tekstilna, obutven in še posebno živilska industrija.</a:t>
            </a:r>
          </a:p>
          <a:p>
            <a:r>
              <a:rPr lang="sl-SI" altLang="sl-SI" sz="2000">
                <a:solidFill>
                  <a:schemeClr val="bg1"/>
                </a:solidFill>
              </a:rPr>
              <a:t>Turizem je razmeroma nepomembna dejavnost, v zadnjih letih pa se je Nova Gorica razrasla v slovenski “Las Vegas”. Igralništvo je temeljito preobrazilo mestno središče. Igralnice obiskujejo predvsem enodnevni obiskovalci iz sosednje Italije.</a:t>
            </a:r>
            <a:endParaRPr lang="en-US" altLang="sl-SI" sz="20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9">
            <a:extLst>
              <a:ext uri="{FF2B5EF4-FFF2-40B4-BE49-F238E27FC236}">
                <a16:creationId xmlns:a16="http://schemas.microsoft.com/office/drawing/2014/main" id="{230F444D-1F1F-4B28-AA5A-6CF6BC21AD1D}"/>
              </a:ext>
            </a:extLst>
          </p:cNvPr>
          <p:cNvSpPr>
            <a:spLocks noGrp="1" noChangeArrowheads="1"/>
          </p:cNvSpPr>
          <p:nvPr>
            <p:ph type="title"/>
          </p:nvPr>
        </p:nvSpPr>
        <p:spPr/>
        <p:txBody>
          <a:bodyPr/>
          <a:lstStyle/>
          <a:p>
            <a:endParaRPr lang="sl-SI" altLang="sl-SI"/>
          </a:p>
        </p:txBody>
      </p:sp>
      <p:pic>
        <p:nvPicPr>
          <p:cNvPr id="13320" name="Picture 8" descr="kobilarna">
            <a:extLst>
              <a:ext uri="{FF2B5EF4-FFF2-40B4-BE49-F238E27FC236}">
                <a16:creationId xmlns:a16="http://schemas.microsoft.com/office/drawing/2014/main" id="{E6E30075-84E5-4799-80D8-BA5A37B47FE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7950" y="3573463"/>
            <a:ext cx="4608513" cy="3109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WordArt 4">
            <a:extLst>
              <a:ext uri="{FF2B5EF4-FFF2-40B4-BE49-F238E27FC236}">
                <a16:creationId xmlns:a16="http://schemas.microsoft.com/office/drawing/2014/main" id="{74CCB0A7-D2B7-49F7-A8CC-5003F6A640C0}"/>
              </a:ext>
            </a:extLst>
          </p:cNvPr>
          <p:cNvSpPr>
            <a:spLocks noChangeArrowheads="1" noChangeShapeType="1" noTextEdit="1"/>
          </p:cNvSpPr>
          <p:nvPr/>
        </p:nvSpPr>
        <p:spPr bwMode="auto">
          <a:xfrm>
            <a:off x="323850" y="-892175"/>
            <a:ext cx="8135938" cy="4321175"/>
          </a:xfrm>
          <a:prstGeom prst="rect">
            <a:avLst/>
          </a:prstGeom>
        </p:spPr>
        <p:txBody>
          <a:bodyPr wrap="none" fromWordArt="1">
            <a:prstTxWarp prst="textCurveUp">
              <a:avLst>
                <a:gd name="adj" fmla="val 40356"/>
              </a:avLst>
            </a:prstTxWarp>
          </a:bodyPr>
          <a:lstStyle/>
          <a:p>
            <a:pPr algn="ctr"/>
            <a:r>
              <a:rPr lang="sl-SI" sz="3600" kern="10">
                <a:ln w="12700">
                  <a:solidFill>
                    <a:srgbClr val="000000"/>
                  </a:solidFill>
                  <a:round/>
                  <a:headEnd/>
                  <a:tailEnd/>
                </a:ln>
                <a:gradFill rotWithShape="0">
                  <a:gsLst>
                    <a:gs pos="0">
                      <a:srgbClr val="FF9933"/>
                    </a:gs>
                    <a:gs pos="50000">
                      <a:srgbClr val="FFFF00"/>
                    </a:gs>
                    <a:gs pos="100000">
                      <a:srgbClr val="FF9933"/>
                    </a:gs>
                  </a:gsLst>
                  <a:lin ang="5400000" scaled="1"/>
                </a:gradFill>
                <a:effectLst>
                  <a:outerShdw dist="45791" dir="2021404" algn="ctr" rotWithShape="0">
                    <a:srgbClr val="808080">
                      <a:alpha val="80000"/>
                    </a:srgbClr>
                  </a:outerShdw>
                </a:effectLst>
                <a:latin typeface="Arial Black" panose="020B0A04020102020204" pitchFamily="34" charset="0"/>
              </a:rPr>
              <a:t>Kras</a:t>
            </a:r>
          </a:p>
        </p:txBody>
      </p:sp>
      <p:pic>
        <p:nvPicPr>
          <p:cNvPr id="13324" name="Picture 12" descr="hisa_kras">
            <a:extLst>
              <a:ext uri="{FF2B5EF4-FFF2-40B4-BE49-F238E27FC236}">
                <a16:creationId xmlns:a16="http://schemas.microsoft.com/office/drawing/2014/main" id="{B566403F-BB5B-40EA-B5A7-76033A237F0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854575" y="3541713"/>
            <a:ext cx="4176713" cy="3136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območje krasa">
            <a:extLst>
              <a:ext uri="{FF2B5EF4-FFF2-40B4-BE49-F238E27FC236}">
                <a16:creationId xmlns:a16="http://schemas.microsoft.com/office/drawing/2014/main" id="{4C90F9DF-063F-458C-8A6B-428FDC82A4B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0638"/>
            <a:ext cx="9144000" cy="6837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Rectangle 2">
            <a:extLst>
              <a:ext uri="{FF2B5EF4-FFF2-40B4-BE49-F238E27FC236}">
                <a16:creationId xmlns:a16="http://schemas.microsoft.com/office/drawing/2014/main" id="{8124A6B2-612E-4FB2-8898-200CB53B8620}"/>
              </a:ext>
            </a:extLst>
          </p:cNvPr>
          <p:cNvSpPr>
            <a:spLocks noGrp="1" noChangeArrowheads="1"/>
          </p:cNvSpPr>
          <p:nvPr>
            <p:ph type="title"/>
          </p:nvPr>
        </p:nvSpPr>
        <p:spPr/>
        <p:txBody>
          <a:bodyPr/>
          <a:lstStyle/>
          <a:p>
            <a:r>
              <a:rPr lang="sl-SI" altLang="sl-SI">
                <a:solidFill>
                  <a:srgbClr val="FF0000"/>
                </a:solidFill>
              </a:rPr>
              <a:t>Lega</a:t>
            </a:r>
            <a:endParaRPr lang="en-US" altLang="sl-SI">
              <a:solidFill>
                <a:srgbClr val="FF0000"/>
              </a:solidFill>
            </a:endParaRPr>
          </a:p>
        </p:txBody>
      </p:sp>
      <p:sp>
        <p:nvSpPr>
          <p:cNvPr id="14339" name="Rectangle 3">
            <a:extLst>
              <a:ext uri="{FF2B5EF4-FFF2-40B4-BE49-F238E27FC236}">
                <a16:creationId xmlns:a16="http://schemas.microsoft.com/office/drawing/2014/main" id="{8938C462-1063-46F1-983A-0AFF851E1A83}"/>
              </a:ext>
            </a:extLst>
          </p:cNvPr>
          <p:cNvSpPr>
            <a:spLocks noGrp="1" noChangeArrowheads="1"/>
          </p:cNvSpPr>
          <p:nvPr>
            <p:ph type="body" sz="half" idx="1"/>
          </p:nvPr>
        </p:nvSpPr>
        <p:spPr>
          <a:xfrm>
            <a:off x="468313" y="1628775"/>
            <a:ext cx="8147050" cy="4968875"/>
          </a:xfrm>
        </p:spPr>
        <p:txBody>
          <a:bodyPr/>
          <a:lstStyle/>
          <a:p>
            <a:pPr>
              <a:lnSpc>
                <a:spcPct val="80000"/>
              </a:lnSpc>
            </a:pPr>
            <a:r>
              <a:rPr lang="sl-SI" altLang="sl-SI" sz="2400"/>
              <a:t>Kras, obsežna apneniška planota v jugozahodnem delu Sloveniji, je severozahodni del dinarskega krasa. Dobro se loči od sosedstva, saj se strmo dviguje nad sosednje, pretežno flišne pokrajine. Onstran državne meje se nadaljuje na italijansko stran. Je izrazito obmejna pokrajina, kar se kaže v številnih značilnostih. Leži v bližini morja, vendar jo njegovi vlažilni vplivi težko dosegajo. Na severu so blizu visoke kraške planote, zato so močni celinski vplivi.</a:t>
            </a:r>
          </a:p>
          <a:p>
            <a:pPr>
              <a:lnSpc>
                <a:spcPct val="80000"/>
              </a:lnSpc>
            </a:pPr>
            <a:r>
              <a:rPr lang="sl-SI" altLang="sl-SI" sz="2400"/>
              <a:t>Prehodnost med sredozemskimi in celinskimi vplivi se kaže po vetrovih; v zimskem času je pogosta burja. Ob stiku z ravnino ob Soči poteka narodnostna meja med večinoma italijanskim prebivalstvom na ravnini in slovenskim na kraški planoti. Kras ima pomemben prometni položaj na poti proti Trstu in Kopru, zato tod tečeta železnica in avtocesta.</a:t>
            </a:r>
            <a:endParaRPr lang="en-US" altLang="sl-SI"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nodeType="clickEffect">
                                  <p:stCondLst>
                                    <p:cond delay="0"/>
                                  </p:stCondLst>
                                  <p:childTnLst>
                                    <p:animEffect transition="out" filter="slide(fromBottom)">
                                      <p:cBhvr>
                                        <p:cTn id="6" dur="2000"/>
                                        <p:tgtEl>
                                          <p:spTgt spid="14339">
                                            <p:txEl>
                                              <p:pRg st="0" end="0"/>
                                            </p:txEl>
                                          </p:spTgt>
                                        </p:tgtEl>
                                      </p:cBhvr>
                                    </p:animEffect>
                                    <p:set>
                                      <p:cBhvr>
                                        <p:cTn id="7" dur="1" fill="hold">
                                          <p:stCondLst>
                                            <p:cond delay="1999"/>
                                          </p:stCondLst>
                                        </p:cTn>
                                        <p:tgtEl>
                                          <p:spTgt spid="14339">
                                            <p:txEl>
                                              <p:pRg st="0" end="0"/>
                                            </p:txEl>
                                          </p:spTgt>
                                        </p:tgtEl>
                                        <p:attrNameLst>
                                          <p:attrName>style.visibility</p:attrName>
                                        </p:attrNameLst>
                                      </p:cBhvr>
                                      <p:to>
                                        <p:strVal val="hidden"/>
                                      </p:to>
                                    </p:set>
                                  </p:childTnLst>
                                </p:cTn>
                              </p:par>
                              <p:par>
                                <p:cTn id="8" presetID="12" presetClass="exit" presetSubtype="4" fill="hold" nodeType="withEffect">
                                  <p:stCondLst>
                                    <p:cond delay="0"/>
                                  </p:stCondLst>
                                  <p:childTnLst>
                                    <p:animEffect transition="out" filter="slide(fromBottom)">
                                      <p:cBhvr>
                                        <p:cTn id="9" dur="2000"/>
                                        <p:tgtEl>
                                          <p:spTgt spid="14339">
                                            <p:txEl>
                                              <p:pRg st="1" end="1"/>
                                            </p:txEl>
                                          </p:spTgt>
                                        </p:tgtEl>
                                      </p:cBhvr>
                                    </p:animEffect>
                                    <p:set>
                                      <p:cBhvr>
                                        <p:cTn id="10" dur="1" fill="hold">
                                          <p:stCondLst>
                                            <p:cond delay="1999"/>
                                          </p:stCondLst>
                                        </p:cTn>
                                        <p:tgtEl>
                                          <p:spTgt spid="14339">
                                            <p:txEl>
                                              <p:pRg st="1" end="1"/>
                                            </p:txEl>
                                          </p:spTgt>
                                        </p:tgtEl>
                                        <p:attrNameLst>
                                          <p:attrName>style.visibility</p:attrName>
                                        </p:attrNameLst>
                                      </p:cBhvr>
                                      <p:to>
                                        <p:strVal val="hidden"/>
                                      </p:to>
                                    </p:set>
                                  </p:childTnLst>
                                </p:cTn>
                              </p:par>
                              <p:par>
                                <p:cTn id="11" presetID="12" presetClass="exit" presetSubtype="4" fill="hold" grpId="0" nodeType="withEffect">
                                  <p:stCondLst>
                                    <p:cond delay="0"/>
                                  </p:stCondLst>
                                  <p:childTnLst>
                                    <p:animEffect transition="out" filter="slide(fromBottom)">
                                      <p:cBhvr>
                                        <p:cTn id="12" dur="2000"/>
                                        <p:tgtEl>
                                          <p:spTgt spid="14338"/>
                                        </p:tgtEl>
                                      </p:cBhvr>
                                    </p:animEffect>
                                    <p:set>
                                      <p:cBhvr>
                                        <p:cTn id="13" dur="1" fill="hold">
                                          <p:stCondLst>
                                            <p:cond delay="1999"/>
                                          </p:stCondLst>
                                        </p:cTn>
                                        <p:tgtEl>
                                          <p:spTgt spid="14338"/>
                                        </p:tgtEl>
                                        <p:attrNameLst>
                                          <p:attrName>style.visibility</p:attrName>
                                        </p:attrNameLst>
                                      </p:cBhvr>
                                      <p:to>
                                        <p:strVal val="hidden"/>
                                      </p:to>
                                    </p:set>
                                  </p:childTnLst>
                                </p:cTn>
                              </p:par>
                            </p:childTnLst>
                          </p:cTn>
                        </p:par>
                        <p:par>
                          <p:cTn id="14" fill="hold" nodeType="afterGroup">
                            <p:stCondLst>
                              <p:cond delay="2000"/>
                            </p:stCondLst>
                            <p:childTnLst>
                              <p:par>
                                <p:cTn id="15" presetID="7" presetClass="entr" presetSubtype="4" fill="hold" nodeType="afterEffect">
                                  <p:stCondLst>
                                    <p:cond delay="0"/>
                                  </p:stCondLst>
                                  <p:childTnLst>
                                    <p:set>
                                      <p:cBhvr>
                                        <p:cTn id="16" dur="1" fill="hold">
                                          <p:stCondLst>
                                            <p:cond delay="0"/>
                                          </p:stCondLst>
                                        </p:cTn>
                                        <p:tgtEl>
                                          <p:spTgt spid="14340"/>
                                        </p:tgtEl>
                                        <p:attrNameLst>
                                          <p:attrName>style.visibility</p:attrName>
                                        </p:attrNameLst>
                                      </p:cBhvr>
                                      <p:to>
                                        <p:strVal val="visible"/>
                                      </p:to>
                                    </p:set>
                                    <p:anim calcmode="lin" valueType="num">
                                      <p:cBhvr additive="base">
                                        <p:cTn id="17" dur="3000" fill="hold"/>
                                        <p:tgtEl>
                                          <p:spTgt spid="14340"/>
                                        </p:tgtEl>
                                        <p:attrNameLst>
                                          <p:attrName>ppt_x</p:attrName>
                                        </p:attrNameLst>
                                      </p:cBhvr>
                                      <p:tavLst>
                                        <p:tav tm="0">
                                          <p:val>
                                            <p:strVal val="#ppt_x"/>
                                          </p:val>
                                        </p:tav>
                                        <p:tav tm="100000">
                                          <p:val>
                                            <p:strVal val="#ppt_x"/>
                                          </p:val>
                                        </p:tav>
                                      </p:tavLst>
                                    </p:anim>
                                    <p:anim calcmode="lin" valueType="num">
                                      <p:cBhvr additive="base">
                                        <p:cTn id="18" dur="30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kraški žlebiči">
            <a:extLst>
              <a:ext uri="{FF2B5EF4-FFF2-40B4-BE49-F238E27FC236}">
                <a16:creationId xmlns:a16="http://schemas.microsoft.com/office/drawing/2014/main" id="{4CF7C938-1BBB-468E-91D8-E6215E8D77B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Rectangle 2">
            <a:extLst>
              <a:ext uri="{FF2B5EF4-FFF2-40B4-BE49-F238E27FC236}">
                <a16:creationId xmlns:a16="http://schemas.microsoft.com/office/drawing/2014/main" id="{3C40D3F9-6F11-40C2-A9F2-B58024E2EDA6}"/>
              </a:ext>
            </a:extLst>
          </p:cNvPr>
          <p:cNvSpPr>
            <a:spLocks noGrp="1" noChangeArrowheads="1"/>
          </p:cNvSpPr>
          <p:nvPr>
            <p:ph type="title"/>
          </p:nvPr>
        </p:nvSpPr>
        <p:spPr/>
        <p:txBody>
          <a:bodyPr/>
          <a:lstStyle/>
          <a:p>
            <a:r>
              <a:rPr lang="sl-SI" altLang="sl-SI">
                <a:solidFill>
                  <a:srgbClr val="FF0000"/>
                </a:solidFill>
              </a:rPr>
              <a:t>Kamnine, površje in vode</a:t>
            </a:r>
            <a:endParaRPr lang="en-US" altLang="sl-SI">
              <a:solidFill>
                <a:srgbClr val="FF0000"/>
              </a:solidFill>
            </a:endParaRPr>
          </a:p>
        </p:txBody>
      </p:sp>
      <p:sp>
        <p:nvSpPr>
          <p:cNvPr id="15363" name="Rectangle 3">
            <a:extLst>
              <a:ext uri="{FF2B5EF4-FFF2-40B4-BE49-F238E27FC236}">
                <a16:creationId xmlns:a16="http://schemas.microsoft.com/office/drawing/2014/main" id="{E553AA0B-AF2A-45F9-8965-6D540FD33DCE}"/>
              </a:ext>
            </a:extLst>
          </p:cNvPr>
          <p:cNvSpPr>
            <a:spLocks noGrp="1" noChangeArrowheads="1"/>
          </p:cNvSpPr>
          <p:nvPr>
            <p:ph type="body" sz="half" idx="1"/>
          </p:nvPr>
        </p:nvSpPr>
        <p:spPr>
          <a:xfrm>
            <a:off x="457200" y="1600200"/>
            <a:ext cx="7931150" cy="4525963"/>
          </a:xfrm>
        </p:spPr>
        <p:txBody>
          <a:bodyPr/>
          <a:lstStyle/>
          <a:p>
            <a:pPr>
              <a:lnSpc>
                <a:spcPct val="90000"/>
              </a:lnSpc>
            </a:pPr>
            <a:r>
              <a:rPr lang="sl-SI" altLang="sl-SI" sz="2400">
                <a:solidFill>
                  <a:schemeClr val="bg1"/>
                </a:solidFill>
              </a:rPr>
              <a:t>Kras je planota, saj prevladuje obsežno uravnano površje, dvignjeno med sosednje pokrajine. V predkraški dobi so čez pokrajino tekle reke, izdolble obsežna podolja in odstranile neprepustne kamnine. Med kamninami prevladuje kredni apnenec. Kemično raztapljanje apnenca pospešuje razmeroma velika količina padavin.</a:t>
            </a:r>
          </a:p>
          <a:p>
            <a:pPr>
              <a:lnSpc>
                <a:spcPct val="90000"/>
              </a:lnSpc>
            </a:pPr>
            <a:r>
              <a:rPr lang="sl-SI" altLang="sl-SI" sz="2400">
                <a:solidFill>
                  <a:schemeClr val="bg1"/>
                </a:solidFill>
              </a:rPr>
              <a:t>Skoraj po sredi pokrajine se v podolžni, dinarski smeri od Divače do Doberdobskega jezera vleče pomemben tektonski prelom in ob njem podolje, vzporedno z njim, le bolj severno pa poteka še prelom ob katerem je svojo dolino izoblikovala reka Raša, na kar opozarja njen premočrtni potek.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2000"/>
                                        <p:tgtEl>
                                          <p:spTgt spid="15363">
                                            <p:txEl>
                                              <p:pRg st="0" end="0"/>
                                            </p:txEl>
                                          </p:spTgt>
                                        </p:tgtEl>
                                      </p:cBhvr>
                                    </p:animEffect>
                                    <p:set>
                                      <p:cBhvr>
                                        <p:cTn id="7" dur="1" fill="hold">
                                          <p:stCondLst>
                                            <p:cond delay="1999"/>
                                          </p:stCondLst>
                                        </p:cTn>
                                        <p:tgtEl>
                                          <p:spTgt spid="15363">
                                            <p:txEl>
                                              <p:pRg st="0" end="0"/>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2000"/>
                                        <p:tgtEl>
                                          <p:spTgt spid="15363">
                                            <p:txEl>
                                              <p:pRg st="1" end="1"/>
                                            </p:txEl>
                                          </p:spTgt>
                                        </p:tgtEl>
                                      </p:cBhvr>
                                    </p:animEffect>
                                    <p:set>
                                      <p:cBhvr>
                                        <p:cTn id="10" dur="1" fill="hold">
                                          <p:stCondLst>
                                            <p:cond delay="1999"/>
                                          </p:stCondLst>
                                        </p:cTn>
                                        <p:tgtEl>
                                          <p:spTgt spid="1536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jame - kras">
            <a:extLst>
              <a:ext uri="{FF2B5EF4-FFF2-40B4-BE49-F238E27FC236}">
                <a16:creationId xmlns:a16="http://schemas.microsoft.com/office/drawing/2014/main" id="{9877DD34-E73D-416D-8454-0E583D2B695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60875" y="0"/>
            <a:ext cx="468312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Rectangle 5">
            <a:extLst>
              <a:ext uri="{FF2B5EF4-FFF2-40B4-BE49-F238E27FC236}">
                <a16:creationId xmlns:a16="http://schemas.microsoft.com/office/drawing/2014/main" id="{B9E70CF0-3007-4B7C-9437-E012EE7D859E}"/>
              </a:ext>
            </a:extLst>
          </p:cNvPr>
          <p:cNvSpPr>
            <a:spLocks noGrp="1" noChangeArrowheads="1"/>
          </p:cNvSpPr>
          <p:nvPr>
            <p:ph type="title"/>
          </p:nvPr>
        </p:nvSpPr>
        <p:spPr/>
        <p:txBody>
          <a:bodyPr/>
          <a:lstStyle/>
          <a:p>
            <a:endParaRPr lang="sl-SI" altLang="sl-SI"/>
          </a:p>
        </p:txBody>
      </p:sp>
      <p:sp>
        <p:nvSpPr>
          <p:cNvPr id="16387" name="Rectangle 3">
            <a:extLst>
              <a:ext uri="{FF2B5EF4-FFF2-40B4-BE49-F238E27FC236}">
                <a16:creationId xmlns:a16="http://schemas.microsoft.com/office/drawing/2014/main" id="{7E3981B7-D687-46B6-984A-EE584E5AFFF6}"/>
              </a:ext>
            </a:extLst>
          </p:cNvPr>
          <p:cNvSpPr>
            <a:spLocks noGrp="1" noChangeArrowheads="1"/>
          </p:cNvSpPr>
          <p:nvPr>
            <p:ph type="body" sz="half" idx="1"/>
          </p:nvPr>
        </p:nvSpPr>
        <p:spPr>
          <a:xfrm>
            <a:off x="0" y="476250"/>
            <a:ext cx="4506913" cy="6381750"/>
          </a:xfrm>
        </p:spPr>
        <p:txBody>
          <a:bodyPr/>
          <a:lstStyle/>
          <a:p>
            <a:pPr>
              <a:lnSpc>
                <a:spcPct val="90000"/>
              </a:lnSpc>
            </a:pPr>
            <a:r>
              <a:rPr lang="sl-SI" altLang="sl-SI" sz="2000"/>
              <a:t>Kraški procesi so bili odločilni za nastanek številnih površinskih in podzemeljskih pojavov. Med najpomembnejše sodijo vrtače in kraške jame. Najbolj znan je slikovit splet Škocjanskih jam, ki so uvrščene v seznam Unescove svetovne dediščine.</a:t>
            </a:r>
            <a:endParaRPr lang="en-US" altLang="sl-SI" sz="2000"/>
          </a:p>
          <a:p>
            <a:pPr>
              <a:lnSpc>
                <a:spcPct val="90000"/>
              </a:lnSpc>
            </a:pPr>
            <a:r>
              <a:rPr lang="sl-SI" altLang="sl-SI" sz="2000"/>
              <a:t>Na Krasu skoraj ni površinskih voda. Predvsem na pobočjih iz manj čistega apnenca pa so ponekod grape, po katerih ob večjem deževju teče hudourniška voda. V posebnih okoliščinah se je obdržala na površju Raša.</a:t>
            </a:r>
          </a:p>
          <a:p>
            <a:pPr>
              <a:lnSpc>
                <a:spcPct val="90000"/>
              </a:lnSpc>
            </a:pPr>
            <a:r>
              <a:rPr lang="sl-SI" altLang="sl-SI" sz="2000"/>
              <a:t>Ker je izvirov na Krasu malo, je vodna oskrba temeljila na zbiranju padavinske vode (ohranjeni številni vodnjaki). Ohranjene so številne lokve, kjer so se z vodo oskrbovali ljudje.</a:t>
            </a:r>
            <a:endParaRPr lang="en-US" altLang="sl-SI"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lepota krasa">
            <a:extLst>
              <a:ext uri="{FF2B5EF4-FFF2-40B4-BE49-F238E27FC236}">
                <a16:creationId xmlns:a16="http://schemas.microsoft.com/office/drawing/2014/main" id="{7DE0655C-626D-498D-B6D8-B84206626C3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75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2">
            <a:extLst>
              <a:ext uri="{FF2B5EF4-FFF2-40B4-BE49-F238E27FC236}">
                <a16:creationId xmlns:a16="http://schemas.microsoft.com/office/drawing/2014/main" id="{26405F77-91DE-4627-B881-A89DF101D923}"/>
              </a:ext>
            </a:extLst>
          </p:cNvPr>
          <p:cNvSpPr>
            <a:spLocks noGrp="1" noChangeArrowheads="1"/>
          </p:cNvSpPr>
          <p:nvPr>
            <p:ph type="title"/>
          </p:nvPr>
        </p:nvSpPr>
        <p:spPr/>
        <p:txBody>
          <a:bodyPr/>
          <a:lstStyle/>
          <a:p>
            <a:r>
              <a:rPr lang="sl-SI" altLang="sl-SI">
                <a:solidFill>
                  <a:srgbClr val="FF0000"/>
                </a:solidFill>
              </a:rPr>
              <a:t>Podnebje</a:t>
            </a:r>
            <a:endParaRPr lang="en-US" altLang="sl-SI">
              <a:solidFill>
                <a:srgbClr val="FF0000"/>
              </a:solidFill>
            </a:endParaRPr>
          </a:p>
        </p:txBody>
      </p:sp>
      <p:sp>
        <p:nvSpPr>
          <p:cNvPr id="17411" name="Rectangle 3">
            <a:extLst>
              <a:ext uri="{FF2B5EF4-FFF2-40B4-BE49-F238E27FC236}">
                <a16:creationId xmlns:a16="http://schemas.microsoft.com/office/drawing/2014/main" id="{0C2286D4-3BE1-430D-AB5E-043A6800A18F}"/>
              </a:ext>
            </a:extLst>
          </p:cNvPr>
          <p:cNvSpPr>
            <a:spLocks noGrp="1" noChangeArrowheads="1"/>
          </p:cNvSpPr>
          <p:nvPr>
            <p:ph type="body" sz="half" idx="1"/>
          </p:nvPr>
        </p:nvSpPr>
        <p:spPr>
          <a:xfrm>
            <a:off x="279400" y="1557338"/>
            <a:ext cx="8578850" cy="4525962"/>
          </a:xfrm>
        </p:spPr>
        <p:txBody>
          <a:bodyPr/>
          <a:lstStyle/>
          <a:p>
            <a:pPr>
              <a:lnSpc>
                <a:spcPct val="90000"/>
              </a:lnSpc>
            </a:pPr>
            <a:r>
              <a:rPr lang="sl-SI" altLang="sl-SI" sz="2400"/>
              <a:t>Kras sodi k submediteranski Sloveniji. Noben mesec ni klimatsko sušen, pač pa sušo pospešujejo prepustna kraška tla. Najvišje dnevne temperature poleti presegajo tiste ob morju, ponoči</a:t>
            </a:r>
            <a:r>
              <a:rPr lang="sl-SI" altLang="sl-SI" sz="2400">
                <a:solidFill>
                  <a:schemeClr val="bg1"/>
                </a:solidFill>
              </a:rPr>
              <a:t> </a:t>
            </a:r>
            <a:r>
              <a:rPr lang="sl-SI" altLang="sl-SI" sz="2400"/>
              <a:t>in pozimi pa se ozračje ohladi in srednje mesečne temperature padejo pod 0 stopinj celzija.</a:t>
            </a:r>
          </a:p>
          <a:p>
            <a:pPr>
              <a:lnSpc>
                <a:spcPct val="90000"/>
              </a:lnSpc>
            </a:pPr>
            <a:r>
              <a:rPr lang="sl-SI" altLang="sl-SI" sz="2400">
                <a:solidFill>
                  <a:schemeClr val="bg1"/>
                </a:solidFill>
              </a:rPr>
              <a:t>Padavin je na Krasu v primerjavi s sosedstvom veliko. Padavine so prek leta dokaj enakomerno porazdeljene z viškom v jesenskih mesecih, kar kaže na vpliv morja. Drugi višek pa je na prehodu med pomladjo in poletjom, kar kaže na vpliv celine.</a:t>
            </a:r>
          </a:p>
          <a:p>
            <a:pPr>
              <a:lnSpc>
                <a:spcPct val="90000"/>
              </a:lnSpc>
            </a:pPr>
            <a:r>
              <a:rPr lang="sl-SI" altLang="sl-SI" sz="2400">
                <a:solidFill>
                  <a:schemeClr val="bg1"/>
                </a:solidFill>
              </a:rPr>
              <a:t>Zima je razmeroma suha, še bolj suho pa je pozno poletje, avgust.</a:t>
            </a:r>
            <a:endParaRPr lang="en-US" altLang="sl-SI" sz="24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kraško gričevje">
            <a:extLst>
              <a:ext uri="{FF2B5EF4-FFF2-40B4-BE49-F238E27FC236}">
                <a16:creationId xmlns:a16="http://schemas.microsoft.com/office/drawing/2014/main" id="{5D9E009C-377C-4362-A917-DF59D46BEA0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Rectangle 2">
            <a:extLst>
              <a:ext uri="{FF2B5EF4-FFF2-40B4-BE49-F238E27FC236}">
                <a16:creationId xmlns:a16="http://schemas.microsoft.com/office/drawing/2014/main" id="{A4C5036A-16EC-44A0-93BD-23FD2947971F}"/>
              </a:ext>
            </a:extLst>
          </p:cNvPr>
          <p:cNvSpPr>
            <a:spLocks noGrp="1" noChangeArrowheads="1"/>
          </p:cNvSpPr>
          <p:nvPr>
            <p:ph type="title"/>
          </p:nvPr>
        </p:nvSpPr>
        <p:spPr/>
        <p:txBody>
          <a:bodyPr/>
          <a:lstStyle/>
          <a:p>
            <a:r>
              <a:rPr lang="sl-SI" altLang="sl-SI"/>
              <a:t>Prst in rastje</a:t>
            </a:r>
            <a:endParaRPr lang="en-US" altLang="sl-SI"/>
          </a:p>
        </p:txBody>
      </p:sp>
      <p:sp>
        <p:nvSpPr>
          <p:cNvPr id="18435" name="Rectangle 3">
            <a:extLst>
              <a:ext uri="{FF2B5EF4-FFF2-40B4-BE49-F238E27FC236}">
                <a16:creationId xmlns:a16="http://schemas.microsoft.com/office/drawing/2014/main" id="{245CBB0F-5C26-46E4-98FD-04B5718BA5A1}"/>
              </a:ext>
            </a:extLst>
          </p:cNvPr>
          <p:cNvSpPr>
            <a:spLocks noGrp="1" noChangeArrowheads="1"/>
          </p:cNvSpPr>
          <p:nvPr>
            <p:ph type="body" sz="half" idx="1"/>
          </p:nvPr>
        </p:nvSpPr>
        <p:spPr>
          <a:xfrm>
            <a:off x="457200" y="1600200"/>
            <a:ext cx="8218488" cy="4525963"/>
          </a:xfrm>
        </p:spPr>
        <p:txBody>
          <a:bodyPr/>
          <a:lstStyle/>
          <a:p>
            <a:pPr>
              <a:lnSpc>
                <a:spcPct val="90000"/>
              </a:lnSpc>
            </a:pPr>
            <a:r>
              <a:rPr lang="sl-SI" altLang="sl-SI" sz="2400">
                <a:solidFill>
                  <a:schemeClr val="bg1"/>
                </a:solidFill>
              </a:rPr>
              <a:t>Na Krasu prevladujejo prsti, ki so se razvile na netopnem ostanku v preteklosti. Prevladuje raztopljen apnenec in dolomit. Na apnencu se je razvila bolj kisla in peščena prst, ki ji domačini pravijo kremenica, na čistejših apnencih pa ilovka.</a:t>
            </a:r>
          </a:p>
          <a:p>
            <a:pPr>
              <a:lnSpc>
                <a:spcPct val="90000"/>
              </a:lnSpc>
            </a:pPr>
            <a:r>
              <a:rPr lang="sl-SI" altLang="sl-SI" sz="2400">
                <a:solidFill>
                  <a:schemeClr val="bg1"/>
                </a:solidFill>
              </a:rPr>
              <a:t>Na Krasu prevladuje gozdna združba črnega gabra. Ta pokriva kraške planote v nadmorski višini med 300m in 700m, na prisojah tudi višje: od kraških pašnikov do kamenišč. Tu uspeva tudi kostanj. Gre za primorsko različico kostanja, ki je navezan na ilovnata kraška tla. Posebno mesto med drevesnimi vrstami imajo umetni nasadi črnega bora.</a:t>
            </a:r>
            <a:endParaRPr lang="en-US" altLang="sl-SI"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xit" presetSubtype="0" fill="hold" nodeType="clickEffect">
                                  <p:stCondLst>
                                    <p:cond delay="0"/>
                                  </p:stCondLst>
                                  <p:childTnLst>
                                    <p:animEffect transition="out" filter="fade">
                                      <p:cBhvr>
                                        <p:cTn id="6" dur="2000"/>
                                        <p:tgtEl>
                                          <p:spTgt spid="18435">
                                            <p:txEl>
                                              <p:pRg st="0" end="0"/>
                                            </p:txEl>
                                          </p:spTgt>
                                        </p:tgtEl>
                                      </p:cBhvr>
                                    </p:animEffect>
                                    <p:anim calcmode="lin" valueType="num">
                                      <p:cBhvr>
                                        <p:cTn id="7" dur="2000"/>
                                        <p:tgtEl>
                                          <p:spTgt spid="18435">
                                            <p:txEl>
                                              <p:pRg st="0" end="0"/>
                                            </p:txEl>
                                          </p:spTgt>
                                        </p:tgtEl>
                                        <p:attrNameLst>
                                          <p:attrName>ppt_x</p:attrName>
                                        </p:attrNameLst>
                                      </p:cBhvr>
                                      <p:tavLst>
                                        <p:tav tm="0">
                                          <p:val>
                                            <p:strVal val="ppt_x"/>
                                          </p:val>
                                        </p:tav>
                                        <p:tav tm="100000">
                                          <p:val>
                                            <p:strVal val="ppt_x"/>
                                          </p:val>
                                        </p:tav>
                                      </p:tavLst>
                                    </p:anim>
                                    <p:anim calcmode="lin" valueType="num">
                                      <p:cBhvr>
                                        <p:cTn id="8" dur="200" decel="100000"/>
                                        <p:tgtEl>
                                          <p:spTgt spid="18435">
                                            <p:txEl>
                                              <p:pRg st="0" end="0"/>
                                            </p:txEl>
                                          </p:spTgt>
                                        </p:tgtEl>
                                        <p:attrNameLst>
                                          <p:attrName>ppt_y</p:attrName>
                                        </p:attrNameLst>
                                      </p:cBhvr>
                                      <p:tavLst>
                                        <p:tav tm="0">
                                          <p:val>
                                            <p:strVal val="ppt_y"/>
                                          </p:val>
                                        </p:tav>
                                        <p:tav tm="100000">
                                          <p:val>
                                            <p:strVal val="ppt_y-.03"/>
                                          </p:val>
                                        </p:tav>
                                      </p:tavLst>
                                    </p:anim>
                                    <p:anim calcmode="lin" valueType="num">
                                      <p:cBhvr>
                                        <p:cTn id="9" dur="1800" accel="100000">
                                          <p:stCondLst>
                                            <p:cond delay="200"/>
                                          </p:stCondLst>
                                        </p:cTn>
                                        <p:tgtEl>
                                          <p:spTgt spid="18435">
                                            <p:txEl>
                                              <p:pRg st="0" end="0"/>
                                            </p:txEl>
                                          </p:spTgt>
                                        </p:tgtEl>
                                        <p:attrNameLst>
                                          <p:attrName>ppt_y</p:attrName>
                                        </p:attrNameLst>
                                      </p:cBhvr>
                                      <p:tavLst>
                                        <p:tav tm="0">
                                          <p:val>
                                            <p:strVal val="ppt_y"/>
                                          </p:val>
                                        </p:tav>
                                        <p:tav tm="100000">
                                          <p:val>
                                            <p:strVal val="ppt_y+1"/>
                                          </p:val>
                                        </p:tav>
                                      </p:tavLst>
                                    </p:anim>
                                    <p:set>
                                      <p:cBhvr>
                                        <p:cTn id="10" dur="1" fill="hold">
                                          <p:stCondLst>
                                            <p:cond delay="1999"/>
                                          </p:stCondLst>
                                        </p:cTn>
                                        <p:tgtEl>
                                          <p:spTgt spid="18435">
                                            <p:txEl>
                                              <p:pRg st="0" end="0"/>
                                            </p:txEl>
                                          </p:spTgt>
                                        </p:tgtEl>
                                        <p:attrNameLst>
                                          <p:attrName>style.visibility</p:attrName>
                                        </p:attrNameLst>
                                      </p:cBhvr>
                                      <p:to>
                                        <p:strVal val="hidden"/>
                                      </p:to>
                                    </p:set>
                                  </p:childTnLst>
                                </p:cTn>
                              </p:par>
                              <p:par>
                                <p:cTn id="11" presetID="37" presetClass="exit" presetSubtype="0" fill="hold" nodeType="withEffect">
                                  <p:stCondLst>
                                    <p:cond delay="0"/>
                                  </p:stCondLst>
                                  <p:childTnLst>
                                    <p:animEffect transition="out" filter="fade">
                                      <p:cBhvr>
                                        <p:cTn id="12" dur="2000"/>
                                        <p:tgtEl>
                                          <p:spTgt spid="18435">
                                            <p:txEl>
                                              <p:pRg st="1" end="1"/>
                                            </p:txEl>
                                          </p:spTgt>
                                        </p:tgtEl>
                                      </p:cBhvr>
                                    </p:animEffect>
                                    <p:anim calcmode="lin" valueType="num">
                                      <p:cBhvr>
                                        <p:cTn id="13" dur="2000"/>
                                        <p:tgtEl>
                                          <p:spTgt spid="18435">
                                            <p:txEl>
                                              <p:pRg st="1" end="1"/>
                                            </p:txEl>
                                          </p:spTgt>
                                        </p:tgtEl>
                                        <p:attrNameLst>
                                          <p:attrName>ppt_x</p:attrName>
                                        </p:attrNameLst>
                                      </p:cBhvr>
                                      <p:tavLst>
                                        <p:tav tm="0">
                                          <p:val>
                                            <p:strVal val="ppt_x"/>
                                          </p:val>
                                        </p:tav>
                                        <p:tav tm="100000">
                                          <p:val>
                                            <p:strVal val="ppt_x"/>
                                          </p:val>
                                        </p:tav>
                                      </p:tavLst>
                                    </p:anim>
                                    <p:anim calcmode="lin" valueType="num">
                                      <p:cBhvr>
                                        <p:cTn id="14" dur="200" decel="100000"/>
                                        <p:tgtEl>
                                          <p:spTgt spid="18435">
                                            <p:txEl>
                                              <p:pRg st="1" end="1"/>
                                            </p:txEl>
                                          </p:spTgt>
                                        </p:tgtEl>
                                        <p:attrNameLst>
                                          <p:attrName>ppt_y</p:attrName>
                                        </p:attrNameLst>
                                      </p:cBhvr>
                                      <p:tavLst>
                                        <p:tav tm="0">
                                          <p:val>
                                            <p:strVal val="ppt_y"/>
                                          </p:val>
                                        </p:tav>
                                        <p:tav tm="100000">
                                          <p:val>
                                            <p:strVal val="ppt_y-.03"/>
                                          </p:val>
                                        </p:tav>
                                      </p:tavLst>
                                    </p:anim>
                                    <p:anim calcmode="lin" valueType="num">
                                      <p:cBhvr>
                                        <p:cTn id="15" dur="1800" accel="100000">
                                          <p:stCondLst>
                                            <p:cond delay="200"/>
                                          </p:stCondLst>
                                        </p:cTn>
                                        <p:tgtEl>
                                          <p:spTgt spid="18435">
                                            <p:txEl>
                                              <p:pRg st="1" end="1"/>
                                            </p:txEl>
                                          </p:spTgt>
                                        </p:tgtEl>
                                        <p:attrNameLst>
                                          <p:attrName>ppt_y</p:attrName>
                                        </p:attrNameLst>
                                      </p:cBhvr>
                                      <p:tavLst>
                                        <p:tav tm="0">
                                          <p:val>
                                            <p:strVal val="ppt_y"/>
                                          </p:val>
                                        </p:tav>
                                        <p:tav tm="100000">
                                          <p:val>
                                            <p:strVal val="ppt_y+1"/>
                                          </p:val>
                                        </p:tav>
                                      </p:tavLst>
                                    </p:anim>
                                    <p:set>
                                      <p:cBhvr>
                                        <p:cTn id="16" dur="1" fill="hold">
                                          <p:stCondLst>
                                            <p:cond delay="1999"/>
                                          </p:stCondLst>
                                        </p:cTn>
                                        <p:tgtEl>
                                          <p:spTgt spid="1843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stanjel">
            <a:extLst>
              <a:ext uri="{FF2B5EF4-FFF2-40B4-BE49-F238E27FC236}">
                <a16:creationId xmlns:a16="http://schemas.microsoft.com/office/drawing/2014/main" id="{8868B86C-D467-4577-92BB-92BF4730295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Rectangle 2">
            <a:extLst>
              <a:ext uri="{FF2B5EF4-FFF2-40B4-BE49-F238E27FC236}">
                <a16:creationId xmlns:a16="http://schemas.microsoft.com/office/drawing/2014/main" id="{857F3F02-29E6-4131-9323-4AD6D7B54A82}"/>
              </a:ext>
            </a:extLst>
          </p:cNvPr>
          <p:cNvSpPr>
            <a:spLocks noGrp="1" noChangeArrowheads="1"/>
          </p:cNvSpPr>
          <p:nvPr>
            <p:ph type="title"/>
          </p:nvPr>
        </p:nvSpPr>
        <p:spPr/>
        <p:txBody>
          <a:bodyPr/>
          <a:lstStyle/>
          <a:p>
            <a:r>
              <a:rPr lang="sl-SI" altLang="sl-SI">
                <a:solidFill>
                  <a:srgbClr val="FF0000"/>
                </a:solidFill>
              </a:rPr>
              <a:t>Prebivalstvo in naselja</a:t>
            </a:r>
            <a:endParaRPr lang="en-US" altLang="sl-SI">
              <a:solidFill>
                <a:srgbClr val="FF0000"/>
              </a:solidFill>
            </a:endParaRPr>
          </a:p>
        </p:txBody>
      </p:sp>
      <p:sp>
        <p:nvSpPr>
          <p:cNvPr id="19459" name="Rectangle 3">
            <a:extLst>
              <a:ext uri="{FF2B5EF4-FFF2-40B4-BE49-F238E27FC236}">
                <a16:creationId xmlns:a16="http://schemas.microsoft.com/office/drawing/2014/main" id="{2DE799A3-471F-433A-80DF-A505552758F7}"/>
              </a:ext>
            </a:extLst>
          </p:cNvPr>
          <p:cNvSpPr>
            <a:spLocks noGrp="1" noChangeArrowheads="1"/>
          </p:cNvSpPr>
          <p:nvPr>
            <p:ph type="body" sz="half" idx="1"/>
          </p:nvPr>
        </p:nvSpPr>
        <p:spPr>
          <a:xfrm>
            <a:off x="457200" y="1600200"/>
            <a:ext cx="8218488" cy="4525963"/>
          </a:xfrm>
        </p:spPr>
        <p:txBody>
          <a:bodyPr/>
          <a:lstStyle/>
          <a:p>
            <a:pPr>
              <a:lnSpc>
                <a:spcPct val="90000"/>
              </a:lnSpc>
            </a:pPr>
            <a:r>
              <a:rPr lang="sl-SI" altLang="sl-SI" sz="2400">
                <a:solidFill>
                  <a:schemeClr val="bg1"/>
                </a:solidFill>
              </a:rPr>
              <a:t>V železni dobi je bil Kras ena najbolj gosto obljudenih pokrajin na slovenskem in od tedaj se je ohranila vrsta krajevnih imen, tudi pokrajinsko ime za Kras. Gospodarstvo se je v tem obdobju že krepko naslonilo na krčenje gozda in urejanje kulturnih jas.</a:t>
            </a:r>
          </a:p>
          <a:p>
            <a:pPr>
              <a:lnSpc>
                <a:spcPct val="90000"/>
              </a:lnSpc>
            </a:pPr>
            <a:r>
              <a:rPr lang="sl-SI" altLang="sl-SI" sz="2400">
                <a:solidFill>
                  <a:schemeClr val="bg1"/>
                </a:solidFill>
              </a:rPr>
              <a:t>Majhni zaselki, raztreseni med večjimi kraškimi vasmi, so posledica najmanjše poselitve.</a:t>
            </a:r>
          </a:p>
          <a:p>
            <a:pPr>
              <a:lnSpc>
                <a:spcPct val="90000"/>
              </a:lnSpc>
            </a:pPr>
            <a:r>
              <a:rPr lang="sl-SI" altLang="sl-SI" sz="2400">
                <a:solidFill>
                  <a:schemeClr val="bg1"/>
                </a:solidFill>
              </a:rPr>
              <a:t>Poselitev na Krasu je dokaj enakomerna, razlike med posameznimi območji pa lahko pripišemo različnim naravnim možnostim. Ob popisu leta 1991 je bila gostota prebivalstva 44 ljudi na kvadraten kilometer, kar je krepko pod slovenskim povprečjem.</a:t>
            </a:r>
            <a:endParaRPr lang="en-US" altLang="sl-SI" sz="24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kraška domačija">
            <a:extLst>
              <a:ext uri="{FF2B5EF4-FFF2-40B4-BE49-F238E27FC236}">
                <a16:creationId xmlns:a16="http://schemas.microsoft.com/office/drawing/2014/main" id="{6D7AEDEE-1C72-4D20-8911-25CF32D0C8A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588"/>
            <a:ext cx="9144000" cy="685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Rectangle 5">
            <a:extLst>
              <a:ext uri="{FF2B5EF4-FFF2-40B4-BE49-F238E27FC236}">
                <a16:creationId xmlns:a16="http://schemas.microsoft.com/office/drawing/2014/main" id="{980CCDCC-DD9B-4D35-A7D5-9338AEB3708A}"/>
              </a:ext>
            </a:extLst>
          </p:cNvPr>
          <p:cNvSpPr>
            <a:spLocks noGrp="1" noChangeArrowheads="1"/>
          </p:cNvSpPr>
          <p:nvPr>
            <p:ph type="title"/>
          </p:nvPr>
        </p:nvSpPr>
        <p:spPr/>
        <p:txBody>
          <a:bodyPr/>
          <a:lstStyle/>
          <a:p>
            <a:endParaRPr lang="sl-SI" altLang="sl-SI"/>
          </a:p>
        </p:txBody>
      </p:sp>
      <p:sp>
        <p:nvSpPr>
          <p:cNvPr id="20483" name="Rectangle 3">
            <a:extLst>
              <a:ext uri="{FF2B5EF4-FFF2-40B4-BE49-F238E27FC236}">
                <a16:creationId xmlns:a16="http://schemas.microsoft.com/office/drawing/2014/main" id="{94B8B422-275B-4114-BB5F-057BD0E75AFB}"/>
              </a:ext>
            </a:extLst>
          </p:cNvPr>
          <p:cNvSpPr>
            <a:spLocks noGrp="1" noChangeArrowheads="1"/>
          </p:cNvSpPr>
          <p:nvPr>
            <p:ph type="body" sz="half" idx="1"/>
          </p:nvPr>
        </p:nvSpPr>
        <p:spPr>
          <a:xfrm>
            <a:off x="539750" y="404813"/>
            <a:ext cx="4176713" cy="6453187"/>
          </a:xfrm>
        </p:spPr>
        <p:txBody>
          <a:bodyPr/>
          <a:lstStyle/>
          <a:p>
            <a:pPr>
              <a:lnSpc>
                <a:spcPct val="90000"/>
              </a:lnSpc>
            </a:pPr>
            <a:r>
              <a:rPr lang="sl-SI" altLang="sl-SI" sz="2400">
                <a:solidFill>
                  <a:schemeClr val="bg1"/>
                </a:solidFill>
              </a:rPr>
              <a:t>Na Krasu prevladujejo večje vasi, vendar so takšne s prek sto hišami redke. Naselja so večinoma gručasta z domovi, postavljenimi brez reda tesno skupaj. Domačije imajo običajno dvorišča s sadnim drevjem ali še pogosteje z brajdami ter praviloma vodnjak s strešnico. Sredozemski vpliv je opzen v dokaj velikih zgradbah, prostornih, večinoma enonadstropnih hišah, h katerim je sodil še velik dimnik in zunanje kamnite stopnice.</a:t>
            </a:r>
            <a:endParaRPr lang="en-US" altLang="sl-SI" sz="24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Ozje_obmocje_Vipavske_doline">
            <a:extLst>
              <a:ext uri="{FF2B5EF4-FFF2-40B4-BE49-F238E27FC236}">
                <a16:creationId xmlns:a16="http://schemas.microsoft.com/office/drawing/2014/main" id="{BA42AF15-A839-489F-B408-B2AC8FF468C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9525"/>
            <a:ext cx="9144000" cy="6848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39A4370F-F637-45EC-8A30-B127C194DDAE}"/>
              </a:ext>
            </a:extLst>
          </p:cNvPr>
          <p:cNvSpPr>
            <a:spLocks noGrp="1" noChangeArrowheads="1"/>
          </p:cNvSpPr>
          <p:nvPr>
            <p:ph type="title"/>
          </p:nvPr>
        </p:nvSpPr>
        <p:spPr/>
        <p:txBody>
          <a:bodyPr/>
          <a:lstStyle/>
          <a:p>
            <a:r>
              <a:rPr lang="sl-SI" altLang="sl-SI">
                <a:solidFill>
                  <a:srgbClr val="FF0000"/>
                </a:solidFill>
              </a:rPr>
              <a:t>Lega</a:t>
            </a:r>
            <a:endParaRPr lang="en-US" altLang="sl-SI">
              <a:solidFill>
                <a:srgbClr val="FF0000"/>
              </a:solidFill>
            </a:endParaRPr>
          </a:p>
        </p:txBody>
      </p:sp>
      <p:sp>
        <p:nvSpPr>
          <p:cNvPr id="3075" name="Rectangle 3">
            <a:extLst>
              <a:ext uri="{FF2B5EF4-FFF2-40B4-BE49-F238E27FC236}">
                <a16:creationId xmlns:a16="http://schemas.microsoft.com/office/drawing/2014/main" id="{0CB3CDF2-D385-434C-B481-BFBE25451EBA}"/>
              </a:ext>
            </a:extLst>
          </p:cNvPr>
          <p:cNvSpPr>
            <a:spLocks noGrp="1" noChangeArrowheads="1"/>
          </p:cNvSpPr>
          <p:nvPr>
            <p:ph type="body" sz="half" idx="1"/>
          </p:nvPr>
        </p:nvSpPr>
        <p:spPr>
          <a:xfrm>
            <a:off x="457200" y="1600200"/>
            <a:ext cx="8147050" cy="4525963"/>
          </a:xfrm>
        </p:spPr>
        <p:txBody>
          <a:bodyPr/>
          <a:lstStyle/>
          <a:p>
            <a:pPr>
              <a:lnSpc>
                <a:spcPct val="90000"/>
              </a:lnSpc>
            </a:pPr>
            <a:r>
              <a:rPr lang="sl-SI" altLang="sl-SI" sz="2400">
                <a:solidFill>
                  <a:srgbClr val="FFFFFF"/>
                </a:solidFill>
              </a:rPr>
              <a:t>Vipavska dolina leži med visokima planotama Trnovski gozd in Nanos na severu ter nizko planoto Kras na jugu. Na vzhodu meji na Pivško podolje, na severozahodu pa na Kamberško in Banjišče. Razteza se od vzhoda proti zahodu: od povirja potoka Močilnika pod Razdrtim do Goriške ravnine ob državni meji z Italijo meri približno 40 km.</a:t>
            </a:r>
          </a:p>
          <a:p>
            <a:pPr>
              <a:lnSpc>
                <a:spcPct val="90000"/>
              </a:lnSpc>
            </a:pPr>
            <a:endParaRPr lang="sl-SI" altLang="sl-SI" sz="2400">
              <a:solidFill>
                <a:srgbClr val="FFFFFF"/>
              </a:solidFill>
            </a:endParaRPr>
          </a:p>
          <a:p>
            <a:pPr>
              <a:lnSpc>
                <a:spcPct val="90000"/>
              </a:lnSpc>
            </a:pPr>
            <a:r>
              <a:rPr lang="sl-SI" altLang="sl-SI" sz="2400">
                <a:solidFill>
                  <a:srgbClr val="FFFFFF"/>
                </a:solidFill>
              </a:rPr>
              <a:t>Glavne značilnosti pokrajine so prevlada fliša, submediteransko podnebje, ki omogoča posebne kulturne in zgodnje pridelke, in razraščanje novih dejavnosti zaradi prometno prehodne obmejne lege.</a:t>
            </a:r>
            <a:endParaRPr lang="en-US" altLang="sl-SI"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2000"/>
                                        <p:tgtEl>
                                          <p:spTgt spid="3075">
                                            <p:txEl>
                                              <p:pRg st="0" end="0"/>
                                            </p:txEl>
                                          </p:spTgt>
                                        </p:tgtEl>
                                      </p:cBhvr>
                                    </p:animEffect>
                                    <p:set>
                                      <p:cBhvr>
                                        <p:cTn id="7" dur="1" fill="hold">
                                          <p:stCondLst>
                                            <p:cond delay="1999"/>
                                          </p:stCondLst>
                                        </p:cTn>
                                        <p:tgtEl>
                                          <p:spTgt spid="3075">
                                            <p:txEl>
                                              <p:pRg st="0" end="0"/>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2000"/>
                                        <p:tgtEl>
                                          <p:spTgt spid="3075">
                                            <p:txEl>
                                              <p:pRg st="2" end="2"/>
                                            </p:txEl>
                                          </p:spTgt>
                                        </p:tgtEl>
                                      </p:cBhvr>
                                    </p:animEffect>
                                    <p:set>
                                      <p:cBhvr>
                                        <p:cTn id="10" dur="1" fill="hold">
                                          <p:stCondLst>
                                            <p:cond delay="1999"/>
                                          </p:stCondLst>
                                        </p:cTn>
                                        <p:tgtEl>
                                          <p:spTgt spid="307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teran">
            <a:extLst>
              <a:ext uri="{FF2B5EF4-FFF2-40B4-BE49-F238E27FC236}">
                <a16:creationId xmlns:a16="http://schemas.microsoft.com/office/drawing/2014/main" id="{31BD2996-78FA-4AE0-AED6-A404F7F24C3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44975" y="0"/>
            <a:ext cx="489902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Rectangle 2">
            <a:extLst>
              <a:ext uri="{FF2B5EF4-FFF2-40B4-BE49-F238E27FC236}">
                <a16:creationId xmlns:a16="http://schemas.microsoft.com/office/drawing/2014/main" id="{CDA9C3B1-DFEC-436C-AB07-C95540B32BD1}"/>
              </a:ext>
            </a:extLst>
          </p:cNvPr>
          <p:cNvSpPr>
            <a:spLocks noGrp="1" noChangeArrowheads="1"/>
          </p:cNvSpPr>
          <p:nvPr>
            <p:ph type="title"/>
          </p:nvPr>
        </p:nvSpPr>
        <p:spPr>
          <a:xfrm>
            <a:off x="395288" y="188913"/>
            <a:ext cx="4043362" cy="1143000"/>
          </a:xfrm>
        </p:spPr>
        <p:txBody>
          <a:bodyPr/>
          <a:lstStyle/>
          <a:p>
            <a:r>
              <a:rPr lang="sl-SI" altLang="sl-SI">
                <a:solidFill>
                  <a:srgbClr val="FF0000"/>
                </a:solidFill>
              </a:rPr>
              <a:t>Gospodarstvo</a:t>
            </a:r>
            <a:endParaRPr lang="en-US" altLang="sl-SI">
              <a:solidFill>
                <a:srgbClr val="FF0000"/>
              </a:solidFill>
            </a:endParaRPr>
          </a:p>
        </p:txBody>
      </p:sp>
      <p:sp>
        <p:nvSpPr>
          <p:cNvPr id="21507" name="Rectangle 3">
            <a:extLst>
              <a:ext uri="{FF2B5EF4-FFF2-40B4-BE49-F238E27FC236}">
                <a16:creationId xmlns:a16="http://schemas.microsoft.com/office/drawing/2014/main" id="{BCBD018F-2899-4B22-BECF-C980CC8793C9}"/>
              </a:ext>
            </a:extLst>
          </p:cNvPr>
          <p:cNvSpPr>
            <a:spLocks noGrp="1" noChangeArrowheads="1"/>
          </p:cNvSpPr>
          <p:nvPr>
            <p:ph type="body" sz="half" idx="1"/>
          </p:nvPr>
        </p:nvSpPr>
        <p:spPr>
          <a:xfrm>
            <a:off x="0" y="1268413"/>
            <a:ext cx="4319588" cy="5589587"/>
          </a:xfrm>
        </p:spPr>
        <p:txBody>
          <a:bodyPr/>
          <a:lstStyle/>
          <a:p>
            <a:pPr>
              <a:lnSpc>
                <a:spcPct val="80000"/>
              </a:lnSpc>
            </a:pPr>
            <a:r>
              <a:rPr lang="sl-SI" altLang="sl-SI" sz="1800"/>
              <a:t>Naravne razmere za kmetijstvo niso najboljše. Kraško površje omogoča njive večinoma le na dnu vrtač, po raznovrstnih kraških kotanjah, po suhih dolinah in uravnavah. Izjema so območja, kjer je bilo kraške rdeče prsti več, na primer v okolici Dutovelj, Tomaja in Komna. Kraške jerine je malo, vendar je znana po rodovitnosti. Tu uspevajo pridelki, ki so običajni tudi v drugih pokrajinah na slovenskem: žito, koruza, krompir, zelje, repa ipd. Pri sadovnjakih se v sestavi kaže vpliv sosednjih sredozemskih pokrajin, saj so pogoste češnje, breskve, slive in orehi. Pridelava pa je večinoma userjena v samooskrbo. Drugače je z vinogradi, ki sicer po obsegu niso tako sklenjeni kot drugod po Sloveniji, vendar so tu zelo znana območja pridelovanja kraškega terana.</a:t>
            </a:r>
            <a:endParaRPr lang="en-US" altLang="sl-SI"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škocjanske jame">
            <a:extLst>
              <a:ext uri="{FF2B5EF4-FFF2-40B4-BE49-F238E27FC236}">
                <a16:creationId xmlns:a16="http://schemas.microsoft.com/office/drawing/2014/main" id="{11FC4768-8443-45E1-8525-7A621C4F1BB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5" name="Rectangle 5">
            <a:extLst>
              <a:ext uri="{FF2B5EF4-FFF2-40B4-BE49-F238E27FC236}">
                <a16:creationId xmlns:a16="http://schemas.microsoft.com/office/drawing/2014/main" id="{4D3C8734-7A35-4528-9251-6129FD9BCFFE}"/>
              </a:ext>
            </a:extLst>
          </p:cNvPr>
          <p:cNvSpPr>
            <a:spLocks noGrp="1" noChangeArrowheads="1"/>
          </p:cNvSpPr>
          <p:nvPr>
            <p:ph type="title"/>
          </p:nvPr>
        </p:nvSpPr>
        <p:spPr/>
        <p:txBody>
          <a:bodyPr/>
          <a:lstStyle/>
          <a:p>
            <a:endParaRPr lang="sl-SI" altLang="sl-SI"/>
          </a:p>
        </p:txBody>
      </p:sp>
      <p:sp>
        <p:nvSpPr>
          <p:cNvPr id="40963" name="Rectangle 3">
            <a:extLst>
              <a:ext uri="{FF2B5EF4-FFF2-40B4-BE49-F238E27FC236}">
                <a16:creationId xmlns:a16="http://schemas.microsoft.com/office/drawing/2014/main" id="{846D6B74-B640-48C2-BC68-806791F22B03}"/>
              </a:ext>
            </a:extLst>
          </p:cNvPr>
          <p:cNvSpPr>
            <a:spLocks noGrp="1" noChangeArrowheads="1"/>
          </p:cNvSpPr>
          <p:nvPr>
            <p:ph type="body" sz="half" idx="1"/>
          </p:nvPr>
        </p:nvSpPr>
        <p:spPr>
          <a:xfrm>
            <a:off x="457200" y="620713"/>
            <a:ext cx="8291513" cy="5761037"/>
          </a:xfrm>
        </p:spPr>
        <p:txBody>
          <a:bodyPr/>
          <a:lstStyle/>
          <a:p>
            <a:pPr>
              <a:lnSpc>
                <a:spcPct val="80000"/>
              </a:lnSpc>
            </a:pPr>
            <a:r>
              <a:rPr lang="sl-SI" altLang="sl-SI" sz="2400">
                <a:solidFill>
                  <a:schemeClr val="bg1"/>
                </a:solidFill>
              </a:rPr>
              <a:t>Za živinorejo so na Krasu možnosti še manj ugodne od poljedelstva. Pašniki na Krasu se ne morejo meriti s pašniki drugod po Sloveniji, saj so zelo skalnati z borno travno sušo, pa še ta se v vročih in suhih poletnih mesecih posuši.</a:t>
            </a:r>
          </a:p>
          <a:p>
            <a:pPr>
              <a:lnSpc>
                <a:spcPct val="80000"/>
              </a:lnSpc>
            </a:pPr>
            <a:r>
              <a:rPr lang="sl-SI" altLang="sl-SI" sz="2400">
                <a:solidFill>
                  <a:schemeClr val="bg1"/>
                </a:solidFill>
              </a:rPr>
              <a:t>Kras ima pomembno prehodno prometno vlogo, ki se je še zlasti okrepila v zadnjem stoletju. Pokrajina je v neposrednem zaledju Tržaškega zaliva in vsa pota iz notranjosti do pristanišč so vodila čez Kras.</a:t>
            </a:r>
          </a:p>
          <a:p>
            <a:pPr>
              <a:lnSpc>
                <a:spcPct val="80000"/>
              </a:lnSpc>
            </a:pPr>
            <a:r>
              <a:rPr lang="sl-SI" altLang="sl-SI" sz="2400">
                <a:solidFill>
                  <a:schemeClr val="bg1"/>
                </a:solidFill>
              </a:rPr>
              <a:t>V novejšem času se razvijajo različne obike turizma. Kar leži pokrajina v neposrednem zaledju slovenskih in italijanskih obalnih mest, so ugodne možnosti za izletniški turizem ob koncu tedna. Osrednje turistično središče je hotelsko-turistični kompleks v Lipici. Tam je poleg kobilarne in šole jahanja še igrišče za golf in igralnica. Zanimivo je, da tudi jamski turizem, z izjemo Škocjanskih jam, ni tako razvit, kot bi pričakovali glede na množico jamskih objektov.</a:t>
            </a:r>
            <a:endParaRPr lang="en-US" altLang="sl-SI"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3000"/>
                                        <p:tgtEl>
                                          <p:spTgt spid="40963">
                                            <p:txEl>
                                              <p:pRg st="0" end="0"/>
                                            </p:txEl>
                                          </p:spTgt>
                                        </p:tgtEl>
                                      </p:cBhvr>
                                    </p:animEffect>
                                    <p:set>
                                      <p:cBhvr>
                                        <p:cTn id="7" dur="1" fill="hold">
                                          <p:stCondLst>
                                            <p:cond delay="2999"/>
                                          </p:stCondLst>
                                        </p:cTn>
                                        <p:tgtEl>
                                          <p:spTgt spid="4096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3000"/>
                                        <p:tgtEl>
                                          <p:spTgt spid="40963">
                                            <p:txEl>
                                              <p:pRg st="1" end="1"/>
                                            </p:txEl>
                                          </p:spTgt>
                                        </p:tgtEl>
                                      </p:cBhvr>
                                    </p:animEffect>
                                    <p:set>
                                      <p:cBhvr>
                                        <p:cTn id="10" dur="1" fill="hold">
                                          <p:stCondLst>
                                            <p:cond delay="2999"/>
                                          </p:stCondLst>
                                        </p:cTn>
                                        <p:tgtEl>
                                          <p:spTgt spid="4096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3000"/>
                                        <p:tgtEl>
                                          <p:spTgt spid="40963">
                                            <p:txEl>
                                              <p:pRg st="2" end="2"/>
                                            </p:txEl>
                                          </p:spTgt>
                                        </p:tgtEl>
                                      </p:cBhvr>
                                    </p:animEffect>
                                    <p:set>
                                      <p:cBhvr>
                                        <p:cTn id="13" dur="1" fill="hold">
                                          <p:stCondLst>
                                            <p:cond delay="2999"/>
                                          </p:stCondLst>
                                        </p:cTn>
                                        <p:tgtEl>
                                          <p:spTgt spid="4096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a:extLst>
              <a:ext uri="{FF2B5EF4-FFF2-40B4-BE49-F238E27FC236}">
                <a16:creationId xmlns:a16="http://schemas.microsoft.com/office/drawing/2014/main" id="{B93C4631-99D6-4A71-8576-9041C5D0CF03}"/>
              </a:ext>
            </a:extLst>
          </p:cNvPr>
          <p:cNvSpPr>
            <a:spLocks noGrp="1" noChangeArrowheads="1"/>
          </p:cNvSpPr>
          <p:nvPr>
            <p:ph type="title"/>
          </p:nvPr>
        </p:nvSpPr>
        <p:spPr>
          <a:xfrm>
            <a:off x="5580063" y="620713"/>
            <a:ext cx="1512887" cy="2016125"/>
          </a:xfrm>
        </p:spPr>
        <p:txBody>
          <a:bodyPr/>
          <a:lstStyle/>
          <a:p>
            <a:r>
              <a:rPr lang="sl-SI" altLang="sl-SI" sz="13000"/>
              <a:t>?</a:t>
            </a:r>
            <a:endParaRPr lang="en-US" altLang="sl-SI" sz="13000"/>
          </a:p>
        </p:txBody>
      </p:sp>
      <p:pic>
        <p:nvPicPr>
          <p:cNvPr id="41988" name="Picture 4" descr="konec 1">
            <a:extLst>
              <a:ext uri="{FF2B5EF4-FFF2-40B4-BE49-F238E27FC236}">
                <a16:creationId xmlns:a16="http://schemas.microsoft.com/office/drawing/2014/main" id="{F450F8C8-7ACE-4231-9019-8AFE264A23B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76375" y="549275"/>
            <a:ext cx="4038600" cy="2073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1" name="Picture 7" descr="konec">
            <a:extLst>
              <a:ext uri="{FF2B5EF4-FFF2-40B4-BE49-F238E27FC236}">
                <a16:creationId xmlns:a16="http://schemas.microsoft.com/office/drawing/2014/main" id="{DBDDC350-A925-476F-8082-7DFE58A0957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11413" y="2997200"/>
            <a:ext cx="4608512" cy="370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liš - vipavska">
            <a:extLst>
              <a:ext uri="{FF2B5EF4-FFF2-40B4-BE49-F238E27FC236}">
                <a16:creationId xmlns:a16="http://schemas.microsoft.com/office/drawing/2014/main" id="{3E371741-8D37-4763-84DE-669281DEAB2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5650" y="0"/>
            <a:ext cx="78486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Rectangle 2">
            <a:extLst>
              <a:ext uri="{FF2B5EF4-FFF2-40B4-BE49-F238E27FC236}">
                <a16:creationId xmlns:a16="http://schemas.microsoft.com/office/drawing/2014/main" id="{011C5E42-87B2-412E-A9F8-B7E40847D267}"/>
              </a:ext>
            </a:extLst>
          </p:cNvPr>
          <p:cNvSpPr>
            <a:spLocks noGrp="1" noChangeArrowheads="1"/>
          </p:cNvSpPr>
          <p:nvPr>
            <p:ph type="title"/>
          </p:nvPr>
        </p:nvSpPr>
        <p:spPr/>
        <p:txBody>
          <a:bodyPr/>
          <a:lstStyle/>
          <a:p>
            <a:r>
              <a:rPr lang="sl-SI" altLang="sl-SI">
                <a:solidFill>
                  <a:srgbClr val="FF0000"/>
                </a:solidFill>
              </a:rPr>
              <a:t>Kamnine in površje</a:t>
            </a:r>
            <a:endParaRPr lang="en-US" altLang="sl-SI">
              <a:solidFill>
                <a:srgbClr val="FF0000"/>
              </a:solidFill>
            </a:endParaRPr>
          </a:p>
        </p:txBody>
      </p:sp>
      <p:sp>
        <p:nvSpPr>
          <p:cNvPr id="4099" name="Rectangle 3">
            <a:extLst>
              <a:ext uri="{FF2B5EF4-FFF2-40B4-BE49-F238E27FC236}">
                <a16:creationId xmlns:a16="http://schemas.microsoft.com/office/drawing/2014/main" id="{F444343B-D612-42E7-AF4F-3C94C43FEBA7}"/>
              </a:ext>
            </a:extLst>
          </p:cNvPr>
          <p:cNvSpPr>
            <a:spLocks noGrp="1" noChangeArrowheads="1"/>
          </p:cNvSpPr>
          <p:nvPr>
            <p:ph type="body" sz="half" idx="1"/>
          </p:nvPr>
        </p:nvSpPr>
        <p:spPr>
          <a:xfrm>
            <a:off x="457200" y="1600200"/>
            <a:ext cx="8218488" cy="4525963"/>
          </a:xfrm>
        </p:spPr>
        <p:txBody>
          <a:bodyPr/>
          <a:lstStyle/>
          <a:p>
            <a:r>
              <a:rPr lang="sl-SI" altLang="sl-SI" sz="2400">
                <a:solidFill>
                  <a:schemeClr val="bg1"/>
                </a:solidFill>
              </a:rPr>
              <a:t>Fliš iz drobnoplastovitega laporja in peščenjakov ponekod prekinjajo odpornejši vložki apnenca, ki sestavlja različno obsežne pregibe, terase in druge površinske oblike.Med kamninami prevladujejo flišni laporji in peščenjaki ter navezani kvartarni nanosi.</a:t>
            </a:r>
          </a:p>
          <a:p>
            <a:endParaRPr lang="sl-SI" altLang="sl-SI" sz="2400">
              <a:solidFill>
                <a:schemeClr val="bg1"/>
              </a:solidFill>
            </a:endParaRPr>
          </a:p>
          <a:p>
            <a:r>
              <a:rPr lang="sl-SI" altLang="sl-SI" sz="2400">
                <a:solidFill>
                  <a:schemeClr val="bg1"/>
                </a:solidFill>
              </a:rPr>
              <a:t>Vipavska dolina n zahodu preide v Goriško ravan, ki se močno razlikuje od flišne okolice. Reka Soča tu priteče iz gorskega sveta na ravnino in prečka okoli 10 km širok pas fliša, v katerem je vrazala prostorno dolino in jo zapolnila z večinoma apnenčevim prodom.</a:t>
            </a:r>
            <a:endParaRPr lang="en-US" altLang="sl-SI"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12" fill="hold" nodeType="clickEffect">
                                  <p:stCondLst>
                                    <p:cond delay="0"/>
                                  </p:stCondLst>
                                  <p:childTnLst>
                                    <p:animEffect transition="out" filter="strips(downLeft)">
                                      <p:cBhvr>
                                        <p:cTn id="6" dur="3000"/>
                                        <p:tgtEl>
                                          <p:spTgt spid="4099">
                                            <p:txEl>
                                              <p:pRg st="0" end="0"/>
                                            </p:txEl>
                                          </p:spTgt>
                                        </p:tgtEl>
                                      </p:cBhvr>
                                    </p:animEffect>
                                    <p:set>
                                      <p:cBhvr>
                                        <p:cTn id="7" dur="1" fill="hold">
                                          <p:stCondLst>
                                            <p:cond delay="2999"/>
                                          </p:stCondLst>
                                        </p:cTn>
                                        <p:tgtEl>
                                          <p:spTgt spid="4099">
                                            <p:txEl>
                                              <p:pRg st="0" end="0"/>
                                            </p:txEl>
                                          </p:spTgt>
                                        </p:tgtEl>
                                        <p:attrNameLst>
                                          <p:attrName>style.visibility</p:attrName>
                                        </p:attrNameLst>
                                      </p:cBhvr>
                                      <p:to>
                                        <p:strVal val="hidden"/>
                                      </p:to>
                                    </p:set>
                                  </p:childTnLst>
                                </p:cTn>
                              </p:par>
                              <p:par>
                                <p:cTn id="8" presetID="18" presetClass="exit" presetSubtype="12" fill="hold" nodeType="withEffect">
                                  <p:stCondLst>
                                    <p:cond delay="0"/>
                                  </p:stCondLst>
                                  <p:childTnLst>
                                    <p:animEffect transition="out" filter="strips(downLeft)">
                                      <p:cBhvr>
                                        <p:cTn id="9" dur="3000"/>
                                        <p:tgtEl>
                                          <p:spTgt spid="4099">
                                            <p:txEl>
                                              <p:pRg st="2" end="2"/>
                                            </p:txEl>
                                          </p:spTgt>
                                        </p:tgtEl>
                                      </p:cBhvr>
                                    </p:animEffect>
                                    <p:set>
                                      <p:cBhvr>
                                        <p:cTn id="10" dur="1" fill="hold">
                                          <p:stCondLst>
                                            <p:cond delay="2999"/>
                                          </p:stCondLst>
                                        </p:cTn>
                                        <p:tgtEl>
                                          <p:spTgt spid="409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odovje- vipavska dolina">
            <a:extLst>
              <a:ext uri="{FF2B5EF4-FFF2-40B4-BE49-F238E27FC236}">
                <a16:creationId xmlns:a16="http://schemas.microsoft.com/office/drawing/2014/main" id="{C534689A-6AEA-4DE3-9F86-2BC5982FD98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2" name="Rectangle 2">
            <a:extLst>
              <a:ext uri="{FF2B5EF4-FFF2-40B4-BE49-F238E27FC236}">
                <a16:creationId xmlns:a16="http://schemas.microsoft.com/office/drawing/2014/main" id="{38D2EA4D-A647-4E29-A516-F7198A92DD3B}"/>
              </a:ext>
            </a:extLst>
          </p:cNvPr>
          <p:cNvSpPr>
            <a:spLocks noGrp="1" noChangeArrowheads="1"/>
          </p:cNvSpPr>
          <p:nvPr>
            <p:ph type="title"/>
          </p:nvPr>
        </p:nvSpPr>
        <p:spPr/>
        <p:txBody>
          <a:bodyPr/>
          <a:lstStyle/>
          <a:p>
            <a:r>
              <a:rPr lang="sl-SI" altLang="sl-SI">
                <a:solidFill>
                  <a:srgbClr val="FF0000"/>
                </a:solidFill>
              </a:rPr>
              <a:t>Vode</a:t>
            </a:r>
            <a:endParaRPr lang="en-US" altLang="sl-SI">
              <a:solidFill>
                <a:srgbClr val="FF0000"/>
              </a:solidFill>
            </a:endParaRPr>
          </a:p>
        </p:txBody>
      </p:sp>
      <p:sp>
        <p:nvSpPr>
          <p:cNvPr id="5123" name="Rectangle 3">
            <a:extLst>
              <a:ext uri="{FF2B5EF4-FFF2-40B4-BE49-F238E27FC236}">
                <a16:creationId xmlns:a16="http://schemas.microsoft.com/office/drawing/2014/main" id="{AF155350-22C5-4A22-9C01-1CBF9BEBF627}"/>
              </a:ext>
            </a:extLst>
          </p:cNvPr>
          <p:cNvSpPr>
            <a:spLocks noGrp="1" noChangeArrowheads="1"/>
          </p:cNvSpPr>
          <p:nvPr>
            <p:ph type="body" sz="half" idx="1"/>
          </p:nvPr>
        </p:nvSpPr>
        <p:spPr>
          <a:xfrm>
            <a:off x="457200" y="1600200"/>
            <a:ext cx="8147050" cy="4525963"/>
          </a:xfrm>
        </p:spPr>
        <p:txBody>
          <a:bodyPr/>
          <a:lstStyle/>
          <a:p>
            <a:r>
              <a:rPr lang="sl-SI" altLang="sl-SI" sz="2400">
                <a:solidFill>
                  <a:srgbClr val="FFFFFF"/>
                </a:solidFill>
              </a:rPr>
              <a:t>Vipavska</a:t>
            </a:r>
            <a:r>
              <a:rPr lang="sl-SI" altLang="sl-SI" sz="2400"/>
              <a:t> dolina je prepredena s številnimi večjimi in </a:t>
            </a:r>
            <a:r>
              <a:rPr lang="sl-SI" altLang="sl-SI" sz="2400">
                <a:solidFill>
                  <a:srgbClr val="FFFFFF"/>
                </a:solidFill>
              </a:rPr>
              <a:t>manjšimi vodotoki, ki so zarezani v neprepustno flišno podlago. Največ vode prihaja na dan v kraških izvirih ob vznožju Trnovskega gozda in Nanosa ter ob stiku med apnencem in flišem na severnem obrobju dolinskega dna, kjer izvirajo Vipava, Hubelj in Lijak, največji vodotoki pokrajine, ki so odločilno izoblikovali današnje površje.</a:t>
            </a:r>
          </a:p>
          <a:p>
            <a:endParaRPr lang="sl-SI" altLang="sl-SI" sz="2400"/>
          </a:p>
          <a:p>
            <a:r>
              <a:rPr lang="sl-SI" altLang="sl-SI" sz="2400"/>
              <a:t>Naravnih jezer z izjemo jezerca nad Vitovljami ni. Na potoku Vogršček pa je velik vodni zadrževalnik.</a:t>
            </a:r>
            <a:endParaRPr lang="en-US" altLang="sl-SI"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anorama vipavske doline">
            <a:extLst>
              <a:ext uri="{FF2B5EF4-FFF2-40B4-BE49-F238E27FC236}">
                <a16:creationId xmlns:a16="http://schemas.microsoft.com/office/drawing/2014/main" id="{3E22CB93-EBB5-4AF0-94E9-681C791E0D0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628775"/>
            <a:ext cx="9144000" cy="416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Rectangle 2">
            <a:extLst>
              <a:ext uri="{FF2B5EF4-FFF2-40B4-BE49-F238E27FC236}">
                <a16:creationId xmlns:a16="http://schemas.microsoft.com/office/drawing/2014/main" id="{98112E5F-2772-4511-8CC7-E6E2C0EBF454}"/>
              </a:ext>
            </a:extLst>
          </p:cNvPr>
          <p:cNvSpPr>
            <a:spLocks noGrp="1" noChangeArrowheads="1"/>
          </p:cNvSpPr>
          <p:nvPr>
            <p:ph type="title"/>
          </p:nvPr>
        </p:nvSpPr>
        <p:spPr/>
        <p:txBody>
          <a:bodyPr/>
          <a:lstStyle/>
          <a:p>
            <a:r>
              <a:rPr lang="sl-SI" altLang="sl-SI">
                <a:solidFill>
                  <a:srgbClr val="FF0000"/>
                </a:solidFill>
              </a:rPr>
              <a:t>Podnebje</a:t>
            </a:r>
            <a:endParaRPr lang="en-US" altLang="sl-SI">
              <a:solidFill>
                <a:srgbClr val="FF0000"/>
              </a:solidFill>
            </a:endParaRPr>
          </a:p>
        </p:txBody>
      </p:sp>
      <p:sp>
        <p:nvSpPr>
          <p:cNvPr id="6147" name="Rectangle 3">
            <a:extLst>
              <a:ext uri="{FF2B5EF4-FFF2-40B4-BE49-F238E27FC236}">
                <a16:creationId xmlns:a16="http://schemas.microsoft.com/office/drawing/2014/main" id="{35809D04-85FF-4BC2-8EA9-DA3F83629DA8}"/>
              </a:ext>
            </a:extLst>
          </p:cNvPr>
          <p:cNvSpPr>
            <a:spLocks noGrp="1" noChangeArrowheads="1"/>
          </p:cNvSpPr>
          <p:nvPr>
            <p:ph type="body" sz="half" idx="1"/>
          </p:nvPr>
        </p:nvSpPr>
        <p:spPr>
          <a:xfrm>
            <a:off x="457200" y="1600200"/>
            <a:ext cx="8147050" cy="4525963"/>
          </a:xfrm>
        </p:spPr>
        <p:txBody>
          <a:bodyPr/>
          <a:lstStyle/>
          <a:p>
            <a:pPr>
              <a:lnSpc>
                <a:spcPct val="90000"/>
              </a:lnSpc>
            </a:pPr>
            <a:r>
              <a:rPr lang="sl-SI" altLang="sl-SI" sz="2400"/>
              <a:t>Vipavska dolina je najbolj v kraško notranjost segajoč “zaliv” sredozemskih podnebnih vplivov. Sredozemske podnebne poteze odsevajo v značilnih temperaturnih nihanjih, množini in razporeditvi padavin v vetrovnih razmerah. </a:t>
            </a:r>
          </a:p>
          <a:p>
            <a:pPr>
              <a:lnSpc>
                <a:spcPct val="90000"/>
              </a:lnSpc>
            </a:pPr>
            <a:endParaRPr lang="sl-SI" altLang="sl-SI" sz="2400"/>
          </a:p>
          <a:p>
            <a:pPr>
              <a:lnSpc>
                <a:spcPct val="90000"/>
              </a:lnSpc>
            </a:pPr>
            <a:r>
              <a:rPr lang="sl-SI" altLang="sl-SI" sz="2400">
                <a:solidFill>
                  <a:schemeClr val="bg1"/>
                </a:solidFill>
              </a:rPr>
              <a:t>Poletja so zmerno vroča s povprečno julijsko temperaturo 20,9 stopinj celzija. Pozimi je čutiti močan vpliv mrzlih celinskih zračnih gmot, tako da so dolgoletni januarski povprečki komaj 2,9 stopinje celzija. Temperature se v smeri proti zahodu zaradi manj izrazite burje nekoliko zvišajo. </a:t>
            </a:r>
            <a:endParaRPr lang="en-US" altLang="sl-SI"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nodeType="clickEffect">
                                  <p:stCondLst>
                                    <p:cond delay="0"/>
                                  </p:stCondLst>
                                  <p:childTnLst>
                                    <p:anim calcmode="lin" valueType="num">
                                      <p:cBhvr>
                                        <p:cTn id="6" dur="2000"/>
                                        <p:tgtEl>
                                          <p:spTgt spid="6147">
                                            <p:txEl>
                                              <p:pRg st="0" end="0"/>
                                            </p:txEl>
                                          </p:spTgt>
                                        </p:tgtEl>
                                        <p:attrNameLst>
                                          <p:attrName>ppt_w</p:attrName>
                                        </p:attrNameLst>
                                      </p:cBhvr>
                                      <p:tavLst>
                                        <p:tav tm="0">
                                          <p:val>
                                            <p:strVal val="ppt_w"/>
                                          </p:val>
                                        </p:tav>
                                        <p:tav tm="100000">
                                          <p:val>
                                            <p:strVal val="ppt_w*0.70"/>
                                          </p:val>
                                        </p:tav>
                                      </p:tavLst>
                                    </p:anim>
                                    <p:anim calcmode="lin" valueType="num">
                                      <p:cBhvr>
                                        <p:cTn id="7" dur="2000"/>
                                        <p:tgtEl>
                                          <p:spTgt spid="6147">
                                            <p:txEl>
                                              <p:pRg st="0" end="0"/>
                                            </p:txEl>
                                          </p:spTgt>
                                        </p:tgtEl>
                                        <p:attrNameLst>
                                          <p:attrName>ppt_h</p:attrName>
                                        </p:attrNameLst>
                                      </p:cBhvr>
                                      <p:tavLst>
                                        <p:tav tm="0">
                                          <p:val>
                                            <p:strVal val="ppt_h"/>
                                          </p:val>
                                        </p:tav>
                                        <p:tav tm="100000">
                                          <p:val>
                                            <p:strVal val="ppt_h"/>
                                          </p:val>
                                        </p:tav>
                                      </p:tavLst>
                                    </p:anim>
                                    <p:animEffect transition="out" filter="fade">
                                      <p:cBhvr>
                                        <p:cTn id="8" dur="2000"/>
                                        <p:tgtEl>
                                          <p:spTgt spid="6147">
                                            <p:txEl>
                                              <p:pRg st="0" end="0"/>
                                            </p:txEl>
                                          </p:spTgt>
                                        </p:tgtEl>
                                      </p:cBhvr>
                                    </p:animEffect>
                                    <p:set>
                                      <p:cBhvr>
                                        <p:cTn id="9" dur="1" fill="hold">
                                          <p:stCondLst>
                                            <p:cond delay="1999"/>
                                          </p:stCondLst>
                                        </p:cTn>
                                        <p:tgtEl>
                                          <p:spTgt spid="6147">
                                            <p:txEl>
                                              <p:pRg st="0" end="0"/>
                                            </p:txEl>
                                          </p:spTgt>
                                        </p:tgtEl>
                                        <p:attrNameLst>
                                          <p:attrName>style.visibility</p:attrName>
                                        </p:attrNameLst>
                                      </p:cBhvr>
                                      <p:to>
                                        <p:strVal val="hidden"/>
                                      </p:to>
                                    </p:set>
                                  </p:childTnLst>
                                </p:cTn>
                              </p:par>
                              <p:par>
                                <p:cTn id="10" presetID="55" presetClass="exit" presetSubtype="0" fill="hold" nodeType="withEffect">
                                  <p:stCondLst>
                                    <p:cond delay="0"/>
                                  </p:stCondLst>
                                  <p:childTnLst>
                                    <p:anim calcmode="lin" valueType="num">
                                      <p:cBhvr>
                                        <p:cTn id="11" dur="2000"/>
                                        <p:tgtEl>
                                          <p:spTgt spid="6147">
                                            <p:txEl>
                                              <p:pRg st="2" end="2"/>
                                            </p:txEl>
                                          </p:spTgt>
                                        </p:tgtEl>
                                        <p:attrNameLst>
                                          <p:attrName>ppt_w</p:attrName>
                                        </p:attrNameLst>
                                      </p:cBhvr>
                                      <p:tavLst>
                                        <p:tav tm="0">
                                          <p:val>
                                            <p:strVal val="ppt_w"/>
                                          </p:val>
                                        </p:tav>
                                        <p:tav tm="100000">
                                          <p:val>
                                            <p:strVal val="ppt_w*0.70"/>
                                          </p:val>
                                        </p:tav>
                                      </p:tavLst>
                                    </p:anim>
                                    <p:anim calcmode="lin" valueType="num">
                                      <p:cBhvr>
                                        <p:cTn id="12" dur="2000"/>
                                        <p:tgtEl>
                                          <p:spTgt spid="6147">
                                            <p:txEl>
                                              <p:pRg st="2" end="2"/>
                                            </p:txEl>
                                          </p:spTgt>
                                        </p:tgtEl>
                                        <p:attrNameLst>
                                          <p:attrName>ppt_h</p:attrName>
                                        </p:attrNameLst>
                                      </p:cBhvr>
                                      <p:tavLst>
                                        <p:tav tm="0">
                                          <p:val>
                                            <p:strVal val="ppt_h"/>
                                          </p:val>
                                        </p:tav>
                                        <p:tav tm="100000">
                                          <p:val>
                                            <p:strVal val="ppt_h"/>
                                          </p:val>
                                        </p:tav>
                                      </p:tavLst>
                                    </p:anim>
                                    <p:animEffect transition="out" filter="fade">
                                      <p:cBhvr>
                                        <p:cTn id="13" dur="2000"/>
                                        <p:tgtEl>
                                          <p:spTgt spid="6147">
                                            <p:txEl>
                                              <p:pRg st="2" end="2"/>
                                            </p:txEl>
                                          </p:spTgt>
                                        </p:tgtEl>
                                      </p:cBhvr>
                                    </p:animEffect>
                                    <p:set>
                                      <p:cBhvr>
                                        <p:cTn id="14" dur="1" fill="hold">
                                          <p:stCondLst>
                                            <p:cond delay="1999"/>
                                          </p:stCondLst>
                                        </p:cTn>
                                        <p:tgtEl>
                                          <p:spTgt spid="614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rednja vipavska dolina pred žetvijo">
            <a:extLst>
              <a:ext uri="{FF2B5EF4-FFF2-40B4-BE49-F238E27FC236}">
                <a16:creationId xmlns:a16="http://schemas.microsoft.com/office/drawing/2014/main" id="{4CEDB770-9880-4BFD-8125-8A941379FE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Rectangle 5">
            <a:extLst>
              <a:ext uri="{FF2B5EF4-FFF2-40B4-BE49-F238E27FC236}">
                <a16:creationId xmlns:a16="http://schemas.microsoft.com/office/drawing/2014/main" id="{881F6D36-E77F-4062-9875-5C3E80A0E6B8}"/>
              </a:ext>
            </a:extLst>
          </p:cNvPr>
          <p:cNvSpPr>
            <a:spLocks noGrp="1" noChangeArrowheads="1"/>
          </p:cNvSpPr>
          <p:nvPr>
            <p:ph type="title"/>
          </p:nvPr>
        </p:nvSpPr>
        <p:spPr/>
        <p:txBody>
          <a:bodyPr/>
          <a:lstStyle/>
          <a:p>
            <a:endParaRPr lang="sl-SI" altLang="sl-SI"/>
          </a:p>
        </p:txBody>
      </p:sp>
      <p:sp>
        <p:nvSpPr>
          <p:cNvPr id="7171" name="Rectangle 3">
            <a:extLst>
              <a:ext uri="{FF2B5EF4-FFF2-40B4-BE49-F238E27FC236}">
                <a16:creationId xmlns:a16="http://schemas.microsoft.com/office/drawing/2014/main" id="{D1A82FC9-D0E0-47AF-841E-CD3E241BEA02}"/>
              </a:ext>
            </a:extLst>
          </p:cNvPr>
          <p:cNvSpPr>
            <a:spLocks noGrp="1" noChangeArrowheads="1"/>
          </p:cNvSpPr>
          <p:nvPr>
            <p:ph type="body" sz="half" idx="1"/>
          </p:nvPr>
        </p:nvSpPr>
        <p:spPr>
          <a:xfrm>
            <a:off x="457200" y="1600200"/>
            <a:ext cx="8291513" cy="4525963"/>
          </a:xfrm>
        </p:spPr>
        <p:txBody>
          <a:bodyPr/>
          <a:lstStyle/>
          <a:p>
            <a:pPr>
              <a:lnSpc>
                <a:spcPct val="90000"/>
              </a:lnSpc>
            </a:pPr>
            <a:r>
              <a:rPr lang="sl-SI" altLang="sl-SI" sz="2000">
                <a:solidFill>
                  <a:schemeClr val="bg1"/>
                </a:solidFill>
              </a:rPr>
              <a:t>Vipavska dolina prejme letno povprečno okoli 1500 mm padavin, pobočja Banjščic, Trnovskega gozda in Nanosa, ki so pregrada za vlažne jugozahodne vetrove, pa znatno več.</a:t>
            </a:r>
          </a:p>
          <a:p>
            <a:pPr>
              <a:lnSpc>
                <a:spcPct val="90000"/>
              </a:lnSpc>
            </a:pPr>
            <a:endParaRPr lang="sl-SI" altLang="sl-SI" sz="2000">
              <a:solidFill>
                <a:schemeClr val="bg1"/>
              </a:solidFill>
            </a:endParaRPr>
          </a:p>
          <a:p>
            <a:pPr>
              <a:lnSpc>
                <a:spcPct val="90000"/>
              </a:lnSpc>
            </a:pPr>
            <a:r>
              <a:rPr lang="sl-SI" altLang="sl-SI" sz="2000">
                <a:solidFill>
                  <a:schemeClr val="bg1"/>
                </a:solidFill>
              </a:rPr>
              <a:t>Največ padavin je pozno spomladi in jeseni, najmanj pa pozimi. Najbolj suh je februar. Toča klesti v povprečju en dan na leto. Snežna odeja je sicer reden pojav, a se tanka plast kmalu stopi. Vsako leto je povprečno 6 dni s sneženjem. Zelo pomemben</a:t>
            </a:r>
            <a:r>
              <a:rPr lang="sl-SI" altLang="sl-SI" sz="2000"/>
              <a:t> </a:t>
            </a:r>
            <a:r>
              <a:rPr lang="sl-SI" altLang="sl-SI" sz="2000">
                <a:solidFill>
                  <a:schemeClr val="bg1"/>
                </a:solidFill>
              </a:rPr>
              <a:t>podnebni dejavnik je veter. Glavna vetrova sta burja in jugo, ki ga</a:t>
            </a:r>
            <a:r>
              <a:rPr lang="sl-SI" altLang="sl-SI" sz="2000"/>
              <a:t> </a:t>
            </a:r>
            <a:r>
              <a:rPr lang="sl-SI" altLang="sl-SI" sz="2000">
                <a:solidFill>
                  <a:schemeClr val="bg1"/>
                </a:solidFill>
              </a:rPr>
              <a:t>domačini imenujejo “veter od morja”. Burja je močan in sunkovit severozahodnik v obdobjih vdorov hladnega zraka iz notranjosti celine. Na Vipavskem je letno povprečno 42 dni z burjo. Najmočnejpa je pozimi in takrat so tudi njeni učinki najbolj neprijetni, še posebej v prometu.</a:t>
            </a:r>
            <a:endParaRPr lang="en-US" altLang="sl-SI"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xit" presetSubtype="32" fill="hold" nodeType="clickEffect">
                                  <p:stCondLst>
                                    <p:cond delay="0"/>
                                  </p:stCondLst>
                                  <p:childTnLst>
                                    <p:anim calcmode="lin" valueType="num">
                                      <p:cBhvr>
                                        <p:cTn id="6" dur="2000"/>
                                        <p:tgtEl>
                                          <p:spTgt spid="7171">
                                            <p:txEl>
                                              <p:pRg st="0" end="0"/>
                                            </p:txEl>
                                          </p:spTgt>
                                        </p:tgtEl>
                                        <p:attrNameLst>
                                          <p:attrName>ppt_w</p:attrName>
                                        </p:attrNameLst>
                                      </p:cBhvr>
                                      <p:tavLst>
                                        <p:tav tm="0">
                                          <p:val>
                                            <p:strVal val="ppt_w"/>
                                          </p:val>
                                        </p:tav>
                                        <p:tav tm="100000">
                                          <p:val>
                                            <p:fltVal val="0"/>
                                          </p:val>
                                        </p:tav>
                                      </p:tavLst>
                                    </p:anim>
                                    <p:anim calcmode="lin" valueType="num">
                                      <p:cBhvr>
                                        <p:cTn id="7" dur="2000"/>
                                        <p:tgtEl>
                                          <p:spTgt spid="7171">
                                            <p:txEl>
                                              <p:pRg st="0" end="0"/>
                                            </p:txEl>
                                          </p:spTgt>
                                        </p:tgtEl>
                                        <p:attrNameLst>
                                          <p:attrName>ppt_h</p:attrName>
                                        </p:attrNameLst>
                                      </p:cBhvr>
                                      <p:tavLst>
                                        <p:tav tm="0">
                                          <p:val>
                                            <p:strVal val="ppt_h"/>
                                          </p:val>
                                        </p:tav>
                                        <p:tav tm="100000">
                                          <p:val>
                                            <p:fltVal val="0"/>
                                          </p:val>
                                        </p:tav>
                                      </p:tavLst>
                                    </p:anim>
                                    <p:set>
                                      <p:cBhvr>
                                        <p:cTn id="8" dur="1" fill="hold">
                                          <p:stCondLst>
                                            <p:cond delay="1999"/>
                                          </p:stCondLst>
                                        </p:cTn>
                                        <p:tgtEl>
                                          <p:spTgt spid="7171">
                                            <p:txEl>
                                              <p:pRg st="0" end="0"/>
                                            </p:txEl>
                                          </p:spTgt>
                                        </p:tgtEl>
                                        <p:attrNameLst>
                                          <p:attrName>style.visibility</p:attrName>
                                        </p:attrNameLst>
                                      </p:cBhvr>
                                      <p:to>
                                        <p:strVal val="hidden"/>
                                      </p:to>
                                    </p:set>
                                  </p:childTnLst>
                                </p:cTn>
                              </p:par>
                              <p:par>
                                <p:cTn id="9" presetID="23" presetClass="exit" presetSubtype="32" fill="hold" nodeType="withEffect">
                                  <p:stCondLst>
                                    <p:cond delay="0"/>
                                  </p:stCondLst>
                                  <p:childTnLst>
                                    <p:anim calcmode="lin" valueType="num">
                                      <p:cBhvr>
                                        <p:cTn id="10" dur="2000"/>
                                        <p:tgtEl>
                                          <p:spTgt spid="7171">
                                            <p:txEl>
                                              <p:pRg st="2" end="2"/>
                                            </p:txEl>
                                          </p:spTgt>
                                        </p:tgtEl>
                                        <p:attrNameLst>
                                          <p:attrName>ppt_w</p:attrName>
                                        </p:attrNameLst>
                                      </p:cBhvr>
                                      <p:tavLst>
                                        <p:tav tm="0">
                                          <p:val>
                                            <p:strVal val="ppt_w"/>
                                          </p:val>
                                        </p:tav>
                                        <p:tav tm="100000">
                                          <p:val>
                                            <p:fltVal val="0"/>
                                          </p:val>
                                        </p:tav>
                                      </p:tavLst>
                                    </p:anim>
                                    <p:anim calcmode="lin" valueType="num">
                                      <p:cBhvr>
                                        <p:cTn id="11" dur="2000"/>
                                        <p:tgtEl>
                                          <p:spTgt spid="7171">
                                            <p:txEl>
                                              <p:pRg st="2" end="2"/>
                                            </p:txEl>
                                          </p:spTgt>
                                        </p:tgtEl>
                                        <p:attrNameLst>
                                          <p:attrName>ppt_h</p:attrName>
                                        </p:attrNameLst>
                                      </p:cBhvr>
                                      <p:tavLst>
                                        <p:tav tm="0">
                                          <p:val>
                                            <p:strVal val="ppt_h"/>
                                          </p:val>
                                        </p:tav>
                                        <p:tav tm="100000">
                                          <p:val>
                                            <p:fltVal val="0"/>
                                          </p:val>
                                        </p:tav>
                                      </p:tavLst>
                                    </p:anim>
                                    <p:set>
                                      <p:cBhvr>
                                        <p:cTn id="12" dur="1" fill="hold">
                                          <p:stCondLst>
                                            <p:cond delay="1999"/>
                                          </p:stCondLst>
                                        </p:cTn>
                                        <p:tgtEl>
                                          <p:spTgt spid="717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vipavska dolina - rastje">
            <a:extLst>
              <a:ext uri="{FF2B5EF4-FFF2-40B4-BE49-F238E27FC236}">
                <a16:creationId xmlns:a16="http://schemas.microsoft.com/office/drawing/2014/main" id="{FF26376D-93FA-4B1C-92CF-E1708E8BDE3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Rectangle 2">
            <a:extLst>
              <a:ext uri="{FF2B5EF4-FFF2-40B4-BE49-F238E27FC236}">
                <a16:creationId xmlns:a16="http://schemas.microsoft.com/office/drawing/2014/main" id="{B9025EFA-332B-4D70-B766-47ACC60B227E}"/>
              </a:ext>
            </a:extLst>
          </p:cNvPr>
          <p:cNvSpPr>
            <a:spLocks noGrp="1" noChangeArrowheads="1"/>
          </p:cNvSpPr>
          <p:nvPr>
            <p:ph type="title"/>
          </p:nvPr>
        </p:nvSpPr>
        <p:spPr/>
        <p:txBody>
          <a:bodyPr/>
          <a:lstStyle/>
          <a:p>
            <a:r>
              <a:rPr lang="sl-SI" altLang="sl-SI">
                <a:solidFill>
                  <a:srgbClr val="FF0000"/>
                </a:solidFill>
              </a:rPr>
              <a:t>Prst in rastje</a:t>
            </a:r>
            <a:endParaRPr lang="en-US" altLang="sl-SI">
              <a:solidFill>
                <a:srgbClr val="FF0000"/>
              </a:solidFill>
            </a:endParaRPr>
          </a:p>
        </p:txBody>
      </p:sp>
      <p:sp>
        <p:nvSpPr>
          <p:cNvPr id="8195" name="Rectangle 3">
            <a:extLst>
              <a:ext uri="{FF2B5EF4-FFF2-40B4-BE49-F238E27FC236}">
                <a16:creationId xmlns:a16="http://schemas.microsoft.com/office/drawing/2014/main" id="{A39830E7-554B-4C53-A029-E10A194DF8CB}"/>
              </a:ext>
            </a:extLst>
          </p:cNvPr>
          <p:cNvSpPr>
            <a:spLocks noGrp="1" noChangeArrowheads="1"/>
          </p:cNvSpPr>
          <p:nvPr>
            <p:ph type="body" sz="half" idx="1"/>
          </p:nvPr>
        </p:nvSpPr>
        <p:spPr>
          <a:xfrm>
            <a:off x="457200" y="1600200"/>
            <a:ext cx="8002588" cy="4525963"/>
          </a:xfrm>
        </p:spPr>
        <p:txBody>
          <a:bodyPr/>
          <a:lstStyle/>
          <a:p>
            <a:pPr>
              <a:lnSpc>
                <a:spcPct val="90000"/>
              </a:lnSpc>
            </a:pPr>
            <a:r>
              <a:rPr lang="sl-SI" altLang="sl-SI" sz="2400">
                <a:solidFill>
                  <a:schemeClr val="bg1"/>
                </a:solidFill>
              </a:rPr>
              <a:t>Burja med drugim mehansko obremenjuje predvsem visoko, izpostavljeno rastje. Zato so drevesne krošnje obrnjene v smeri vetra, debla pa upognjena. Na flišu so se razvile rodovitne rjave prsti, na položnejših pobočjih in na vznožjih gričev parapodzoli.</a:t>
            </a:r>
          </a:p>
          <a:p>
            <a:pPr>
              <a:lnSpc>
                <a:spcPct val="90000"/>
              </a:lnSpc>
            </a:pPr>
            <a:r>
              <a:rPr lang="sl-SI" altLang="sl-SI" sz="2400">
                <a:solidFill>
                  <a:schemeClr val="bg1"/>
                </a:solidFill>
              </a:rPr>
              <a:t>V že dolgo intenzivno obdelani in gosto poseljeni Vipavski dolini je prvotno rastje močno spremenjeno. Naravno je ohranjeno le še ponekod v odmaknjenih, težje dostopnih obrobnih delih doline.</a:t>
            </a:r>
          </a:p>
          <a:p>
            <a:pPr>
              <a:lnSpc>
                <a:spcPct val="90000"/>
              </a:lnSpc>
            </a:pPr>
            <a:r>
              <a:rPr lang="sl-SI" altLang="sl-SI" sz="2400">
                <a:solidFill>
                  <a:schemeClr val="bg1"/>
                </a:solidFill>
              </a:rPr>
              <a:t>Na začetku stoletja je gozd pokrival le petino površja, zaradi zaraščanja pašnikov pa danes pokriva tretjino ozemlja. Najpomembnejše drevo je hrast, ki porašča dobre tri četrtine gozdnih zemljišč. </a:t>
            </a:r>
            <a:endParaRPr lang="en-US" altLang="sl-SI"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3000"/>
                                        <p:tgtEl>
                                          <p:spTgt spid="8195">
                                            <p:txEl>
                                              <p:pRg st="0" end="0"/>
                                            </p:txEl>
                                          </p:spTgt>
                                        </p:tgtEl>
                                      </p:cBhvr>
                                    </p:animEffect>
                                    <p:set>
                                      <p:cBhvr>
                                        <p:cTn id="7" dur="1" fill="hold">
                                          <p:stCondLst>
                                            <p:cond delay="2999"/>
                                          </p:stCondLst>
                                        </p:cTn>
                                        <p:tgtEl>
                                          <p:spTgt spid="8195">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3000"/>
                                        <p:tgtEl>
                                          <p:spTgt spid="8195">
                                            <p:txEl>
                                              <p:pRg st="1" end="1"/>
                                            </p:txEl>
                                          </p:spTgt>
                                        </p:tgtEl>
                                      </p:cBhvr>
                                    </p:animEffect>
                                    <p:set>
                                      <p:cBhvr>
                                        <p:cTn id="10" dur="1" fill="hold">
                                          <p:stCondLst>
                                            <p:cond delay="2999"/>
                                          </p:stCondLst>
                                        </p:cTn>
                                        <p:tgtEl>
                                          <p:spTgt spid="8195">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3000"/>
                                        <p:tgtEl>
                                          <p:spTgt spid="8195">
                                            <p:txEl>
                                              <p:pRg st="2" end="2"/>
                                            </p:txEl>
                                          </p:spTgt>
                                        </p:tgtEl>
                                      </p:cBhvr>
                                    </p:animEffect>
                                    <p:set>
                                      <p:cBhvr>
                                        <p:cTn id="13" dur="1" fill="hold">
                                          <p:stCondLst>
                                            <p:cond delay="2999"/>
                                          </p:stCondLst>
                                        </p:cTn>
                                        <p:tgtEl>
                                          <p:spTgt spid="819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vinogradništvo v vipavski dolini">
            <a:extLst>
              <a:ext uri="{FF2B5EF4-FFF2-40B4-BE49-F238E27FC236}">
                <a16:creationId xmlns:a16="http://schemas.microsoft.com/office/drawing/2014/main" id="{732D69BD-11AD-47CD-952B-B3C4921A1BC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8" name="Rectangle 2">
            <a:extLst>
              <a:ext uri="{FF2B5EF4-FFF2-40B4-BE49-F238E27FC236}">
                <a16:creationId xmlns:a16="http://schemas.microsoft.com/office/drawing/2014/main" id="{D8503A59-7F12-4A90-9942-769D054BE9CD}"/>
              </a:ext>
            </a:extLst>
          </p:cNvPr>
          <p:cNvSpPr>
            <a:spLocks noGrp="1" noChangeArrowheads="1"/>
          </p:cNvSpPr>
          <p:nvPr>
            <p:ph type="title"/>
          </p:nvPr>
        </p:nvSpPr>
        <p:spPr/>
        <p:txBody>
          <a:bodyPr/>
          <a:lstStyle/>
          <a:p>
            <a:r>
              <a:rPr lang="sl-SI" altLang="sl-SI">
                <a:solidFill>
                  <a:srgbClr val="FF0000"/>
                </a:solidFill>
              </a:rPr>
              <a:t>Prebivalstvo in naselja</a:t>
            </a:r>
            <a:endParaRPr lang="en-US" altLang="sl-SI">
              <a:solidFill>
                <a:srgbClr val="FF0000"/>
              </a:solidFill>
            </a:endParaRPr>
          </a:p>
        </p:txBody>
      </p:sp>
      <p:sp>
        <p:nvSpPr>
          <p:cNvPr id="9219" name="Rectangle 3">
            <a:extLst>
              <a:ext uri="{FF2B5EF4-FFF2-40B4-BE49-F238E27FC236}">
                <a16:creationId xmlns:a16="http://schemas.microsoft.com/office/drawing/2014/main" id="{88F1B870-4BDB-42B1-B440-5C42105CD296}"/>
              </a:ext>
            </a:extLst>
          </p:cNvPr>
          <p:cNvSpPr>
            <a:spLocks noGrp="1" noChangeArrowheads="1"/>
          </p:cNvSpPr>
          <p:nvPr>
            <p:ph type="body" sz="half" idx="1"/>
          </p:nvPr>
        </p:nvSpPr>
        <p:spPr>
          <a:xfrm>
            <a:off x="468313" y="1412875"/>
            <a:ext cx="8075612" cy="5184775"/>
          </a:xfrm>
        </p:spPr>
        <p:txBody>
          <a:bodyPr/>
          <a:lstStyle/>
          <a:p>
            <a:pPr>
              <a:lnSpc>
                <a:spcPct val="90000"/>
              </a:lnSpc>
            </a:pPr>
            <a:r>
              <a:rPr lang="sl-SI" altLang="sl-SI" sz="2400">
                <a:solidFill>
                  <a:schemeClr val="bg1"/>
                </a:solidFill>
              </a:rPr>
              <a:t>Po prvem popisu leta 1869 je v Vipavski dolini živelo 38 757 ljudi. Število je naraščalo do 1. svetovne vojne, po priključitvi k Italiji pa je začelo nazadovati.</a:t>
            </a:r>
          </a:p>
          <a:p>
            <a:pPr>
              <a:lnSpc>
                <a:spcPct val="90000"/>
              </a:lnSpc>
            </a:pPr>
            <a:r>
              <a:rPr lang="sl-SI" altLang="sl-SI" sz="2400">
                <a:solidFill>
                  <a:schemeClr val="bg1"/>
                </a:solidFill>
              </a:rPr>
              <a:t>Vipavska dolina je danes gosto poseljena, leta 1991 je bila povprečna gostota 166 ljudi na kvadratni kilometer. Najgosteje sta poseljeni Goriška ravnina in spodnji del Vipavske doline, kjer živi 300 ljudi na kvadratni kilometer.</a:t>
            </a:r>
          </a:p>
          <a:p>
            <a:pPr>
              <a:lnSpc>
                <a:spcPct val="90000"/>
              </a:lnSpc>
            </a:pPr>
            <a:r>
              <a:rPr lang="sl-SI" altLang="sl-SI" sz="2400">
                <a:solidFill>
                  <a:schemeClr val="bg1"/>
                </a:solidFill>
              </a:rPr>
              <a:t>Še leta 1961 je bilo največ aktivnega prebivalstva Vipavske doline zaposlenega v kmetijstvu (33%). Že leta 1991 pa jih je bilo le še 6%. Naselja so za naše ratmere precej velika, le Nova Gorica ima več kot 10.000 prebivalcev, v njej pa živi skoraj četrtina vsega prebivalstva. Večji kraji dokaj hitro rastejo, za odročna podeželska naselja pa značilno odseljevanje.</a:t>
            </a:r>
            <a:endParaRPr lang="en-US" altLang="sl-SI"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xit" presetSubtype="4" fill="hold" nodeType="clickEffect">
                                  <p:stCondLst>
                                    <p:cond delay="0"/>
                                  </p:stCondLst>
                                  <p:childTnLst>
                                    <p:anim calcmode="lin" valueType="num">
                                      <p:cBhvr additive="base">
                                        <p:cTn id="6" dur="3000"/>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7" dur="3000"/>
                                        <p:tgtEl>
                                          <p:spTgt spid="9219">
                                            <p:txEl>
                                              <p:pRg st="0" end="0"/>
                                            </p:txEl>
                                          </p:spTgt>
                                        </p:tgtEl>
                                        <p:attrNameLst>
                                          <p:attrName>ppt_y</p:attrName>
                                        </p:attrNameLst>
                                      </p:cBhvr>
                                      <p:tavLst>
                                        <p:tav tm="0">
                                          <p:val>
                                            <p:strVal val="ppt_y"/>
                                          </p:val>
                                        </p:tav>
                                        <p:tav tm="100000">
                                          <p:val>
                                            <p:strVal val="1+ppt_h/2"/>
                                          </p:val>
                                        </p:tav>
                                      </p:tavLst>
                                    </p:anim>
                                    <p:set>
                                      <p:cBhvr>
                                        <p:cTn id="8" dur="1" fill="hold">
                                          <p:stCondLst>
                                            <p:cond delay="2999"/>
                                          </p:stCondLst>
                                        </p:cTn>
                                        <p:tgtEl>
                                          <p:spTgt spid="9219">
                                            <p:txEl>
                                              <p:pRg st="0" end="0"/>
                                            </p:txEl>
                                          </p:spTgt>
                                        </p:tgtEl>
                                        <p:attrNameLst>
                                          <p:attrName>style.visibility</p:attrName>
                                        </p:attrNameLst>
                                      </p:cBhvr>
                                      <p:to>
                                        <p:strVal val="hidden"/>
                                      </p:to>
                                    </p:set>
                                  </p:childTnLst>
                                </p:cTn>
                              </p:par>
                              <p:par>
                                <p:cTn id="9" presetID="7" presetClass="exit" presetSubtype="4" fill="hold" nodeType="withEffect">
                                  <p:stCondLst>
                                    <p:cond delay="0"/>
                                  </p:stCondLst>
                                  <p:childTnLst>
                                    <p:anim calcmode="lin" valueType="num">
                                      <p:cBhvr additive="base">
                                        <p:cTn id="10" dur="3000"/>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1" dur="3000"/>
                                        <p:tgtEl>
                                          <p:spTgt spid="9219">
                                            <p:txEl>
                                              <p:pRg st="1" end="1"/>
                                            </p:txEl>
                                          </p:spTgt>
                                        </p:tgtEl>
                                        <p:attrNameLst>
                                          <p:attrName>ppt_y</p:attrName>
                                        </p:attrNameLst>
                                      </p:cBhvr>
                                      <p:tavLst>
                                        <p:tav tm="0">
                                          <p:val>
                                            <p:strVal val="ppt_y"/>
                                          </p:val>
                                        </p:tav>
                                        <p:tav tm="100000">
                                          <p:val>
                                            <p:strVal val="1+ppt_h/2"/>
                                          </p:val>
                                        </p:tav>
                                      </p:tavLst>
                                    </p:anim>
                                    <p:set>
                                      <p:cBhvr>
                                        <p:cTn id="12" dur="1" fill="hold">
                                          <p:stCondLst>
                                            <p:cond delay="2999"/>
                                          </p:stCondLst>
                                        </p:cTn>
                                        <p:tgtEl>
                                          <p:spTgt spid="9219">
                                            <p:txEl>
                                              <p:pRg st="1" end="1"/>
                                            </p:txEl>
                                          </p:spTgt>
                                        </p:tgtEl>
                                        <p:attrNameLst>
                                          <p:attrName>style.visibility</p:attrName>
                                        </p:attrNameLst>
                                      </p:cBhvr>
                                      <p:to>
                                        <p:strVal val="hidden"/>
                                      </p:to>
                                    </p:set>
                                  </p:childTnLst>
                                </p:cTn>
                              </p:par>
                              <p:par>
                                <p:cTn id="13" presetID="7" presetClass="exit" presetSubtype="4" fill="hold" nodeType="withEffect">
                                  <p:stCondLst>
                                    <p:cond delay="0"/>
                                  </p:stCondLst>
                                  <p:childTnLst>
                                    <p:anim calcmode="lin" valueType="num">
                                      <p:cBhvr additive="base">
                                        <p:cTn id="14" dur="3000"/>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5" dur="3000"/>
                                        <p:tgtEl>
                                          <p:spTgt spid="9219">
                                            <p:txEl>
                                              <p:pRg st="2" end="2"/>
                                            </p:txEl>
                                          </p:spTgt>
                                        </p:tgtEl>
                                        <p:attrNameLst>
                                          <p:attrName>ppt_y</p:attrName>
                                        </p:attrNameLst>
                                      </p:cBhvr>
                                      <p:tavLst>
                                        <p:tav tm="0">
                                          <p:val>
                                            <p:strVal val="ppt_y"/>
                                          </p:val>
                                        </p:tav>
                                        <p:tav tm="100000">
                                          <p:val>
                                            <p:strVal val="1+ppt_h/2"/>
                                          </p:val>
                                        </p:tav>
                                      </p:tavLst>
                                    </p:anim>
                                    <p:set>
                                      <p:cBhvr>
                                        <p:cTn id="16" dur="1" fill="hold">
                                          <p:stCondLst>
                                            <p:cond delay="2999"/>
                                          </p:stCondLst>
                                        </p:cTn>
                                        <p:tgtEl>
                                          <p:spTgt spid="921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vipavska dolina, vinogradništvo">
            <a:extLst>
              <a:ext uri="{FF2B5EF4-FFF2-40B4-BE49-F238E27FC236}">
                <a16:creationId xmlns:a16="http://schemas.microsoft.com/office/drawing/2014/main" id="{5259E846-2354-42AA-81FD-7621195D9BE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3889375"/>
            <a:ext cx="9144000" cy="296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Rectangle 5">
            <a:extLst>
              <a:ext uri="{FF2B5EF4-FFF2-40B4-BE49-F238E27FC236}">
                <a16:creationId xmlns:a16="http://schemas.microsoft.com/office/drawing/2014/main" id="{204B19CE-1A33-457D-BD04-D6508443431E}"/>
              </a:ext>
            </a:extLst>
          </p:cNvPr>
          <p:cNvSpPr>
            <a:spLocks noGrp="1" noChangeArrowheads="1"/>
          </p:cNvSpPr>
          <p:nvPr>
            <p:ph type="title"/>
          </p:nvPr>
        </p:nvSpPr>
        <p:spPr/>
        <p:txBody>
          <a:bodyPr/>
          <a:lstStyle/>
          <a:p>
            <a:endParaRPr lang="sl-SI" altLang="sl-SI"/>
          </a:p>
        </p:txBody>
      </p:sp>
      <p:sp>
        <p:nvSpPr>
          <p:cNvPr id="10243" name="Rectangle 3">
            <a:extLst>
              <a:ext uri="{FF2B5EF4-FFF2-40B4-BE49-F238E27FC236}">
                <a16:creationId xmlns:a16="http://schemas.microsoft.com/office/drawing/2014/main" id="{B72B6B93-2C4B-46A4-9825-6B8B03B96993}"/>
              </a:ext>
            </a:extLst>
          </p:cNvPr>
          <p:cNvSpPr>
            <a:spLocks noGrp="1" noChangeArrowheads="1"/>
          </p:cNvSpPr>
          <p:nvPr>
            <p:ph type="body" sz="half" idx="1"/>
          </p:nvPr>
        </p:nvSpPr>
        <p:spPr>
          <a:xfrm>
            <a:off x="179388" y="115888"/>
            <a:ext cx="8713787" cy="3933825"/>
          </a:xfrm>
        </p:spPr>
        <p:txBody>
          <a:bodyPr/>
          <a:lstStyle/>
          <a:p>
            <a:pPr>
              <a:lnSpc>
                <a:spcPct val="80000"/>
              </a:lnSpc>
            </a:pPr>
            <a:r>
              <a:rPr lang="sl-SI" altLang="sl-SI" sz="2000"/>
              <a:t>Nova Gorica je največje in najpomembnejše naselje v Vipavski dolini, čeprav najmlajše. Nastalo je po razmejitvi med Italijo in bivšo Jugoslavijo leta 1947. Z novo mejo, ki je Goriško ravnino presekala na dva dela je stara Gorica pripadla Italiji, medtem ko sta na slovenski strani ostali samo goriški predmestji Solkan in Šempeter.</a:t>
            </a:r>
          </a:p>
          <a:p>
            <a:pPr>
              <a:lnSpc>
                <a:spcPct val="80000"/>
              </a:lnSpc>
            </a:pPr>
            <a:r>
              <a:rPr lang="sl-SI" altLang="sl-SI" sz="2000"/>
              <a:t>Nova Gorica je upravno, gospodarsko, šolsko in kulturno središče Vipavske doline, Goriških Brd, spodnjega Posočja in severozahodnega dela Krasa.</a:t>
            </a:r>
          </a:p>
          <a:p>
            <a:pPr>
              <a:lnSpc>
                <a:spcPct val="80000"/>
              </a:lnSpc>
            </a:pPr>
            <a:r>
              <a:rPr lang="sl-SI" altLang="sl-SI" sz="2000"/>
              <a:t>Šempeter pri Gorici je drugo največje in drugo najpomembnejše zaposlitveno središče na Goriškem.</a:t>
            </a:r>
          </a:p>
          <a:p>
            <a:pPr>
              <a:lnSpc>
                <a:spcPct val="80000"/>
              </a:lnSpc>
            </a:pPr>
            <a:r>
              <a:rPr lang="sl-SI" altLang="sl-SI" sz="2000"/>
              <a:t>Za središče Vipavske doline velja Ajdovščina. Rimsko naselje Castra je nastalo ob rimski cesti že pred rimsko dobo.</a:t>
            </a:r>
          </a:p>
          <a:p>
            <a:pPr>
              <a:lnSpc>
                <a:spcPct val="80000"/>
              </a:lnSpc>
            </a:pPr>
            <a:r>
              <a:rPr lang="sl-SI" altLang="sl-SI" sz="2000"/>
              <a:t>Središče zgornjega dela Vipavske doline je Vipava, ki jo zaradi lege ob več krakih istoimenske reke imenujemo tudi “slovenske Benetke”.</a:t>
            </a:r>
          </a:p>
          <a:p>
            <a:pPr>
              <a:lnSpc>
                <a:spcPct val="80000"/>
              </a:lnSpc>
            </a:pPr>
            <a:endParaRPr lang="en-US" altLang="sl-SI" sz="2000"/>
          </a:p>
        </p:txBody>
      </p:sp>
    </p:spTree>
  </p:cSld>
  <p:clrMapOvr>
    <a:masterClrMapping/>
  </p:clrMapOvr>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2153</Words>
  <Application>Microsoft Office PowerPoint</Application>
  <PresentationFormat>On-screen Show (4:3)</PresentationFormat>
  <Paragraphs>67</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Arial Black</vt:lpstr>
      <vt:lpstr>Privzeti načrt</vt:lpstr>
      <vt:lpstr>PowerPoint Presentation</vt:lpstr>
      <vt:lpstr>Lega</vt:lpstr>
      <vt:lpstr>Kamnine in površje</vt:lpstr>
      <vt:lpstr>Vode</vt:lpstr>
      <vt:lpstr>Podnebje</vt:lpstr>
      <vt:lpstr>PowerPoint Presentation</vt:lpstr>
      <vt:lpstr>Prst in rastje</vt:lpstr>
      <vt:lpstr>Prebivalstvo in naselja</vt:lpstr>
      <vt:lpstr>PowerPoint Presentation</vt:lpstr>
      <vt:lpstr>Gospodarstvo</vt:lpstr>
      <vt:lpstr>PowerPoint Presentation</vt:lpstr>
      <vt:lpstr>PowerPoint Presentation</vt:lpstr>
      <vt:lpstr>Lega</vt:lpstr>
      <vt:lpstr>Kamnine, površje in vode</vt:lpstr>
      <vt:lpstr>PowerPoint Presentation</vt:lpstr>
      <vt:lpstr>Podnebje</vt:lpstr>
      <vt:lpstr>Prst in rastje</vt:lpstr>
      <vt:lpstr>Prebivalstvo in naselja</vt:lpstr>
      <vt:lpstr>PowerPoint Presentation</vt:lpstr>
      <vt:lpstr>Gospodarstvo</vt:lpstr>
      <vt:lpstr>PowerPoint Presentation</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2019-05-31T08:41:35Z</dcterms:created>
  <dcterms:modified xsi:type="dcterms:W3CDTF">2019-05-31T08:41:35Z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