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3"/>
  </p:sldMasterIdLst>
  <p:notesMasterIdLst>
    <p:notesMasterId r:id="rId15"/>
  </p:notesMasterIdLst>
  <p:sldIdLst>
    <p:sldId id="256" r:id="rId4"/>
    <p:sldId id="257" r:id="rId5"/>
    <p:sldId id="258" r:id="rId6"/>
    <p:sldId id="261" r:id="rId7"/>
    <p:sldId id="264" r:id="rId8"/>
    <p:sldId id="263" r:id="rId9"/>
    <p:sldId id="259" r:id="rId10"/>
    <p:sldId id="262" r:id="rId11"/>
    <p:sldId id="260" r:id="rId12"/>
    <p:sldId id="265" r:id="rId13"/>
    <p:sldId id="266" r:id="rId14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500" autoAdjust="0"/>
  </p:normalViewPr>
  <p:slideViewPr>
    <p:cSldViewPr>
      <p:cViewPr varScale="1">
        <p:scale>
          <a:sx n="108" d="100"/>
          <a:sy n="108" d="100"/>
        </p:scale>
        <p:origin x="1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C309704-FED9-495E-BFA9-7C141F49BB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DD7A30C2-3D7A-44A7-A5AC-22524FEB8D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65F739F-815C-40D5-9820-28CC9880A40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18CFDF97-57E1-4730-BD8F-7E5D47F515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A74C7C6F-E443-4133-83C2-CE1AD8F0AF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C9968B1A-E401-4200-8532-44CE6F8DE5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DB18A420-0A83-4D32-982C-9BE2D5F4447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669248B-49A7-422D-A63B-4D7E6F906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10CC40A8-7025-4F27-AC7D-E239087DEDE2}" type="slidenum">
              <a:rPr lang="sl-SI" altLang="sl-SI" sz="1200"/>
              <a:pPr algn="r" eaLnBrk="1" hangingPunct="1"/>
              <a:t>2</a:t>
            </a:fld>
            <a:endParaRPr lang="sl-SI" altLang="sl-SI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8828B70-07FC-409E-BC9A-75289EF012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77C3386-6689-480C-92C9-F1535ECCF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sl-SI">
                <a:latin typeface="Tahoma" panose="020B0604030504040204" pitchFamily="34" charset="0"/>
              </a:rPr>
              <a:t>Vstavite zemljevid va</a:t>
            </a:r>
            <a:r>
              <a:rPr lang="sl-SI" altLang="sl-SI">
                <a:latin typeface="Times New Roman" panose="02020603050405020304" pitchFamily="18" charset="0"/>
              </a:rPr>
              <a:t>š</a:t>
            </a:r>
            <a:r>
              <a:rPr lang="sl-SI" altLang="sl-SI">
                <a:latin typeface="Tahoma" panose="020B0604030504040204" pitchFamily="34" charset="0"/>
              </a:rPr>
              <a:t>e države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A25B457-BE74-4A2C-B2C1-61E560291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D2D20AA2-A48F-4E3C-B968-8FD680D327FA}" type="slidenum">
              <a:rPr lang="sl-SI" altLang="sl-SI" sz="1200"/>
              <a:pPr algn="r" eaLnBrk="1" hangingPunct="1"/>
              <a:t>3</a:t>
            </a:fld>
            <a:endParaRPr lang="sl-SI" altLang="sl-SI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F226843-18C2-4B80-9627-327EA1661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1EFE58D-4EBA-4BCB-B07F-37D618504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sl-SI">
                <a:latin typeface="Tahoma" panose="020B0604030504040204" pitchFamily="34" charset="0"/>
              </a:rPr>
              <a:t>Vstavite sliko ene od zemljepisnih zanimivosti v va</a:t>
            </a:r>
            <a:r>
              <a:rPr lang="sl-SI" altLang="sl-SI">
                <a:latin typeface="Times New Roman" panose="02020603050405020304" pitchFamily="18" charset="0"/>
              </a:rPr>
              <a:t>š</a:t>
            </a:r>
            <a:r>
              <a:rPr lang="sl-SI" altLang="sl-SI">
                <a:latin typeface="Tahoma" panose="020B0604030504040204" pitchFamily="34" charset="0"/>
              </a:rPr>
              <a:t>i državi.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0612D2B-075B-4ED1-B835-EE4025FB6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CB13980A-DCA5-493F-8267-2A259E50A23A}" type="slidenum">
              <a:rPr lang="sl-SI" altLang="sl-SI" sz="1200"/>
              <a:pPr algn="r" eaLnBrk="1" hangingPunct="1"/>
              <a:t>4</a:t>
            </a:fld>
            <a:endParaRPr lang="sl-SI" altLang="sl-SI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85833E5-6F09-41CC-AD1D-EBFEA08D2D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002CCDE-E4AB-46FB-97A9-013F1DAE8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sl-SI" altLang="sl-SI" sz="2400">
                <a:latin typeface="Tahoma" panose="020B0604030504040204" pitchFamily="34" charset="0"/>
              </a:rPr>
              <a:t>Vstavite sliko, ki ponazarja en letni čas v vaši državi.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92D3984-13DA-460B-B3E3-C2E521C90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F4A2CD8D-6BD4-4A70-AFEA-33AD5CB84A1B}" type="slidenum">
              <a:rPr lang="sl-SI" altLang="sl-SI" sz="1200"/>
              <a:pPr algn="r" eaLnBrk="1" hangingPunct="1"/>
              <a:t>5</a:t>
            </a:fld>
            <a:endParaRPr lang="sl-SI" altLang="sl-SI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187C105-1A38-4B67-ACA2-A8EC0A14C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823197D-C1DA-4574-BBBD-957E2DE86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sl-SI" altLang="sl-SI" sz="2400">
                <a:latin typeface="Tahoma" panose="020B0604030504040204" pitchFamily="34" charset="0"/>
              </a:rPr>
              <a:t>Vstavite sliko živali in/ali rastline, ki jo lahko najdemo v vaši državi.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63EB8F7-C434-4CAA-A11B-0FEF0136E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E8F00F02-4142-4FC5-9DCF-27230526B256}" type="slidenum">
              <a:rPr lang="sl-SI" altLang="sl-SI" sz="1200"/>
              <a:pPr algn="r" eaLnBrk="1" hangingPunct="1"/>
              <a:t>6</a:t>
            </a:fld>
            <a:endParaRPr lang="sl-SI" altLang="sl-SI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EE92533-6C31-435B-9F42-75083DB859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182D91B-370E-4BEA-BA48-11138DA08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l-SI" altLang="sl-SI">
                <a:latin typeface="Tahoma" panose="020B0604030504040204" pitchFamily="34" charset="0"/>
              </a:rPr>
              <a:t>Na časovno premico dodajte zgodovinske prelomnice v va</a:t>
            </a:r>
            <a:r>
              <a:rPr lang="sl-SI" altLang="sl-SI">
                <a:latin typeface="Times New Roman" panose="02020603050405020304" pitchFamily="18" charset="0"/>
              </a:rPr>
              <a:t>š</a:t>
            </a:r>
            <a:r>
              <a:rPr lang="sl-SI" altLang="sl-SI">
                <a:latin typeface="Tahoma" panose="020B0604030504040204" pitchFamily="34" charset="0"/>
              </a:rPr>
              <a:t>i državi.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4BC040D-FDC1-431D-BCD7-CC9E575EE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957A73E5-8A65-4647-A619-7CEB93C715C9}" type="slidenum">
              <a:rPr lang="sl-SI" altLang="sl-SI" sz="1200"/>
              <a:pPr algn="r" eaLnBrk="1" hangingPunct="1"/>
              <a:t>7</a:t>
            </a:fld>
            <a:endParaRPr lang="sl-SI" altLang="sl-SI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64F4039-509A-4A15-ABCF-08941229C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792C895-51B8-42AE-B74F-48B388537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sl-SI" altLang="sl-SI" sz="2400">
                <a:latin typeface="Tahoma" panose="020B0604030504040204" pitchFamily="34" charset="0"/>
              </a:rPr>
              <a:t>Vstavite sliko, ki prikazuje neko vašo navado ali tradicijo.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97B0017-D7C5-4143-A290-7EA46365B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D5583D8E-6C59-4B88-AF96-9B1C9517461D}" type="slidenum">
              <a:rPr lang="sl-SI" altLang="sl-SI" sz="1200"/>
              <a:pPr algn="r" eaLnBrk="1" hangingPunct="1"/>
              <a:t>8</a:t>
            </a:fld>
            <a:endParaRPr lang="sl-SI" altLang="sl-SI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7B973AD-16F7-4C57-9F2B-4ADD704BF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5DB86E-9171-4942-807A-E4D49EC36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sl-SI" altLang="sl-SI" sz="2400">
                <a:latin typeface="Tahoma" panose="020B0604030504040204" pitchFamily="34" charset="0"/>
              </a:rPr>
              <a:t>Vstavite sliko vodje vaše države.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72F290B-265B-404F-8A25-AAA4EFFDC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4A267E01-712F-4C06-91D7-792B8B7F1D15}" type="slidenum">
              <a:rPr lang="sl-SI" altLang="sl-SI" sz="1200"/>
              <a:pPr algn="r" eaLnBrk="1" hangingPunct="1"/>
              <a:t>9</a:t>
            </a:fld>
            <a:endParaRPr lang="sl-SI" altLang="sl-SI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B14B9C1-FF0A-4ADA-9283-74C14EFCA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324F4B3-0B58-4BE7-828A-E284B9CF0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sl-SI" altLang="sl-SI" sz="2400">
                <a:latin typeface="Tahoma" panose="020B0604030504040204" pitchFamily="34" charset="0"/>
              </a:rPr>
              <a:t>Vstavite sliko, ki prikazuje neko gospodarsko Vstavite sliko, ki prikazuje neko gospodarsko.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1CCA57A-EA9A-40B0-87E4-5E0D640D3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defTabSz="9255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A711E7BE-1ADB-4E5E-88F8-A8373E84D086}" type="slidenum">
              <a:rPr lang="sl-SI" altLang="sl-SI" sz="1200"/>
              <a:pPr algn="r" eaLnBrk="1" hangingPunct="1"/>
              <a:t>10</a:t>
            </a:fld>
            <a:endParaRPr lang="sl-SI" altLang="sl-SI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489E190-B8F4-4DF3-BE28-CF5FC1C5A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B8C046C-381D-44D8-A758-3406B35FD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sl-SI" altLang="sl-SI" sz="2400">
                <a:latin typeface="Tahoma" panose="020B0604030504040204" pitchFamily="34" charset="0"/>
              </a:rPr>
              <a:t>Vstavite sliko ene od turističnih zanimivosti v vaši državi.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169">
            <a:extLst>
              <a:ext uri="{FF2B5EF4-FFF2-40B4-BE49-F238E27FC236}">
                <a16:creationId xmlns:a16="http://schemas.microsoft.com/office/drawing/2014/main" id="{15BA5885-29B7-4339-BC92-AA4E58367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70">
            <a:extLst>
              <a:ext uri="{FF2B5EF4-FFF2-40B4-BE49-F238E27FC236}">
                <a16:creationId xmlns:a16="http://schemas.microsoft.com/office/drawing/2014/main" id="{B5207F87-A72C-4E27-AE33-FCC69A2646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71">
            <a:extLst>
              <a:ext uri="{FF2B5EF4-FFF2-40B4-BE49-F238E27FC236}">
                <a16:creationId xmlns:a16="http://schemas.microsoft.com/office/drawing/2014/main" id="{E86D4DA0-672D-468C-8A85-3DB15E923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5F555B-3F38-492F-92F5-196648DCE8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151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2FEC0E-08EA-4B28-ADFD-C4A6F0D86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19E3B-6E5D-4125-82B8-223218F6C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AEA41B-D2B4-4027-B716-C85AE00B5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1FD68-272C-496D-ADC1-34145997FF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567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0D9346-D9C5-439F-9B7F-B7B84A470B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64F105-D499-4C82-A6E4-1219D9D23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620B0-E382-4338-A37F-27BC36CB8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C3C97-0AE6-4421-A0E7-596EB22431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428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besedilo in izre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izrezkov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pPr lvl="0"/>
            <a:r>
              <a:rPr lang="sl-SI" noProof="0"/>
              <a:t>Kliknite ikono, če želite dodati sliko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E7A497-219F-4753-BAA8-F71D0B8FA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D40F6-693A-4C41-9BD1-CBD137D0B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BD0A2-5748-4A6C-8868-FA3744607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EFE06-9A72-44C5-9B1B-65C337CAB9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92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71E271-9EBE-4B63-9BD4-3E5CF5BE1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BDF02-FBD3-4C06-ADE6-D1ED7F1AA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44915-9D03-48C4-B20F-52AC03469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E1A69-738E-4056-95CA-054021DEAB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8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37F9A-F7CD-4C7B-B522-844770389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BEE69-E0DE-4E12-B5EC-5635E51F5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6D6162-6BCA-4EB4-A1A1-EF2EE417D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1BAED-763F-4EEB-8045-74AFB2EC71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0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AAFD7E-C766-4195-AC8E-E09CAE269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5208FB-327B-4473-94AF-3BB5C744E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2F4B98-3BBF-427D-8B81-4EB909219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E39C5-4CB8-4602-81AB-1306E8ADCE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059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2E225-BB56-4A84-B2C1-8D4C4D14C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117ECF-6790-4C45-AD2C-A195EA03F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AAF3BF-9571-430F-B30D-AB964E404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029CE-EA58-4450-BC01-2E80C224B6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420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FCB58A-33FC-44DC-961C-3091482DB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73C4BB-C5FF-442F-9B02-B3AE1CA743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F33A3A-BC11-468D-B9BD-11D8C98B5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BC1C7-3BD3-4830-84A1-8F892E03D6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814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4F5C11-5C94-4C94-BCA6-842346B80C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99B58E-EDA3-435E-8537-6B6AFA72E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D92B2D-B17C-43C7-B389-0F3C0FC30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F1FD6-EBB6-47F5-A6AB-3DF9925BDE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18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71514A-77B4-4ED3-810E-7E4A0F0DA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F90B8D-D091-43D5-BA6E-3AF0F875BD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74C95B-F279-482A-A910-9E8D44416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734BC-3951-434D-B3D5-84F1B26EE7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79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75131-FC73-4E1E-9FAC-414F35C765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78371-9142-406D-AF25-FE34FCE91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1E713-4C9A-438F-AE89-D299189D0E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C8FD8-7A0B-4BBD-83F2-2EF5BD6656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62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15D99-D91B-461E-84B4-98108302F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5FFD13-8878-46F2-9212-3346F9CD0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9D010-7D41-4914-A502-B9AD233A1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E26A2-5E42-4255-B652-576C338F1C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029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D9DC6E-B528-4DE0-A53E-C25B0BCE8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77BB3D-9E61-4CA1-8BF8-377931537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48AE4A92-DC2F-46A3-8812-426320AB21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91868218-245F-49D4-9ADF-C3BA3FD56A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0335574F-F9ED-4D8D-AAC8-F872C316D0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entury Schoolbook" panose="02040604050505020304" pitchFamily="18" charset="0"/>
              </a:defRPr>
            </a:lvl1pPr>
          </a:lstStyle>
          <a:p>
            <a:fld id="{CC9232ED-FF33-4738-A550-62467CBE2C7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arnes.si/~ljzotks2/gzm/dokumenti/literatura.html" TargetMode="External"/><Relationship Id="rId3" Type="http://schemas.openxmlformats.org/officeDocument/2006/relationships/hyperlink" Target="http://www.youtube.com/watch?v=qav6zyL9p50" TargetMode="External"/><Relationship Id="rId7" Type="http://schemas.openxmlformats.org/officeDocument/2006/relationships/hyperlink" Target="http://www.24ur.com/fructal-letos-ne-bo-odkupoval-breskev.html" TargetMode="External"/><Relationship Id="rId2" Type="http://schemas.openxmlformats.org/officeDocument/2006/relationships/hyperlink" Target="http://www.vipava.si/index.php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ovagorica-turizem.com/" TargetMode="External"/><Relationship Id="rId5" Type="http://schemas.openxmlformats.org/officeDocument/2006/relationships/hyperlink" Target="http://www.nova-gorica.si/" TargetMode="External"/><Relationship Id="rId4" Type="http://schemas.openxmlformats.org/officeDocument/2006/relationships/hyperlink" Target="http://www.youtube.com/watch?v=jN4hE-hCcn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DBE0CAF6-1041-4949-8816-E9FF403FB3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/>
              <a:t>VIPAVSKA DOLINA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AF8EB17-182B-49A7-8384-99A2BEFC0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:a16="http://schemas.microsoft.com/office/drawing/2014/main" id="{72E4FFAA-69C6-4FAA-A967-8E44D39D2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214313"/>
            <a:ext cx="7705725" cy="863600"/>
          </a:xfrm>
        </p:spPr>
        <p:txBody>
          <a:bodyPr/>
          <a:lstStyle/>
          <a:p>
            <a:r>
              <a:rPr lang="sl-SI" altLang="sl-SI"/>
              <a:t>Turizem</a:t>
            </a:r>
          </a:p>
        </p:txBody>
      </p:sp>
      <p:sp>
        <p:nvSpPr>
          <p:cNvPr id="12291" name="Rectangle 9">
            <a:extLst>
              <a:ext uri="{FF2B5EF4-FFF2-40B4-BE49-F238E27FC236}">
                <a16:creationId xmlns:a16="http://schemas.microsoft.com/office/drawing/2014/main" id="{CFCB0EDF-E081-4D77-9AA8-5D68AA0765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571625"/>
            <a:ext cx="3776662" cy="4895850"/>
          </a:xfrm>
        </p:spPr>
        <p:txBody>
          <a:bodyPr/>
          <a:lstStyle/>
          <a:p>
            <a:r>
              <a:rPr lang="sl-SI" altLang="sl-SI" sz="2000"/>
              <a:t>Igralništvo</a:t>
            </a:r>
          </a:p>
          <a:p>
            <a:r>
              <a:rPr lang="sl-SI" altLang="sl-SI" sz="2000"/>
              <a:t>Bogata zgodovinska in naravna dediščina</a:t>
            </a:r>
          </a:p>
        </p:txBody>
      </p:sp>
      <p:pic>
        <p:nvPicPr>
          <p:cNvPr id="8" name="Slika 7" descr="DSCN1609.JPG">
            <a:extLst>
              <a:ext uri="{FF2B5EF4-FFF2-40B4-BE49-F238E27FC236}">
                <a16:creationId xmlns:a16="http://schemas.microsoft.com/office/drawing/2014/main" id="{F934615F-C9A2-4D52-B1A1-D9FC936341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375421"/>
            <a:ext cx="4643438" cy="3482579"/>
          </a:xfrm>
          <a:prstGeom prst="roundRect">
            <a:avLst/>
          </a:prstGeom>
        </p:spPr>
      </p:pic>
      <p:pic>
        <p:nvPicPr>
          <p:cNvPr id="9" name="Slika 8" descr="DSCN1632.JPG">
            <a:extLst>
              <a:ext uri="{FF2B5EF4-FFF2-40B4-BE49-F238E27FC236}">
                <a16:creationId xmlns:a16="http://schemas.microsoft.com/office/drawing/2014/main" id="{2FD83DEC-CC8A-4B15-92D0-6BC524CE22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oundRect">
            <a:avLst/>
          </a:prstGeom>
        </p:spPr>
      </p:pic>
      <p:pic>
        <p:nvPicPr>
          <p:cNvPr id="10" name="Slika 9" descr="DSCN1630.JPG">
            <a:extLst>
              <a:ext uri="{FF2B5EF4-FFF2-40B4-BE49-F238E27FC236}">
                <a16:creationId xmlns:a16="http://schemas.microsoft.com/office/drawing/2014/main" id="{4971FD78-A113-4839-8F3B-92C9163DF58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39469" t="45333" r="17938" b="16000"/>
          <a:stretch>
            <a:fillRect/>
          </a:stretch>
        </p:blipFill>
        <p:spPr>
          <a:xfrm rot="16200000">
            <a:off x="3107533" y="892940"/>
            <a:ext cx="3357563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Slika 11" descr="casino-fortuna.jpg">
            <a:extLst>
              <a:ext uri="{FF2B5EF4-FFF2-40B4-BE49-F238E27FC236}">
                <a16:creationId xmlns:a16="http://schemas.microsoft.com/office/drawing/2014/main" id="{720B4C5E-AADA-44C9-BC92-A2A80A837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023" y="1285860"/>
            <a:ext cx="3380977" cy="2176120"/>
          </a:xfrm>
          <a:prstGeom prst="roundRect">
            <a:avLst/>
          </a:prstGeom>
        </p:spPr>
      </p:pic>
      <p:pic>
        <p:nvPicPr>
          <p:cNvPr id="12296" name="Ograda izrezkov 6" descr="DSCN1569.JPG">
            <a:extLst>
              <a:ext uri="{FF2B5EF4-FFF2-40B4-BE49-F238E27FC236}">
                <a16:creationId xmlns:a16="http://schemas.microsoft.com/office/drawing/2014/main" id="{27BC3761-A446-4E7A-A2B4-A12249992AE4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6" t="30264" r="28120" b="34425"/>
          <a:stretch>
            <a:fillRect/>
          </a:stretch>
        </p:blipFill>
        <p:spPr>
          <a:xfrm>
            <a:off x="6357938" y="142875"/>
            <a:ext cx="2571750" cy="1714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E5EA1F6D-4582-4101-A7D0-4669AF53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in literatura</a:t>
            </a:r>
          </a:p>
        </p:txBody>
      </p:sp>
      <p:sp>
        <p:nvSpPr>
          <p:cNvPr id="13315" name="Ograda besedila 2">
            <a:extLst>
              <a:ext uri="{FF2B5EF4-FFF2-40B4-BE49-F238E27FC236}">
                <a16:creationId xmlns:a16="http://schemas.microsoft.com/office/drawing/2014/main" id="{43723E71-CEC8-4E60-8BFA-3EAC9602B6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sl-SI" altLang="sl-SI"/>
              <a:t>Kmecl, zakladi Slovenije, Cankarjeva založba, Ljubljana 1979: stran: 265-271</a:t>
            </a:r>
          </a:p>
          <a:p>
            <a:r>
              <a:rPr lang="sl-SI" altLang="sl-SI"/>
              <a:t>Krušič, Slovenija turistični vodnik, Mladinska knjiga, Ljubljana1995: stran: 161-170, 455-462</a:t>
            </a:r>
          </a:p>
          <a:p>
            <a:r>
              <a:rPr lang="sl-SI" altLang="sl-SI" u="sng">
                <a:hlinkClick r:id="rId2"/>
              </a:rPr>
              <a:t>http://www.vipava.si/index.php</a:t>
            </a:r>
            <a:endParaRPr lang="sl-SI" altLang="sl-SI"/>
          </a:p>
          <a:p>
            <a:r>
              <a:rPr lang="sl-SI" altLang="sl-SI" u="sng">
                <a:hlinkClick r:id="rId3"/>
              </a:rPr>
              <a:t>http://www.youtube.com/watch?v=qav6zyL9p50</a:t>
            </a:r>
            <a:endParaRPr lang="sl-SI" altLang="sl-SI"/>
          </a:p>
          <a:p>
            <a:r>
              <a:rPr lang="sl-SI" altLang="sl-SI" u="sng">
                <a:hlinkClick r:id="rId4"/>
              </a:rPr>
              <a:t>http://www.youtube.com/watch?v=jN4hE-hCcnU</a:t>
            </a:r>
            <a:endParaRPr lang="sl-SI" altLang="sl-SI"/>
          </a:p>
          <a:p>
            <a:r>
              <a:rPr lang="sl-SI" altLang="sl-SI" u="sng">
                <a:hlinkClick r:id="rId5"/>
              </a:rPr>
              <a:t>http://www.nova-gorica.si/</a:t>
            </a:r>
            <a:endParaRPr lang="sl-SI" altLang="sl-SI"/>
          </a:p>
          <a:p>
            <a:r>
              <a:rPr lang="sl-SI" altLang="sl-SI" u="sng">
                <a:hlinkClick r:id="rId6"/>
              </a:rPr>
              <a:t>http://www.novagorica-turizem.com/</a:t>
            </a:r>
            <a:endParaRPr lang="sl-SI" altLang="sl-SI"/>
          </a:p>
          <a:p>
            <a:r>
              <a:rPr lang="sl-SI" altLang="sl-SI" u="sng">
                <a:hlinkClick r:id="rId7"/>
              </a:rPr>
              <a:t>http://www.24ur.com/fructal-letos-ne-bo-odkupoval-breskev.html</a:t>
            </a:r>
            <a:endParaRPr lang="sl-SI" altLang="sl-SI"/>
          </a:p>
          <a:p>
            <a:r>
              <a:rPr lang="sl-SI" altLang="sl-SI" u="sng">
                <a:hlinkClick r:id="rId8"/>
              </a:rPr>
              <a:t>http://www2.arnes.si/~ljzotks2/gzm/dokumenti/literatura.html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>
            <a:extLst>
              <a:ext uri="{FF2B5EF4-FFF2-40B4-BE49-F238E27FC236}">
                <a16:creationId xmlns:a16="http://schemas.microsoft.com/office/drawing/2014/main" id="{736DE78A-4B7A-4430-BA20-6A212CD0C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Lega</a:t>
            </a:r>
          </a:p>
        </p:txBody>
      </p:sp>
      <p:sp>
        <p:nvSpPr>
          <p:cNvPr id="4099" name="Rectangle 15">
            <a:extLst>
              <a:ext uri="{FF2B5EF4-FFF2-40B4-BE49-F238E27FC236}">
                <a16:creationId xmlns:a16="http://schemas.microsoft.com/office/drawing/2014/main" id="{707A32C5-F47D-4781-820A-2E686144C6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000"/>
              <a:t>Na severu Trnovski gozd</a:t>
            </a:r>
          </a:p>
          <a:p>
            <a:r>
              <a:rPr lang="sl-SI" altLang="sl-SI" sz="2000"/>
              <a:t>Na jugu Kras</a:t>
            </a:r>
          </a:p>
          <a:p>
            <a:r>
              <a:rPr lang="sl-SI" altLang="sl-SI" sz="2000"/>
              <a:t>Na vzhodu Nanos</a:t>
            </a:r>
          </a:p>
          <a:p>
            <a:r>
              <a:rPr lang="sl-SI" altLang="sl-SI" sz="2000"/>
              <a:t>Reka Vipava</a:t>
            </a:r>
          </a:p>
        </p:txBody>
      </p:sp>
      <p:pic>
        <p:nvPicPr>
          <p:cNvPr id="13" name="Ograda izrezkov 12" descr="DSCN1641.JPG">
            <a:extLst>
              <a:ext uri="{FF2B5EF4-FFF2-40B4-BE49-F238E27FC236}">
                <a16:creationId xmlns:a16="http://schemas.microsoft.com/office/drawing/2014/main" id="{B1811CBA-3B88-4C59-9EAA-F1AE2C3E3A1F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14678" y="2464586"/>
            <a:ext cx="5667385" cy="4250539"/>
          </a:xfrm>
          <a:prstGeom prst="flowChartAlternateProcess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A8B4DED8-980C-4C8F-B36E-D9E22AD10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3840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sl-SI" altLang="sl-SI" sz="3200">
              <a:latin typeface="Tahoma" panose="020B0604030504040204" pitchFamily="34" charset="0"/>
            </a:endParaRP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324C4C16-15D0-4AFD-9729-1A491C037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667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endParaRPr lang="sl-SI" altLang="sl-SI">
              <a:latin typeface="Tahoma" panose="020B0604030504040204" pitchFamily="34" charset="0"/>
            </a:endParaRPr>
          </a:p>
          <a:p>
            <a:pPr algn="l" eaLnBrk="1" hangingPunct="1"/>
            <a:endParaRPr lang="sl-SI" altLang="sl-SI">
              <a:latin typeface="Tahoma" panose="020B0604030504040204" pitchFamily="34" charset="0"/>
            </a:endParaRPr>
          </a:p>
        </p:txBody>
      </p:sp>
      <p:sp>
        <p:nvSpPr>
          <p:cNvPr id="5124" name="Rectangle 9">
            <a:extLst>
              <a:ext uri="{FF2B5EF4-FFF2-40B4-BE49-F238E27FC236}">
                <a16:creationId xmlns:a16="http://schemas.microsoft.com/office/drawing/2014/main" id="{1AE29C87-B538-4045-BCD2-C8AD313D0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Relief in kamninska zgradba</a:t>
            </a:r>
          </a:p>
        </p:txBody>
      </p:sp>
      <p:pic>
        <p:nvPicPr>
          <p:cNvPr id="5125" name="Ograda izrezkov 8" descr="Trnovski_gozd_1.jpg">
            <a:extLst>
              <a:ext uri="{FF2B5EF4-FFF2-40B4-BE49-F238E27FC236}">
                <a16:creationId xmlns:a16="http://schemas.microsoft.com/office/drawing/2014/main" id="{23640659-E8CC-44AC-81C9-4B8C35E3EE34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3071813"/>
            <a:ext cx="5743575" cy="3786187"/>
          </a:xfrm>
        </p:spPr>
      </p:pic>
      <p:sp>
        <p:nvSpPr>
          <p:cNvPr id="5126" name="Rectangle 12">
            <a:extLst>
              <a:ext uri="{FF2B5EF4-FFF2-40B4-BE49-F238E27FC236}">
                <a16:creationId xmlns:a16="http://schemas.microsoft.com/office/drawing/2014/main" id="{84DEEB39-3972-464E-8CF4-963538B472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000"/>
              <a:t>V Terciarju poplavljena</a:t>
            </a:r>
          </a:p>
          <a:p>
            <a:r>
              <a:rPr lang="sl-SI" altLang="sl-SI" sz="2000"/>
              <a:t>Prevladujejo sedimentne kamnine</a:t>
            </a:r>
          </a:p>
          <a:p>
            <a:r>
              <a:rPr lang="sl-SI" altLang="sl-SI" sz="2000"/>
              <a:t>V zgornjem delu ravna v spodnjem pa bolj razgibana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D1A95620-05DD-4498-BFEC-47D3D5FA1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Podnebje</a:t>
            </a:r>
          </a:p>
        </p:txBody>
      </p:sp>
      <p:pic>
        <p:nvPicPr>
          <p:cNvPr id="6147" name="Ograda izrezkov 7" descr="043.jpg">
            <a:extLst>
              <a:ext uri="{FF2B5EF4-FFF2-40B4-BE49-F238E27FC236}">
                <a16:creationId xmlns:a16="http://schemas.microsoft.com/office/drawing/2014/main" id="{3A06576F-B872-435F-81BA-AF564039EBD1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017838"/>
            <a:ext cx="5715000" cy="3840162"/>
          </a:xfrm>
        </p:spPr>
      </p:pic>
      <p:sp>
        <p:nvSpPr>
          <p:cNvPr id="6148" name="Text Box 3">
            <a:extLst>
              <a:ext uri="{FF2B5EF4-FFF2-40B4-BE49-F238E27FC236}">
                <a16:creationId xmlns:a16="http://schemas.microsoft.com/office/drawing/2014/main" id="{CECD9356-8CEB-4C5E-AF2C-432400BE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sl-SI" altLang="sl-SI" sz="3200">
              <a:latin typeface="Tahoma" panose="020B0604030504040204" pitchFamily="34" charset="0"/>
            </a:endParaRPr>
          </a:p>
        </p:txBody>
      </p:sp>
      <p:sp>
        <p:nvSpPr>
          <p:cNvPr id="6149" name="Rectangle 10">
            <a:extLst>
              <a:ext uri="{FF2B5EF4-FFF2-40B4-BE49-F238E27FC236}">
                <a16:creationId xmlns:a16="http://schemas.microsoft.com/office/drawing/2014/main" id="{1745B4BC-090D-4F72-AFEB-96F6587C35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85875"/>
            <a:ext cx="3776663" cy="4895850"/>
          </a:xfrm>
        </p:spPr>
        <p:txBody>
          <a:bodyPr/>
          <a:lstStyle/>
          <a:p>
            <a:r>
              <a:rPr lang="sl-SI" altLang="sl-SI" sz="2000"/>
              <a:t>Nižje temperature kot ob morju</a:t>
            </a:r>
          </a:p>
          <a:p>
            <a:r>
              <a:rPr lang="sl-SI" altLang="sl-SI" sz="2000"/>
              <a:t> Omiljeno submediteransko podnebje</a:t>
            </a:r>
          </a:p>
          <a:p>
            <a:r>
              <a:rPr lang="sl-SI" altLang="sl-SI" sz="2000"/>
              <a:t>2000mm padavin letno</a:t>
            </a:r>
          </a:p>
          <a:p>
            <a:r>
              <a:rPr lang="sl-SI" altLang="sl-SI" sz="2000"/>
              <a:t>Značilna burja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id="{453E12FE-961B-4EAB-9CB5-6517C6235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2632075"/>
            <a:ext cx="138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sl-SI" altLang="sl-SI">
              <a:latin typeface="Tahoma" panose="020B0604030504040204" pitchFamily="34" charset="0"/>
            </a:endParaRPr>
          </a:p>
          <a:p>
            <a:pPr algn="l" eaLnBrk="1" hangingPunct="1"/>
            <a:endParaRPr lang="sl-SI" altLang="sl-SI">
              <a:latin typeface="Tahoma" panose="020B0604030504040204" pitchFamily="34" charset="0"/>
            </a:endParaRP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id="{9B3BBEAA-40E6-4DA1-A178-AA9AF6B4F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05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 altLang="sl-SI">
              <a:latin typeface="Tahoma" panose="020B0604030504040204" pitchFamily="34" charset="0"/>
            </a:endParaRPr>
          </a:p>
          <a:p>
            <a:pPr algn="l" eaLnBrk="1" hangingPunct="1"/>
            <a:endParaRPr lang="sl-SI" altLang="sl-SI">
              <a:latin typeface="Tahoma" panose="020B0604030504040204" pitchFamily="34" charset="0"/>
            </a:endParaRPr>
          </a:p>
        </p:txBody>
      </p:sp>
      <p:sp>
        <p:nvSpPr>
          <p:cNvPr id="7172" name="Rectangle 12">
            <a:extLst>
              <a:ext uri="{FF2B5EF4-FFF2-40B4-BE49-F238E27FC236}">
                <a16:creationId xmlns:a16="http://schemas.microsoft.com/office/drawing/2014/main" id="{422ED124-638A-4913-BC2F-661ADD3B5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Rastlinstvo in živalstvo</a:t>
            </a:r>
          </a:p>
        </p:txBody>
      </p:sp>
      <p:sp>
        <p:nvSpPr>
          <p:cNvPr id="7173" name="Rectangle 13">
            <a:extLst>
              <a:ext uri="{FF2B5EF4-FFF2-40B4-BE49-F238E27FC236}">
                <a16:creationId xmlns:a16="http://schemas.microsoft.com/office/drawing/2014/main" id="{F2468202-FB3C-4F12-A705-8A3F644652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000"/>
              <a:t>Prevladujejo bukev,  jelka in črni gaber. </a:t>
            </a:r>
          </a:p>
        </p:txBody>
      </p:sp>
      <p:pic>
        <p:nvPicPr>
          <p:cNvPr id="9" name="Ograda izrezkov 8" descr="DSCN1581.JPG">
            <a:extLst>
              <a:ext uri="{FF2B5EF4-FFF2-40B4-BE49-F238E27FC236}">
                <a16:creationId xmlns:a16="http://schemas.microsoft.com/office/drawing/2014/main" id="{FABAD314-5484-4281-87E8-82CF5BD6E3A7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71736" y="1928802"/>
            <a:ext cx="6381763" cy="4786322"/>
          </a:xfrm>
          <a:prstGeom prst="round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70">
            <a:extLst>
              <a:ext uri="{FF2B5EF4-FFF2-40B4-BE49-F238E27FC236}">
                <a16:creationId xmlns:a16="http://schemas.microsoft.com/office/drawing/2014/main" id="{3F7ADF0E-4E0F-43EB-BD66-2FEAB1C83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Prebivalstvo</a:t>
            </a:r>
          </a:p>
        </p:txBody>
      </p:sp>
      <p:sp>
        <p:nvSpPr>
          <p:cNvPr id="8195" name="Ograda besedila 34">
            <a:extLst>
              <a:ext uri="{FF2B5EF4-FFF2-40B4-BE49-F238E27FC236}">
                <a16:creationId xmlns:a16="http://schemas.microsoft.com/office/drawing/2014/main" id="{40E7E45C-7853-4028-A3C9-373B14CA174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/>
              <a:t>Poseljena že v bronasti dobi</a:t>
            </a:r>
          </a:p>
          <a:p>
            <a:r>
              <a:rPr lang="sl-SI" altLang="sl-SI"/>
              <a:t>63.052 prebivalcev</a:t>
            </a:r>
          </a:p>
          <a:p>
            <a:endParaRPr lang="sl-SI" altLang="sl-SI"/>
          </a:p>
        </p:txBody>
      </p:sp>
      <p:pic>
        <p:nvPicPr>
          <p:cNvPr id="36" name="Slika 35" descr="DSCN1666.JPG">
            <a:extLst>
              <a:ext uri="{FF2B5EF4-FFF2-40B4-BE49-F238E27FC236}">
                <a16:creationId xmlns:a16="http://schemas.microsoft.com/office/drawing/2014/main" id="{3F49A1DF-C1ED-4B30-AFE9-77FA9BD22F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125257"/>
            <a:ext cx="6143635" cy="4607726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2">
            <a:extLst>
              <a:ext uri="{FF2B5EF4-FFF2-40B4-BE49-F238E27FC236}">
                <a16:creationId xmlns:a16="http://schemas.microsoft.com/office/drawing/2014/main" id="{B084B1B2-B3BA-4346-A701-7862C1E61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Kmetijstvo</a:t>
            </a:r>
          </a:p>
        </p:txBody>
      </p:sp>
      <p:pic>
        <p:nvPicPr>
          <p:cNvPr id="8" name="Ograda izrezkov 7" descr="DSCN1642.JPG">
            <a:extLst>
              <a:ext uri="{FF2B5EF4-FFF2-40B4-BE49-F238E27FC236}">
                <a16:creationId xmlns:a16="http://schemas.microsoft.com/office/drawing/2014/main" id="{ED1C1415-4263-4100-83A2-C473F3A0A8F9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05181" y="2428868"/>
            <a:ext cx="5586425" cy="4189819"/>
          </a:xfrm>
          <a:prstGeom prst="roundRect">
            <a:avLst/>
          </a:prstGeom>
        </p:spPr>
      </p:pic>
      <p:sp>
        <p:nvSpPr>
          <p:cNvPr id="9220" name="Text Box 1029">
            <a:extLst>
              <a:ext uri="{FF2B5EF4-FFF2-40B4-BE49-F238E27FC236}">
                <a16:creationId xmlns:a16="http://schemas.microsoft.com/office/drawing/2014/main" id="{00FD6A71-1099-48CA-86E3-5FF727B75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048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 altLang="sl-SI">
              <a:latin typeface="Tahoma" panose="020B0604030504040204" pitchFamily="34" charset="0"/>
            </a:endParaRPr>
          </a:p>
          <a:p>
            <a:pPr algn="l" eaLnBrk="1" hangingPunct="1"/>
            <a:endParaRPr lang="sl-SI" altLang="sl-SI">
              <a:latin typeface="Tahoma" panose="020B0604030504040204" pitchFamily="34" charset="0"/>
            </a:endParaRPr>
          </a:p>
        </p:txBody>
      </p:sp>
      <p:sp>
        <p:nvSpPr>
          <p:cNvPr id="9221" name="Rectangle 1034">
            <a:extLst>
              <a:ext uri="{FF2B5EF4-FFF2-40B4-BE49-F238E27FC236}">
                <a16:creationId xmlns:a16="http://schemas.microsoft.com/office/drawing/2014/main" id="{67F41EC2-0978-410F-B2ED-03FE4ACF94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000"/>
              <a:t>Prevladujeta sadjarstvo in vinogradništvo</a:t>
            </a:r>
          </a:p>
          <a:p>
            <a:r>
              <a:rPr lang="sl-SI" altLang="sl-SI" sz="2000"/>
              <a:t>Fructal letos ne bo odkupil Vipavskih breskev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grada izrezkov 7" descr="g-opekarne.gif">
            <a:extLst>
              <a:ext uri="{FF2B5EF4-FFF2-40B4-BE49-F238E27FC236}">
                <a16:creationId xmlns:a16="http://schemas.microsoft.com/office/drawing/2014/main" id="{2B86536B-1F71-4DD5-9679-79C20F5A4CEA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3" y="142875"/>
            <a:ext cx="2767012" cy="965200"/>
          </a:xfrm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0B8A2D63-51E9-493A-B3E7-8BF81F9C7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00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 altLang="sl-SI">
              <a:latin typeface="Tahoma" panose="020B0604030504040204" pitchFamily="34" charset="0"/>
            </a:endParaRPr>
          </a:p>
          <a:p>
            <a:pPr algn="l" eaLnBrk="1" hangingPunct="1"/>
            <a:endParaRPr lang="sl-SI" altLang="sl-SI">
              <a:latin typeface="Tahoma" panose="020B0604030504040204" pitchFamily="34" charset="0"/>
            </a:endParaRPr>
          </a:p>
        </p:txBody>
      </p:sp>
      <p:sp>
        <p:nvSpPr>
          <p:cNvPr id="10244" name="Rectangle 8">
            <a:extLst>
              <a:ext uri="{FF2B5EF4-FFF2-40B4-BE49-F238E27FC236}">
                <a16:creationId xmlns:a16="http://schemas.microsoft.com/office/drawing/2014/main" id="{CB08CF02-4FA8-49C0-AB77-EA2AA064D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214313"/>
            <a:ext cx="7705725" cy="863600"/>
          </a:xfrm>
        </p:spPr>
        <p:txBody>
          <a:bodyPr/>
          <a:lstStyle/>
          <a:p>
            <a:r>
              <a:rPr lang="sl-SI" altLang="sl-SI"/>
              <a:t>Industrija</a:t>
            </a:r>
          </a:p>
        </p:txBody>
      </p:sp>
      <p:sp>
        <p:nvSpPr>
          <p:cNvPr id="10245" name="Rectangle 9">
            <a:extLst>
              <a:ext uri="{FF2B5EF4-FFF2-40B4-BE49-F238E27FC236}">
                <a16:creationId xmlns:a16="http://schemas.microsoft.com/office/drawing/2014/main" id="{531DE260-9D91-4DA2-915E-14F4005786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000"/>
              <a:t>Včasih pomembno opekarstvo</a:t>
            </a:r>
          </a:p>
          <a:p>
            <a:r>
              <a:rPr lang="sl-SI" altLang="sl-SI" sz="2000"/>
              <a:t>Danes se krepi podjetništvo</a:t>
            </a:r>
          </a:p>
        </p:txBody>
      </p:sp>
      <p:pic>
        <p:nvPicPr>
          <p:cNvPr id="9" name="Slika 8" descr="DSCN1616.JPG">
            <a:extLst>
              <a:ext uri="{FF2B5EF4-FFF2-40B4-BE49-F238E27FC236}">
                <a16:creationId xmlns:a16="http://schemas.microsoft.com/office/drawing/2014/main" id="{30C6C4E6-3EC0-4DC9-B3CD-02E8CD92A0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446728"/>
            <a:ext cx="5643570" cy="4232678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extLst>
              <a:ext uri="{FF2B5EF4-FFF2-40B4-BE49-F238E27FC236}">
                <a16:creationId xmlns:a16="http://schemas.microsoft.com/office/drawing/2014/main" id="{C6CC14A6-18D4-4D01-A407-F121CD472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Promet</a:t>
            </a:r>
          </a:p>
        </p:txBody>
      </p:sp>
      <p:pic>
        <p:nvPicPr>
          <p:cNvPr id="7" name="Ograda izrezkov 6" descr="DSCN1575.JPG">
            <a:extLst>
              <a:ext uri="{FF2B5EF4-FFF2-40B4-BE49-F238E27FC236}">
                <a16:creationId xmlns:a16="http://schemas.microsoft.com/office/drawing/2014/main" id="{AC55D1D7-FC46-4A12-A692-F360F2D33CE5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19493" y="1714488"/>
            <a:ext cx="5524507" cy="4143380"/>
          </a:xfrm>
          <a:prstGeom prst="roundRect">
            <a:avLst/>
          </a:prstGeom>
        </p:spPr>
      </p:pic>
      <p:sp>
        <p:nvSpPr>
          <p:cNvPr id="11268" name="Rectangle 10">
            <a:extLst>
              <a:ext uri="{FF2B5EF4-FFF2-40B4-BE49-F238E27FC236}">
                <a16:creationId xmlns:a16="http://schemas.microsoft.com/office/drawing/2014/main" id="{3812E334-F729-4684-AF02-C12ABC2822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1285875"/>
            <a:ext cx="3776662" cy="4895850"/>
          </a:xfrm>
        </p:spPr>
        <p:txBody>
          <a:bodyPr/>
          <a:lstStyle/>
          <a:p>
            <a:r>
              <a:rPr lang="sl-SI" altLang="sl-SI" sz="2000"/>
              <a:t>Tu poteka cestna povezava v severno Italijo</a:t>
            </a:r>
          </a:p>
          <a:p>
            <a:r>
              <a:rPr lang="sl-SI" altLang="sl-SI" sz="2000"/>
              <a:t>Slabo izkoriščeno železniško omrežje</a:t>
            </a:r>
          </a:p>
        </p:txBody>
      </p:sp>
      <p:pic>
        <p:nvPicPr>
          <p:cNvPr id="8" name="Slika 7" descr="DSCN1592.JPG">
            <a:extLst>
              <a:ext uri="{FF2B5EF4-FFF2-40B4-BE49-F238E27FC236}">
                <a16:creationId xmlns:a16="http://schemas.microsoft.com/office/drawing/2014/main" id="{B368A765-5656-4D7C-93DF-96ACABABBE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429000"/>
            <a:ext cx="4286248" cy="3214686"/>
          </a:xfrm>
          <a:prstGeom prst="round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001018371">
  <a:themeElements>
    <a:clrScheme name="Po meri 7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000000"/>
      </a:hlink>
      <a:folHlink>
        <a:srgbClr val="000000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C5B201-7E1C-4E99-93F2-7E112CE2CA9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6225B7C9-334E-4E79-87F5-8A4C947089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TS001018371</Template>
  <TotalTime>0</TotalTime>
  <Words>324</Words>
  <Application>Microsoft Office PowerPoint</Application>
  <PresentationFormat>On-screen Show (4:3)</PresentationFormat>
  <Paragraphs>60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Schoolbook</vt:lpstr>
      <vt:lpstr>Tahoma</vt:lpstr>
      <vt:lpstr>Times New Roman</vt:lpstr>
      <vt:lpstr>TS001018371</vt:lpstr>
      <vt:lpstr>VIPAVSKA DOLINA</vt:lpstr>
      <vt:lpstr>Lega</vt:lpstr>
      <vt:lpstr>Relief in kamninska zgradba</vt:lpstr>
      <vt:lpstr>Podnebje</vt:lpstr>
      <vt:lpstr>Rastlinstvo in živalstvo</vt:lpstr>
      <vt:lpstr>Prebivalstvo</vt:lpstr>
      <vt:lpstr>Kmetijstvo</vt:lpstr>
      <vt:lpstr>Industrija</vt:lpstr>
      <vt:lpstr>Promet</vt:lpstr>
      <vt:lpstr>Turizem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2019-05-31T08:41:35Z</dcterms:created>
  <dcterms:modified xsi:type="dcterms:W3CDTF">2019-05-31T08:41:35Z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