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6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66CC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4D6C-ECA7-4898-A3D2-81D234370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23BCC-8878-4753-A159-B1B9EDCF2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C4F3-96F4-4EDB-825D-37711628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F9E08-942A-4377-ACFA-0BFA31D8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B080-CE20-49A3-AED5-7CED31C5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BFEB-725B-4381-BB15-DD63E7ECEB8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975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1C3E-0A2E-4479-A14B-1E0DB03D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E60EB-645F-42BE-B404-B97FD7F30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578F-3ABC-4739-AE75-24A23D55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3A9D2-0E0E-4E65-87F7-73FD0B6D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124F0-5053-438E-88D3-1506B18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04B5-A325-46DD-B3D7-B24C83A881E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9722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23D07-29F5-4784-82AB-ED6ED502E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2B3C-1FB7-4798-8FC4-852A2781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802F-3BB4-4AD7-9BA4-70F61C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24F2-22FB-454D-8FEB-9462AECE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0E69-8046-446D-BB6C-541C5E44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BA63-A8EE-4236-8790-46DD6E58568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7486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BE08-789E-4E1C-A654-1E3483D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410D-C457-49D8-8F3D-69BBF27E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014B8-C8E2-4E52-B921-C4FDCBDE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8551-3EE3-4250-AD02-1802CA43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5A88-246C-499D-BB83-3E6CB2EA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262E-FC33-40B0-8587-0468E0CB6D8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06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A803-408D-43ED-A038-CBCC812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533E-4F08-4DE0-9B26-653D8798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CD6CB-D433-4326-9232-109A5C3C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F09D-7E99-4E0B-B96C-7AC95677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20FB-ADF8-49A4-B684-B9969CCA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97F1-3ED3-4E1C-A0DF-D3F67AA7C69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2346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2177-18A7-45DF-8295-8A800612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AE0C-8404-4BAE-848D-30EF6C1CD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52055-8B99-4C94-A729-2BE94018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1CE18-B21E-440B-9A43-63BF5935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82A2-CCCB-4E86-B74F-E8B7938A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B3E71-7A2B-4834-A966-C4188880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9E46-7000-497B-882E-5DDC653C238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4813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094E-E470-4359-B5F6-6B4814A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D4C8E-F5CE-4A92-8A00-AFB39E01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74409-D3CD-4D1E-A940-3D19B913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B2486-C238-4A31-B329-6BCD70974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FADD2-0221-4158-9E2B-01C4EC65B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64C3F-C07D-4BE7-B238-4A398FDA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4B151-A78E-4AB4-8F27-AB8E3B73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5F487-A57F-4DE2-AAFD-7A8860C3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93F32-7A7D-407A-96D9-ED30E18A205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746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F5D-0641-41B3-9A3E-E0C4DCCD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75642-98D5-499A-9FF3-4AAD19CC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AB921-7F62-41C4-9D86-D0E22C36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4F955-A670-4791-8827-1FD46E74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4639-351A-4131-8984-F3D4AF2177B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636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A34F7-C38D-4AB7-9507-7EC80733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2AA9C-778B-4717-83AD-091EFD8B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DF6EC-1381-4195-95B0-570F67EE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80C4-FB9D-42AE-88C3-031BC409230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6021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F82E-3451-47F8-B974-C526C12C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2C61-B8EE-4785-ACE5-1EDDB035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C549F-51E9-4FAF-89B2-808A44F6C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F55A-5717-4DAB-A46D-76C31A90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3BF1-A0FD-4910-BB6C-0B885D61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4C3AB-2677-4906-AEF3-FF686CDB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DDC7-0CBD-4BDA-938F-F028DE213E3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790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F811-242D-4609-A059-931E32BC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5AA13-3233-4148-BAB5-780AAA993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3C22-5D0D-4ADA-9179-6EE80716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2B8F2-01F4-483C-8966-3D6DD68C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25A32-5846-4043-A8BC-203A047B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B8C7C-8A2A-4133-A050-004A1C44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54D7-1EF8-4C86-826E-97FDC13CA78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514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4C773B-E511-44D2-ADC8-F85AF4354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FBB70F-2A3D-4496-A33A-116B9C49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178EC4-E6B9-4301-9EB3-B36613AF8B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9026A6-7BFB-4ECA-ADDA-0ECAE28D8C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57B13F-19F4-4C2A-B1FC-4724212E3B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598AE1-7E27-4C3F-ADF4-B7EC1B214679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ED08FB6-2694-4F21-B828-2F5091DB60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908050"/>
            <a:ext cx="7056437" cy="1038225"/>
          </a:xfrm>
          <a:noFill/>
          <a:ln/>
          <a:extLs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sl-SI" altLang="sl-SI" sz="8800">
                <a:solidFill>
                  <a:srgbClr val="0066FF"/>
                </a:solidFill>
                <a:latin typeface="Stencil" pitchFamily="82" charset="0"/>
              </a:rPr>
              <a:t>VODA</a:t>
            </a:r>
            <a:r>
              <a:rPr lang="sl-SI" altLang="sl-SI" sz="4000">
                <a:solidFill>
                  <a:srgbClr val="0066FF"/>
                </a:solidFill>
                <a:latin typeface="Stencil" pitchFamily="82" charset="0"/>
              </a:rPr>
              <a:t> </a:t>
            </a:r>
            <a:endParaRPr lang="en-GB" altLang="sl-SI" sz="4000">
              <a:solidFill>
                <a:srgbClr val="0066FF"/>
              </a:solidFill>
              <a:latin typeface="Stencil" pitchFamily="82" charset="0"/>
            </a:endParaRPr>
          </a:p>
        </p:txBody>
      </p:sp>
      <p:pic>
        <p:nvPicPr>
          <p:cNvPr id="2052" name="Picture 4" descr="BlueMountainLakesWideAngle">
            <a:extLst>
              <a:ext uri="{FF2B5EF4-FFF2-40B4-BE49-F238E27FC236}">
                <a16:creationId xmlns:a16="http://schemas.microsoft.com/office/drawing/2014/main" id="{39787C8B-1FD1-457A-A3FF-6915C9F0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76475"/>
            <a:ext cx="4040187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FD62E54F-03EE-427D-95D9-9C46E2900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17C9A0-D933-4FD1-9292-DAFB841F3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KROŽENJE</a:t>
            </a:r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 VODE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41F493C-84B7-4E2F-A6D4-C1475F2D3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Nenehno kroženje – iz rek in morij v ozračje in nazaj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Voda, ki je v atmosferi se kondenzira in kot dež ali sneg pade na zemljo, ko jo sonce segreva spet izhlapi in se vrne v ozračje – ta proces imenujemo kroženje vode</a:t>
            </a:r>
            <a:endParaRPr lang="en-GB" altLang="sl-SI">
              <a:latin typeface="Century Gothic" panose="020B0502020202020204" pitchFamily="34" charset="0"/>
            </a:endParaRPr>
          </a:p>
        </p:txBody>
      </p:sp>
      <p:pic>
        <p:nvPicPr>
          <p:cNvPr id="12292" name="Picture 4" descr="kroženje v">
            <a:extLst>
              <a:ext uri="{FF2B5EF4-FFF2-40B4-BE49-F238E27FC236}">
                <a16:creationId xmlns:a16="http://schemas.microsoft.com/office/drawing/2014/main" id="{015DDDEF-E767-4F08-A916-932BE15B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999">
            <a:off x="1908175" y="1916113"/>
            <a:ext cx="5611813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C4E0D741-AF2A-4079-B08E-CA1B97597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SLIKE</a:t>
            </a:r>
            <a:endParaRPr lang="en-GB" altLang="sl-SI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413" name="Picture 5" descr="barje">
            <a:extLst>
              <a:ext uri="{FF2B5EF4-FFF2-40B4-BE49-F238E27FC236}">
                <a16:creationId xmlns:a16="http://schemas.microsoft.com/office/drawing/2014/main" id="{C508AC39-B944-40E2-A614-C3C0D4AA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794125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SC01043">
            <a:extLst>
              <a:ext uri="{FF2B5EF4-FFF2-40B4-BE49-F238E27FC236}">
                <a16:creationId xmlns:a16="http://schemas.microsoft.com/office/drawing/2014/main" id="{73FD1090-D009-4BB4-A703-736B745F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30607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soca">
            <a:extLst>
              <a:ext uri="{FF2B5EF4-FFF2-40B4-BE49-F238E27FC236}">
                <a16:creationId xmlns:a16="http://schemas.microsoft.com/office/drawing/2014/main" id="{BC223947-EEF0-4F9C-9E97-3D0D00EE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23399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ka (soča)">
            <a:extLst>
              <a:ext uri="{FF2B5EF4-FFF2-40B4-BE49-F238E27FC236}">
                <a16:creationId xmlns:a16="http://schemas.microsoft.com/office/drawing/2014/main" id="{DE920AF0-87A5-4233-9DAF-0189451C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3399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turquoise ocean">
            <a:extLst>
              <a:ext uri="{FF2B5EF4-FFF2-40B4-BE49-F238E27FC236}">
                <a16:creationId xmlns:a16="http://schemas.microsoft.com/office/drawing/2014/main" id="{34D3A4CA-1BD6-4358-A6A8-4C817F45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38496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voda">
            <a:extLst>
              <a:ext uri="{FF2B5EF4-FFF2-40B4-BE49-F238E27FC236}">
                <a16:creationId xmlns:a16="http://schemas.microsoft.com/office/drawing/2014/main" id="{47EF12F1-847F-4112-BCF5-F5CD6911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8131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25F601-07C0-4DF5-A9A7-7C41C574D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KAJ JE VODA?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8AE4A8-B752-4D5A-B01D-DD40B456A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Brezbarvna tekočina, brez vonja in okusa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Najpomembnejša  spojina na svetu in polarna molekula (H</a:t>
            </a:r>
            <a:r>
              <a:rPr lang="sl-SI" altLang="sl-SI" baseline="-22000">
                <a:latin typeface="Century Gothic" panose="020B0502020202020204" pitchFamily="34" charset="0"/>
              </a:rPr>
              <a:t>2</a:t>
            </a:r>
            <a:r>
              <a:rPr lang="sl-SI" altLang="sl-SI">
                <a:latin typeface="Century Gothic" panose="020B0502020202020204" pitchFamily="34" charset="0"/>
              </a:rPr>
              <a:t>O)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Pokriva okoli 70% celotnega zemeljskega površja (reke, morja, jezera …)</a:t>
            </a:r>
          </a:p>
          <a:p>
            <a:endParaRPr lang="sl-SI" altLang="sl-SI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104" name="Picture 8" descr="earth-3d-space-tour-big">
            <a:extLst>
              <a:ext uri="{FF2B5EF4-FFF2-40B4-BE49-F238E27FC236}">
                <a16:creationId xmlns:a16="http://schemas.microsoft.com/office/drawing/2014/main" id="{696D758E-1C62-4748-A2DF-958C4B11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200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ocean">
            <a:extLst>
              <a:ext uri="{FF2B5EF4-FFF2-40B4-BE49-F238E27FC236}">
                <a16:creationId xmlns:a16="http://schemas.microsoft.com/office/drawing/2014/main" id="{3CEDDA4B-7DC5-41EB-A857-D56E80F9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844">
            <a:off x="827088" y="981075"/>
            <a:ext cx="5178425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olekula vode">
            <a:extLst>
              <a:ext uri="{FF2B5EF4-FFF2-40B4-BE49-F238E27FC236}">
                <a16:creationId xmlns:a16="http://schemas.microsoft.com/office/drawing/2014/main" id="{4A3E6D5B-7896-4B98-9774-D04D357D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2951163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86B127D-DD63-4C31-85D7-79C675E2E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VODA</a:t>
            </a:r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 JE POMEMBNA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3F791F6-43C7-40E8-8409-B7DAFA726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Najpomembnejša spojina na svetu, za življenje bistven pomen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Najdemo: na površju, v ozračju, živalih, rastlinah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Ogromne količine porabe v gospodinjstvih in industriji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Človeško telo v povprečju na dan porabi 2 litra vode</a:t>
            </a:r>
            <a:endParaRPr lang="en-GB" altLang="sl-SI">
              <a:latin typeface="Century Gothic" panose="020B0502020202020204" pitchFamily="34" charset="0"/>
            </a:endParaRPr>
          </a:p>
        </p:txBody>
      </p:sp>
      <p:pic>
        <p:nvPicPr>
          <p:cNvPr id="5124" name="Picture 4" descr="Voda">
            <a:extLst>
              <a:ext uri="{FF2B5EF4-FFF2-40B4-BE49-F238E27FC236}">
                <a16:creationId xmlns:a16="http://schemas.microsoft.com/office/drawing/2014/main" id="{1EC51FDC-538A-41FA-B589-02BA3289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47815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voda v plastenki">
            <a:extLst>
              <a:ext uri="{FF2B5EF4-FFF2-40B4-BE49-F238E27FC236}">
                <a16:creationId xmlns:a16="http://schemas.microsoft.com/office/drawing/2014/main" id="{444B4598-590C-4EC5-8A8F-FF0E48F0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2840">
            <a:off x="900113" y="1773238"/>
            <a:ext cx="30956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hinj">
            <a:extLst>
              <a:ext uri="{FF2B5EF4-FFF2-40B4-BE49-F238E27FC236}">
                <a16:creationId xmlns:a16="http://schemas.microsoft.com/office/drawing/2014/main" id="{753B101C-1754-4635-A55B-627B86C2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82800"/>
            <a:ext cx="3705225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C08335-4D91-4D9A-AB74-37AA7609D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POMEN</a:t>
            </a:r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 VODE ZA ŽIVLJENJE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5382AE3-F6C9-4121-BC97-99D2494AB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latin typeface="Century Gothic" panose="020B0502020202020204" pitchFamily="34" charset="0"/>
              </a:rPr>
              <a:t>Odločilna vloga; brez nje ne more živeti nobeno bitje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Century Gothic" panose="020B0502020202020204" pitchFamily="34" charset="0"/>
              </a:rPr>
              <a:t>Človeško telo vsebuje 60 – 70 % vode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Century Gothic" panose="020B0502020202020204" pitchFamily="34" charset="0"/>
              </a:rPr>
              <a:t>Vodo dobimo s hrano in pijačo, izločamo pa s sečem, izdihanim zrakom in znojenjem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Century Gothic" panose="020B0502020202020204" pitchFamily="34" charset="0"/>
              </a:rPr>
              <a:t>Potrebujemo jo tudi za umivanje, pranje in industrijsko proizvodnjo (tam se pogosto onesnaži)</a:t>
            </a:r>
            <a:endParaRPr lang="en-GB" altLang="sl-SI">
              <a:latin typeface="Century Gothic" panose="020B0502020202020204" pitchFamily="34" charset="0"/>
            </a:endParaRPr>
          </a:p>
        </p:txBody>
      </p:sp>
      <p:pic>
        <p:nvPicPr>
          <p:cNvPr id="6148" name="Picture 4" descr="feature-water2lg">
            <a:extLst>
              <a:ext uri="{FF2B5EF4-FFF2-40B4-BE49-F238E27FC236}">
                <a16:creationId xmlns:a16="http://schemas.microsoft.com/office/drawing/2014/main" id="{4A639C7F-E922-48E0-8696-29F3D0CC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49275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ana bw">
            <a:extLst>
              <a:ext uri="{FF2B5EF4-FFF2-40B4-BE49-F238E27FC236}">
                <a16:creationId xmlns:a16="http://schemas.microsoft.com/office/drawing/2014/main" id="{736DE30D-7803-45C5-A3FD-128285A2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835">
            <a:off x="1692275" y="981075"/>
            <a:ext cx="2919413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voda">
            <a:extLst>
              <a:ext uri="{FF2B5EF4-FFF2-40B4-BE49-F238E27FC236}">
                <a16:creationId xmlns:a16="http://schemas.microsoft.com/office/drawing/2014/main" id="{5DB4BB60-C3D3-41D4-8F54-B0D05904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8656">
            <a:off x="3194050" y="1851025"/>
            <a:ext cx="4032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C798AD0-9723-483D-AD5D-9A173D4A4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ONESNAŽEVANJE</a:t>
            </a:r>
            <a:endParaRPr lang="en-GB" altLang="sl-SI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228490F-60D2-48E1-8EE9-686974460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Razdelimo na naravno in onesnaževanje, ki ga povzroča človek</a:t>
            </a:r>
          </a:p>
          <a:p>
            <a:pPr>
              <a:lnSpc>
                <a:spcPct val="90000"/>
              </a:lnSpc>
            </a:pPr>
            <a:r>
              <a:rPr lang="sl-SI" altLang="sl-SI"/>
              <a:t>-NARAVNO: povzroča narava s svojim spreminjanjem</a:t>
            </a:r>
          </a:p>
          <a:p>
            <a:pPr>
              <a:lnSpc>
                <a:spcPct val="90000"/>
              </a:lnSpc>
            </a:pPr>
            <a:r>
              <a:rPr lang="sl-SI" altLang="sl-SI"/>
              <a:t>-ČLOVEKOVO ONESNAŽEVANJE: povzroča človek s svojo dejavnostjo; v naseljih (komunalne odp. vode), z intenzivnim kmetijstvom (kmetijske odp. vode) in industrijo (tehnološke odp. vode)</a:t>
            </a:r>
            <a:endParaRPr lang="en-GB" altLang="sl-SI"/>
          </a:p>
        </p:txBody>
      </p:sp>
      <p:pic>
        <p:nvPicPr>
          <p:cNvPr id="10244" name="Picture 4" descr="F12PP_onesnazena_reka1_brxn">
            <a:extLst>
              <a:ext uri="{FF2B5EF4-FFF2-40B4-BE49-F238E27FC236}">
                <a16:creationId xmlns:a16="http://schemas.microsoft.com/office/drawing/2014/main" id="{AC95A8C7-3D54-4E34-ACF2-9C57466F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671638"/>
            <a:ext cx="54784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180px-Water_pollution">
            <a:extLst>
              <a:ext uri="{FF2B5EF4-FFF2-40B4-BE49-F238E27FC236}">
                <a16:creationId xmlns:a16="http://schemas.microsoft.com/office/drawing/2014/main" id="{D50D9A86-4624-44BF-A028-B28FBF0F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077">
            <a:off x="1276350" y="2571750"/>
            <a:ext cx="3240088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491070D-9E4F-4362-9D08-A1E8C57A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0066FF"/>
                </a:solidFill>
                <a:latin typeface="Century Gothic" panose="020B0502020202020204" pitchFamily="34" charset="0"/>
              </a:rPr>
              <a:t>NEVARNE</a:t>
            </a:r>
            <a:r>
              <a:rPr lang="sl-SI" altLang="sl-SI" sz="4000">
                <a:solidFill>
                  <a:srgbClr val="0066FF"/>
                </a:solidFill>
                <a:latin typeface="Century Gothic" panose="020B0502020202020204" pitchFamily="34" charset="0"/>
              </a:rPr>
              <a:t> SNOVI V ODPADNIH VODAH IZ INDUSTRIJE</a:t>
            </a:r>
            <a:endParaRPr lang="en-GB" altLang="sl-SI" sz="400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FD1C46-FC21-4316-8C71-8F923C2D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r>
              <a:rPr lang="sl-SI" altLang="sl-SI" sz="2800">
                <a:latin typeface="Century Gothic" panose="020B0502020202020204" pitchFamily="34" charset="0"/>
              </a:rPr>
              <a:t>V vodnem okolju posebej nevarne kovine (živo srebro in kadmij) in klorirani ogljikovodiki (npr. aldrin, endrin..) 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Niso nevarne, vendar povzročajo onesnaževanje : cink, baker, selen, krom, arzen, kositer..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Industrijski obrati odvedejo v vodotoke predvsem težke kovine in njihove spojine</a:t>
            </a:r>
          </a:p>
          <a:p>
            <a:r>
              <a:rPr lang="sl-SI" altLang="sl-SI" sz="2800">
                <a:latin typeface="Century Gothic" panose="020B0502020202020204" pitchFamily="34" charset="0"/>
              </a:rPr>
              <a:t>Stanje se izboljšuje zaradi izgradnje komunalnih in industrijskih čistilnih naprav</a:t>
            </a:r>
            <a:endParaRPr lang="en-GB" altLang="sl-SI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2B3AC63-4C1D-4D0D-9C47-25E578AF7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ČIŠČENJE</a:t>
            </a:r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 VODE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E82E9D-32C1-4C52-BF61-54F8005B1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58200" cy="5732462"/>
          </a:xfrm>
        </p:spPr>
        <p:txBody>
          <a:bodyPr/>
          <a:lstStyle/>
          <a:p>
            <a:r>
              <a:rPr lang="sl-SI" altLang="sl-SI" sz="2800"/>
              <a:t>Ko je bilo odplak malo in so bile večinoma organskega izvora so jih lahko različni organizmi spremenili + presnovili (ker se z njimi hranijo)</a:t>
            </a:r>
          </a:p>
          <a:p>
            <a:r>
              <a:rPr lang="sl-SI" altLang="sl-SI" sz="2800"/>
              <a:t>Samočistilna sposobnost voda</a:t>
            </a:r>
          </a:p>
          <a:p>
            <a:r>
              <a:rPr lang="sl-SI" altLang="sl-SI" sz="2800"/>
              <a:t>Močno onesnažena voda z umetnimi odplakami mikroorganizme uniči, ostane onesnažena</a:t>
            </a:r>
          </a:p>
          <a:p>
            <a:r>
              <a:rPr lang="sl-SI" altLang="sl-SI" sz="2800"/>
              <a:t>Čistijo v čistilnih napravah (če vode ne očistimo, vpliva škodljivo na bitja v vodi)</a:t>
            </a:r>
          </a:p>
          <a:p>
            <a:r>
              <a:rPr lang="sl-SI" altLang="sl-SI" sz="2800"/>
              <a:t>Marsikje odplake tečejo DIREKTNO v morje, potoke, jezera,…</a:t>
            </a:r>
          </a:p>
          <a:p>
            <a:endParaRPr lang="en-GB" altLang="sl-SI" sz="2800"/>
          </a:p>
        </p:txBody>
      </p:sp>
      <p:pic>
        <p:nvPicPr>
          <p:cNvPr id="11269" name="Picture 5" descr="onesnažena v">
            <a:extLst>
              <a:ext uri="{FF2B5EF4-FFF2-40B4-BE49-F238E27FC236}">
                <a16:creationId xmlns:a16="http://schemas.microsoft.com/office/drawing/2014/main" id="{2D905D23-54CE-4EDF-B550-8CB6E74C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7540">
            <a:off x="1979613" y="2276475"/>
            <a:ext cx="4746625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62386DE-B2A6-4164-8B96-4F579D1EE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4000" b="1">
                <a:solidFill>
                  <a:srgbClr val="0066FF"/>
                </a:solidFill>
                <a:latin typeface="Century Gothic" panose="020B0502020202020204" pitchFamily="34" charset="0"/>
              </a:rPr>
              <a:t>DELOVANJE</a:t>
            </a:r>
            <a:r>
              <a:rPr lang="sl-SI" altLang="sl-SI" sz="4000">
                <a:solidFill>
                  <a:srgbClr val="0066FF"/>
                </a:solidFill>
                <a:latin typeface="Century Gothic" panose="020B0502020202020204" pitchFamily="34" charset="0"/>
              </a:rPr>
              <a:t> ČISTILNE NAPRAVE</a:t>
            </a:r>
            <a:endParaRPr lang="en-GB" altLang="sl-SI" sz="400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D1A150-86A2-491B-9CF5-0BDF67E30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Naprava v kateri čistimo odpadno vodo, da zmanjšamo njeno onesnaženost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Čistimo z mehanskimi (prva stopnja), kemičnimi (druga stopnja) in biološkimi postopki (zadnja stopnja)</a:t>
            </a:r>
          </a:p>
        </p:txBody>
      </p:sp>
      <p:pic>
        <p:nvPicPr>
          <p:cNvPr id="15364" name="Picture 4" descr="čistilna naprava">
            <a:extLst>
              <a:ext uri="{FF2B5EF4-FFF2-40B4-BE49-F238E27FC236}">
                <a16:creationId xmlns:a16="http://schemas.microsoft.com/office/drawing/2014/main" id="{26FD10DD-0EFA-47B0-82F0-0BBD2FEE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410368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239182E-7A5C-4E2F-A04F-2A3B0950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latin typeface="Century Gothic" panose="020B0502020202020204" pitchFamily="34" charset="0"/>
              </a:rPr>
              <a:t>STANJA</a:t>
            </a:r>
            <a:r>
              <a:rPr lang="sl-SI" altLang="sl-SI">
                <a:solidFill>
                  <a:srgbClr val="0066FF"/>
                </a:solidFill>
                <a:latin typeface="Century Gothic" panose="020B0502020202020204" pitchFamily="34" charset="0"/>
              </a:rPr>
              <a:t> VODE</a:t>
            </a:r>
            <a:endParaRPr lang="en-GB" altLang="sl-SI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EAD8F0-25D5-42F2-89CB-80DB10F6C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Century Gothic" panose="020B0502020202020204" pitchFamily="34" charset="0"/>
              </a:rPr>
              <a:t>Trdno stanje – led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Tekoče stanje – voda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Plinasto stanje – vodna para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Prehaja iz enega stanja v drugo</a:t>
            </a:r>
          </a:p>
          <a:p>
            <a:r>
              <a:rPr lang="sl-SI" altLang="sl-SI">
                <a:latin typeface="Century Gothic" panose="020B0502020202020204" pitchFamily="34" charset="0"/>
              </a:rPr>
              <a:t>Pri sobni temperaturi je voda tekoča in brezbarvna, brez vonja in stalne oblike, pri 0°C se spremeni v led in v paro pri 100°C</a:t>
            </a:r>
            <a:endParaRPr lang="en-GB" altLang="sl-SI">
              <a:latin typeface="Century Gothic" panose="020B0502020202020204" pitchFamily="34" charset="0"/>
            </a:endParaRPr>
          </a:p>
        </p:txBody>
      </p:sp>
      <p:pic>
        <p:nvPicPr>
          <p:cNvPr id="13316" name="Picture 4" descr="agregatna stanja">
            <a:extLst>
              <a:ext uri="{FF2B5EF4-FFF2-40B4-BE49-F238E27FC236}">
                <a16:creationId xmlns:a16="http://schemas.microsoft.com/office/drawing/2014/main" id="{B72ED217-BCC6-4909-8383-2D24CC1B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865">
            <a:off x="3635375" y="1341438"/>
            <a:ext cx="4554538" cy="2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led - voda v trdnem stanju">
            <a:extLst>
              <a:ext uri="{FF2B5EF4-FFF2-40B4-BE49-F238E27FC236}">
                <a16:creationId xmlns:a16="http://schemas.microsoft.com/office/drawing/2014/main" id="{C395F7FE-01A6-4DB8-8CFA-75A33DCF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7625">
            <a:off x="900113" y="2060575"/>
            <a:ext cx="4537075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itnaVoda">
            <a:extLst>
              <a:ext uri="{FF2B5EF4-FFF2-40B4-BE49-F238E27FC236}">
                <a16:creationId xmlns:a16="http://schemas.microsoft.com/office/drawing/2014/main" id="{CF0F242E-48EF-4E16-BD0B-BA8C05A3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968">
            <a:off x="4284663" y="2924175"/>
            <a:ext cx="40322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naslounica">
            <a:extLst>
              <a:ext uri="{FF2B5EF4-FFF2-40B4-BE49-F238E27FC236}">
                <a16:creationId xmlns:a16="http://schemas.microsoft.com/office/drawing/2014/main" id="{ABF7DC38-51B6-4659-9846-230FA47B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2317">
            <a:off x="2268538" y="3213100"/>
            <a:ext cx="3529012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Stencil</vt:lpstr>
      <vt:lpstr>Privzeti načrt</vt:lpstr>
      <vt:lpstr>VODA </vt:lpstr>
      <vt:lpstr>KAJ JE VODA?</vt:lpstr>
      <vt:lpstr>VODA JE POMEMBNA</vt:lpstr>
      <vt:lpstr>POMEN VODE ZA ŽIVLJENJE</vt:lpstr>
      <vt:lpstr>ONESNAŽEVANJE</vt:lpstr>
      <vt:lpstr>NEVARNE SNOVI V ODPADNIH VODAH IZ INDUSTRIJE</vt:lpstr>
      <vt:lpstr>ČIŠČENJE VODE</vt:lpstr>
      <vt:lpstr>DELOVANJE ČISTILNE NAPRAVE</vt:lpstr>
      <vt:lpstr>STANJA VODE</vt:lpstr>
      <vt:lpstr>KROŽENJE VODE</vt:lpstr>
      <vt:lpstr>SLIKE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2019-05-31T08:41:36Z</dcterms:created>
  <dcterms:modified xsi:type="dcterms:W3CDTF">2019-05-31T08:41:36Z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