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765BD28D-B750-4947-BBB4-989BDC1634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F06A88D7-7546-4946-87D4-9CBEE602FD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1210F7-8E4E-4362-8198-20C4A0AD5A7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77B5EC60-7609-449D-8000-0DFA0ED12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4E5063D8-4D1F-4BCC-94E0-15C5BF943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4342A77B-B6E1-414A-9C14-AEED26A557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65D0DC2B-BA01-4D5F-9E03-174BA8120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D442554-DF0F-4E19-89EA-CE571DA0164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>
            <a:extLst>
              <a:ext uri="{FF2B5EF4-FFF2-40B4-BE49-F238E27FC236}">
                <a16:creationId xmlns:a16="http://schemas.microsoft.com/office/drawing/2014/main" id="{67725B2C-97F1-4C6A-B3CE-B8299EB53A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>
            <a:extLst>
              <a:ext uri="{FF2B5EF4-FFF2-40B4-BE49-F238E27FC236}">
                <a16:creationId xmlns:a16="http://schemas.microsoft.com/office/drawing/2014/main" id="{D78AC155-3B28-4BF3-A64F-8DEF7D781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Ograda številke diapozitiva 3">
            <a:extLst>
              <a:ext uri="{FF2B5EF4-FFF2-40B4-BE49-F238E27FC236}">
                <a16:creationId xmlns:a16="http://schemas.microsoft.com/office/drawing/2014/main" id="{A5725A06-BB91-4D04-84D9-8AC9BFF90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A86C8626-E37D-4C3A-BE98-ABDD3ECA9408}" type="slidenum">
              <a:rPr lang="sl-SI" altLang="sl-SI">
                <a:latin typeface="Calibri" panose="020F0502020204030204" pitchFamily="34" charset="0"/>
              </a:rPr>
              <a:pPr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4B7B073B-145C-4B2C-9FD2-143570B273B1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FBF7B05F-E637-4147-883F-B3C879CDA8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15E65026-CC66-4C1E-ACEB-2CAAC2629C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D5F0617F-63C2-42AC-B1C3-B0B5745FD1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4D12CAE6-3278-4382-8E24-A5D66D2568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93E5F844-F109-478C-8C5B-5D14F6E66B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D41F6F15-E5D4-4B8E-8A51-C04E164B8B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A33AFF0-E282-4BDC-9BE8-0F3B9FAC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6443-9179-43C2-AF81-FE9B70F2549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904FE7-219F-4E53-B887-933A10D2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41073C-07F6-4FE0-83F9-83B3B453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7ABC9-337E-4364-8166-BEFEA9DCD2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304216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38888-F59C-4A65-B07D-2F2EAEF8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4BA7B-DD66-4075-929B-A68F5EC4AE7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51745-263B-417B-AF26-5CA6F2F6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4101-FFDA-4696-8178-89CE51B7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D62C9-5692-4875-BC0E-23881CFC83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417674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6E6582DE-8AAD-4139-9C4D-B771AA133C95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7B916838-1BC5-4E6E-9255-D06AEAD2B3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3556048-0E21-46D5-99EF-69199C89D2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0858DAE7-FCA3-40B4-818E-AA9AFB337C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0E1EB4E0-6373-4540-B316-BEA1D253A1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807418B8-3A8D-4375-9BC6-EBD96DB7AB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2E32D872-F3A2-418C-A899-070226F2C1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D135226-CDBB-4425-8D2C-059356BA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999A-7747-4331-AEA1-AF380A38170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037CC04-D0CE-4E22-B48C-786C55D3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E81DD1-0756-42A3-B684-B8E7B8A71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3B36-E54C-4E6F-82F5-A9A00ECA85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63462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C15D-5970-4B43-BAEA-86D6FF04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780F-F6F7-4203-AB92-2B0E1E2EFB7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DDEDF-96E8-47B2-820F-035D2FD3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B19F5-A8BA-4019-9ECD-E7253199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B2BBD-1A19-43B1-A74B-3A4E61BAD2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37581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75559C16-4E30-4F41-B794-95959C78F86E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9886321E-A094-4780-9298-A26B2F9B9C72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0DB5108D-6702-4B85-B06E-EEB95585E6AF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847358F2-3AD8-4CDB-8731-D67A326BA9F8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0F4B4BFB-3F54-441D-86A4-7AB9CA610E6A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6D483B7B-E6FF-4834-BF37-ED46D3C505DA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9D06A08-0695-489A-A9F7-489CBD1E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B278-8A77-4F14-86E2-ECED114B3AB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BA446D-9D58-4D0A-A210-DA797A1D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3A47B1B-CFEA-40A5-8D6F-C648D3A3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1D0B5-9DAB-4654-B533-04263114EB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974530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1E52D7-C854-4C9B-9A1F-45A62189989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22710-7D8E-4A08-9DDA-408E9DE30C5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D276DB-1BB3-475A-8C33-C695ABB52A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CC389F-357A-4180-A11E-0E2C449F57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5A1A6E6-7C75-4C01-9046-C9F9AC1FEA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565473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C94B8D-D861-4F15-ACDF-8AA2C2F3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0E74-2544-496B-B5A9-C459FC020CB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D64622-7BCC-44AC-BC85-3A810552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36B8DE-71E5-4F43-9E38-81229463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9F7FC-3EFA-4C1F-8C87-967A687AB2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429255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2441DD-A7BA-4071-A8C1-7FDBF1C3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8CEC-5924-4930-A2D5-3903E218938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7DD187-1040-42FB-B30D-7BBC9DE1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16C0E3-26B1-4649-ABEC-5DEDE477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E3648-A08A-46F2-847D-F9D1D5E6F6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259678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400FCD74-AA76-4C5E-9BBB-EB94DC80A282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94A5EB40-B298-4456-BCB7-7D4777F13D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3E743F49-0F2F-4F4B-AF62-7558386983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0CD25F4-9681-4FE0-BB05-F7C0363D94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7149231E-A511-4978-9031-D0F3C072AF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EA24F21B-52F9-473F-977F-2AD0007318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8" name="Freeform 25">
              <a:extLst>
                <a:ext uri="{FF2B5EF4-FFF2-40B4-BE49-F238E27FC236}">
                  <a16:creationId xmlns:a16="http://schemas.microsoft.com/office/drawing/2014/main" id="{4CBC52F9-88D5-4662-9FD7-DD68CF89AA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9BBE8D7-D32C-4B9E-A35E-852C117B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A1F1-AB1B-45AB-AD6A-0F90E7C1452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6C795D2-6F69-446A-B083-89406B5B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59BD070-CD46-4E59-854D-002F525C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4127A-F21B-45DF-BC97-1E8AA186A3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000615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8E08C2AD-547F-4320-AE48-1B4AB10CCBBF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FE303996-9A3C-4E55-9743-7E66625F87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E4254D4F-80D6-4C85-9EEC-34BACC6106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F1485105-E0A1-4B7A-A622-06EAEC6E6F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AE2310BF-1A0E-4BE2-BF41-25BE19C364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D93AF377-3C2B-45D8-83D1-9693BB7443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1" name="Freeform 25">
              <a:extLst>
                <a:ext uri="{FF2B5EF4-FFF2-40B4-BE49-F238E27FC236}">
                  <a16:creationId xmlns:a16="http://schemas.microsoft.com/office/drawing/2014/main" id="{1E5F27A6-16AA-41F9-A9BA-DA9485A7EF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FD2FAFCD-8398-4D08-A33C-C4D1EF57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FE58-7A4E-4F35-AD14-DC0AEB45798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A9C19146-ABD2-491D-B62A-86C7995C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E034BCF9-FCB1-4E90-8617-1378439A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5ADE3-1722-47C2-ACF6-5F24EB8B40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0680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417367B4-FCF1-4B28-B2F5-592055EAFDDD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0556B4BC-A721-4ADB-A52E-FA963EB878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343EB5A5-04BA-4705-BFEE-FDB4933442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4445884B-399C-41A5-AD5F-436A97FE64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FF339593-CED3-48D5-8614-B9D88E6A27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C9897AC9-C4A9-444E-A082-C886287306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FDA37E28-D2F9-40AB-B3A5-022B560508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FA5FBA71-9F9F-42D5-A68D-A51C763A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2D88-685D-4575-8800-E0DCDC85BF3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553F263F-88A6-461C-BB95-0DAE286F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7679D29-E751-42D9-8A27-2E85AC8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F69F3-3851-48F5-B035-0BAB9CC12B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35309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E92E959-88B2-41F0-AD72-D8312BF362EB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4F43FB81-82A0-4E7B-874D-234898F894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1567FF4A-319A-49B6-95CD-0981CAD89A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82471674-5CC9-40E8-906D-C022FED2EA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D0FE1ABD-33A4-4ED2-AAD3-7F4860423C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CFFD5A3C-5DD6-46EF-97E4-76E375A877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0DECC398-32FE-4E02-83F5-CCF8A3E90D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0BCC7554-4BD3-483E-86BD-3FA6EB1047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EFBC7-29BA-4C0A-A70E-584CDF152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57A1EE-DCCA-41E7-B0B6-B99F7CBD40A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D9132-C3C9-4B19-8EBC-7C3E71682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BFA4A-D8A2-4B89-BAED-5F1A8B4C3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FFB565-300B-4AB4-9435-7675752306D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F0AAB831-87BE-4C13-A13E-5AD029BE13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58F0AE5-6BCD-444D-8FD2-3B4FBCE1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0"/>
            <a:ext cx="7446962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Rok\Desktop\Nova mapa\2527-high-resolution-images-of-the-earth-fall-into-the-water-1.jpg">
            <a:extLst>
              <a:ext uri="{FF2B5EF4-FFF2-40B4-BE49-F238E27FC236}">
                <a16:creationId xmlns:a16="http://schemas.microsoft.com/office/drawing/2014/main" id="{7F4527F7-BDBD-4BBD-9779-00E46DC7E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41" y="3861048"/>
            <a:ext cx="2122512" cy="3195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2FA114AF-A9AB-47B8-9EDE-E36BC52B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374900"/>
            <a:ext cx="17430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51742A34-D00D-403E-9A54-A939BB38F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b="7397"/>
          <a:stretch>
            <a:fillRect/>
          </a:stretch>
        </p:blipFill>
        <p:spPr bwMode="auto">
          <a:xfrm>
            <a:off x="0" y="80963"/>
            <a:ext cx="1727200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6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922DC43-D70E-4E19-A1C2-72EC4FDB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213" y="1628775"/>
            <a:ext cx="5003800" cy="4824413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dirty="0"/>
              <a:t>Voda ali sistematično </a:t>
            </a:r>
            <a:r>
              <a:rPr lang="sl-SI" dirty="0" err="1"/>
              <a:t>oksidan</a:t>
            </a:r>
            <a:r>
              <a:rPr lang="sl-SI" dirty="0"/>
              <a:t> je kemijska spojina in polarna molekula, pri standardnih pogojih tekočina s kemijsko molekulsko formulo H</a:t>
            </a:r>
            <a:r>
              <a:rPr lang="sl-SI" sz="1800" dirty="0"/>
              <a:t>2</a:t>
            </a:r>
            <a:r>
              <a:rPr lang="sl-SI" dirty="0"/>
              <a:t>O. </a:t>
            </a:r>
          </a:p>
          <a:p>
            <a:pPr marL="274320" indent="-27432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dirty="0"/>
              <a:t>Formula pove, da je ena molekula vode sestavljena iz dveh vodikovih in iz enega kisikovega atoma. </a:t>
            </a:r>
          </a:p>
          <a:p>
            <a:pPr marL="274320" indent="-27432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dirty="0"/>
              <a:t>Urejena kemijska enačba vode </a:t>
            </a:r>
            <a:r>
              <a:rPr lang="sl-SI" dirty="0" err="1"/>
              <a:t>izgleda</a:t>
            </a:r>
            <a:r>
              <a:rPr lang="sl-SI" dirty="0"/>
              <a:t> takole:</a:t>
            </a:r>
            <a:endParaRPr lang="sl-SI" sz="2800" dirty="0"/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sz="2800" dirty="0"/>
              <a:t>      2</a:t>
            </a:r>
            <a:r>
              <a:rPr lang="sl-SI" dirty="0"/>
              <a:t>H</a:t>
            </a:r>
            <a:r>
              <a:rPr lang="sl-SI" sz="1800" dirty="0"/>
              <a:t>2</a:t>
            </a:r>
            <a:r>
              <a:rPr lang="sl-SI" dirty="0"/>
              <a:t>  +  O</a:t>
            </a:r>
            <a:r>
              <a:rPr lang="sl-SI" sz="1800" dirty="0"/>
              <a:t>2</a:t>
            </a:r>
            <a:r>
              <a:rPr lang="sl-SI" dirty="0"/>
              <a:t>              </a:t>
            </a:r>
            <a:r>
              <a:rPr lang="sl-SI" sz="2800" dirty="0"/>
              <a:t>2</a:t>
            </a:r>
            <a:r>
              <a:rPr lang="sl-SI" dirty="0"/>
              <a:t>H</a:t>
            </a:r>
            <a:r>
              <a:rPr lang="sl-SI" sz="1800" dirty="0"/>
              <a:t>2</a:t>
            </a:r>
            <a:r>
              <a:rPr lang="sl-SI" dirty="0"/>
              <a:t>O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5E92EFB-F5D4-49E5-96BF-7E0C8306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600">
                <a:solidFill>
                  <a:schemeClr val="bg1"/>
                </a:solidFill>
                <a:latin typeface="Berlin Sans FB" panose="020E0602020502020306" pitchFamily="34" charset="0"/>
              </a:rPr>
              <a:t>Voda po kemijsko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B96D8CFE-D98E-4C79-AB06-A9227894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8088"/>
            <a:ext cx="2597150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EB8D7B7-257C-44EF-AADD-0C8C04ACA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068513"/>
            <a:ext cx="2873375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PoljeZBesedilom 5">
            <a:extLst>
              <a:ext uri="{FF2B5EF4-FFF2-40B4-BE49-F238E27FC236}">
                <a16:creationId xmlns:a16="http://schemas.microsoft.com/office/drawing/2014/main" id="{3590FD35-0EA0-4C82-8EEA-F58C295E8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403725"/>
            <a:ext cx="865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r>
              <a:rPr lang="sl-SI" altLang="sl-SI" sz="2400">
                <a:solidFill>
                  <a:schemeClr val="bg1"/>
                </a:solidFill>
              </a:rPr>
              <a:t>kisik</a:t>
            </a:r>
          </a:p>
        </p:txBody>
      </p:sp>
      <p:sp>
        <p:nvSpPr>
          <p:cNvPr id="9223" name="PoljeZBesedilom 6">
            <a:extLst>
              <a:ext uri="{FF2B5EF4-FFF2-40B4-BE49-F238E27FC236}">
                <a16:creationId xmlns:a16="http://schemas.microsoft.com/office/drawing/2014/main" id="{359B80DE-E89C-4393-8B19-BE9F18032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959350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r>
              <a:rPr lang="sl-SI" altLang="sl-SI"/>
              <a:t>vodik</a:t>
            </a:r>
          </a:p>
        </p:txBody>
      </p:sp>
      <p:sp>
        <p:nvSpPr>
          <p:cNvPr id="9224" name="PoljeZBesedilom 7">
            <a:extLst>
              <a:ext uri="{FF2B5EF4-FFF2-40B4-BE49-F238E27FC236}">
                <a16:creationId xmlns:a16="http://schemas.microsoft.com/office/drawing/2014/main" id="{3EC251F1-3C89-4EB7-BEF1-7CA056567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4957763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r>
              <a:rPr lang="sl-SI" altLang="sl-SI"/>
              <a:t>vodik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518944DD-CA64-49DC-B6BA-E27B7FB9EDBD}"/>
              </a:ext>
            </a:extLst>
          </p:cNvPr>
          <p:cNvCxnSpPr/>
          <p:nvPr/>
        </p:nvCxnSpPr>
        <p:spPr>
          <a:xfrm>
            <a:off x="5003800" y="5805488"/>
            <a:ext cx="576263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Users\Rok\Desktop\Nova mapa\Rebeka\b_1269620398477.jpg">
            <a:extLst>
              <a:ext uri="{FF2B5EF4-FFF2-40B4-BE49-F238E27FC236}">
                <a16:creationId xmlns:a16="http://schemas.microsoft.com/office/drawing/2014/main" id="{22E8E097-C6D4-4D30-9432-0C643254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23936" r="4031" b="17050"/>
          <a:stretch>
            <a:fillRect/>
          </a:stretch>
        </p:blipFill>
        <p:spPr bwMode="auto">
          <a:xfrm>
            <a:off x="6551613" y="5164138"/>
            <a:ext cx="24828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3701F561-DAB4-421F-B262-2602C81B74FC}"/>
              </a:ext>
            </a:extLst>
          </p:cNvPr>
          <p:cNvSpPr/>
          <p:nvPr/>
        </p:nvSpPr>
        <p:spPr>
          <a:xfrm>
            <a:off x="4600575" y="1244600"/>
            <a:ext cx="34925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2"/>
                </a:solidFill>
                <a:latin typeface="+mn-lt"/>
                <a:cs typeface="+mn-cs"/>
              </a:rPr>
              <a:t>Vodo najdemo skoraj povsod na Zemlji in je potrebna za vse znane oblike življenja.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2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2"/>
                </a:solidFill>
                <a:latin typeface="+mn-lt"/>
                <a:cs typeface="+mn-cs"/>
              </a:rPr>
              <a:t>Poznamo jo v treh oblikah: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pl-PL" dirty="0">
                <a:solidFill>
                  <a:schemeClr val="tx2"/>
                </a:solidFill>
                <a:latin typeface="+mn-lt"/>
                <a:cs typeface="+mn-cs"/>
              </a:rPr>
              <a:t>Tekoči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pl-PL" dirty="0">
                <a:solidFill>
                  <a:schemeClr val="tx2"/>
                </a:solidFill>
                <a:latin typeface="+mn-lt"/>
                <a:cs typeface="+mn-cs"/>
              </a:rPr>
              <a:t>Trdni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pl-PL" dirty="0">
                <a:solidFill>
                  <a:schemeClr val="tx2"/>
                </a:solidFill>
                <a:latin typeface="+mn-lt"/>
                <a:cs typeface="+mn-cs"/>
              </a:rPr>
              <a:t>plinasti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D060F92-5FD0-4994-94FE-02F8E925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5" y="204788"/>
            <a:ext cx="3776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r>
              <a:rPr lang="sl-SI" altLang="sl-SI" sz="6000">
                <a:solidFill>
                  <a:schemeClr val="bg1"/>
                </a:solidFill>
                <a:latin typeface="Berlin Sans FB" panose="020E0602020502020306" pitchFamily="34" charset="0"/>
              </a:rPr>
              <a:t>Vodni krog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34497000-EBEF-4929-99E6-53011124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2037" r="2223" b="2969"/>
          <a:stretch>
            <a:fillRect/>
          </a:stretch>
        </p:blipFill>
        <p:spPr bwMode="auto">
          <a:xfrm>
            <a:off x="468313" y="301625"/>
            <a:ext cx="3930650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07AF4D3-F412-4FC5-A830-C4CD160C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/>
          <a:stretch>
            <a:fillRect/>
          </a:stretch>
        </p:blipFill>
        <p:spPr bwMode="auto">
          <a:xfrm>
            <a:off x="6154738" y="2636838"/>
            <a:ext cx="2543175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5B656E18-6D05-41D4-ACD7-00CCEF3A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5"/>
          <a:stretch>
            <a:fillRect/>
          </a:stretch>
        </p:blipFill>
        <p:spPr bwMode="auto">
          <a:xfrm>
            <a:off x="5032375" y="4292600"/>
            <a:ext cx="1749425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63DAC60F-9348-444F-BA42-8633ABE81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871913"/>
            <a:ext cx="47625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DC0448F-13BB-488A-99D8-C0DF19527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4456113"/>
            <a:ext cx="2141538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FFF3C837-C85E-48D0-89B6-80043515C52E}"/>
              </a:ext>
            </a:extLst>
          </p:cNvPr>
          <p:cNvSpPr/>
          <p:nvPr/>
        </p:nvSpPr>
        <p:spPr>
          <a:xfrm>
            <a:off x="827088" y="1076325"/>
            <a:ext cx="1296987" cy="2889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/>
              <a:t>kondenzacija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52D5DA79-306B-4C49-943F-C412ED850457}"/>
              </a:ext>
            </a:extLst>
          </p:cNvPr>
          <p:cNvSpPr/>
          <p:nvPr/>
        </p:nvSpPr>
        <p:spPr>
          <a:xfrm>
            <a:off x="2700338" y="1901825"/>
            <a:ext cx="1150937" cy="203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/>
              <a:t>padavine</a:t>
            </a:r>
          </a:p>
        </p:txBody>
      </p:sp>
      <p:sp>
        <p:nvSpPr>
          <p:cNvPr id="7" name="Zaobljeni pravokotnik 6">
            <a:extLst>
              <a:ext uri="{FF2B5EF4-FFF2-40B4-BE49-F238E27FC236}">
                <a16:creationId xmlns:a16="http://schemas.microsoft.com/office/drawing/2014/main" id="{91C55E11-EEE5-43F7-909C-4390B41E4469}"/>
              </a:ext>
            </a:extLst>
          </p:cNvPr>
          <p:cNvSpPr/>
          <p:nvPr/>
        </p:nvSpPr>
        <p:spPr>
          <a:xfrm>
            <a:off x="900113" y="2717800"/>
            <a:ext cx="1008062" cy="144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/>
              <a:t>izhlapevanje</a:t>
            </a:r>
          </a:p>
        </p:txBody>
      </p:sp>
      <p:sp>
        <p:nvSpPr>
          <p:cNvPr id="8" name="Zaobljeni pravokotnik 7">
            <a:extLst>
              <a:ext uri="{FF2B5EF4-FFF2-40B4-BE49-F238E27FC236}">
                <a16:creationId xmlns:a16="http://schemas.microsoft.com/office/drawing/2014/main" id="{DA7231C6-B775-47A0-B05A-A4CADDD8F3FD}"/>
              </a:ext>
            </a:extLst>
          </p:cNvPr>
          <p:cNvSpPr/>
          <p:nvPr/>
        </p:nvSpPr>
        <p:spPr>
          <a:xfrm>
            <a:off x="1763713" y="2997200"/>
            <a:ext cx="936625" cy="144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/>
              <a:t>izhlapevanje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2572B3FB-9665-4B9C-8B9A-7D4D194F564E}"/>
              </a:ext>
            </a:extLst>
          </p:cNvPr>
          <p:cNvSpPr/>
          <p:nvPr/>
        </p:nvSpPr>
        <p:spPr>
          <a:xfrm>
            <a:off x="982663" y="2133600"/>
            <a:ext cx="935037" cy="2667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00" dirty="0"/>
              <a:t>padavine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822195FB-60DE-4E65-A409-D452BFA9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860800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A01D202-21C9-4962-8A03-C9BDF665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885080"/>
            <a:ext cx="2592295" cy="19929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568D6018-A997-4C08-91C3-D5460319E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/>
          <a:stretch>
            <a:fillRect/>
          </a:stretch>
        </p:blipFill>
        <p:spPr bwMode="auto">
          <a:xfrm>
            <a:off x="0" y="0"/>
            <a:ext cx="27717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38E0B3B-AF5E-47A6-9250-FF802E678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1916113"/>
            <a:ext cx="248285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531E62C-0C00-474D-84EB-05073947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144463"/>
            <a:ext cx="5915025" cy="1412875"/>
          </a:xfrm>
        </p:spPr>
        <p:txBody>
          <a:bodyPr/>
          <a:lstStyle/>
          <a:p>
            <a:r>
              <a:rPr lang="sl-SI" altLang="sl-SI" sz="6600">
                <a:latin typeface="Berlin Sans FB" panose="020E0602020502020306" pitchFamily="34" charset="0"/>
              </a:rPr>
              <a:t>Voda v procesih</a:t>
            </a:r>
          </a:p>
        </p:txBody>
      </p:sp>
      <p:sp>
        <p:nvSpPr>
          <p:cNvPr id="7" name="Solza 6">
            <a:extLst>
              <a:ext uri="{FF2B5EF4-FFF2-40B4-BE49-F238E27FC236}">
                <a16:creationId xmlns:a16="http://schemas.microsoft.com/office/drawing/2014/main" id="{7AE17AC6-BE24-49DF-B9B6-E54225BE2093}"/>
              </a:ext>
            </a:extLst>
          </p:cNvPr>
          <p:cNvSpPr/>
          <p:nvPr/>
        </p:nvSpPr>
        <p:spPr>
          <a:xfrm rot="19022792">
            <a:off x="6910388" y="4589463"/>
            <a:ext cx="2166937" cy="2162175"/>
          </a:xfrm>
          <a:prstGeom prst="teardrop">
            <a:avLst>
              <a:gd name="adj" fmla="val 121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272" name="Pravokotnik 5">
            <a:extLst>
              <a:ext uri="{FF2B5EF4-FFF2-40B4-BE49-F238E27FC236}">
                <a16:creationId xmlns:a16="http://schemas.microsoft.com/office/drawing/2014/main" id="{43229FDD-859F-4E44-9EDB-53FFC6AB4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313" y="4884738"/>
            <a:ext cx="20129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/>
            <a:r>
              <a:rPr lang="sl-SI" altLang="sl-SI" sz="1600">
                <a:solidFill>
                  <a:schemeClr val="bg1"/>
                </a:solidFill>
              </a:rPr>
              <a:t>Približno 505.000 km3  vode pade zaradi padavin vsako leto, od tega 398.000 km3 pa v oceane.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AFA1DA0F-06E9-46D3-9F7A-483B21740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903288"/>
            <a:ext cx="8569325" cy="5975350"/>
          </a:xfrm>
        </p:spPr>
        <p:txBody>
          <a:bodyPr rtlCol="0"/>
          <a:lstStyle/>
          <a:p>
            <a:pPr algn="l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bg1"/>
                </a:solidFill>
              </a:rPr>
              <a:t>Voda sodeluje v nekaterih znanih:</a:t>
            </a:r>
          </a:p>
          <a:p>
            <a:pPr marL="342900" indent="-342900" algn="l" fontAlgn="auto">
              <a:spcAft>
                <a:spcPts val="0"/>
              </a:spcAft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b="1" i="1" u="sng" dirty="0">
                <a:solidFill>
                  <a:schemeClr val="tx2"/>
                </a:solidFill>
              </a:rPr>
              <a:t>Padavine</a:t>
            </a:r>
            <a:r>
              <a:rPr lang="sl-SI" i="1" dirty="0">
                <a:solidFill>
                  <a:schemeClr val="tx2"/>
                </a:solidFill>
              </a:rPr>
              <a:t>-</a:t>
            </a:r>
            <a:r>
              <a:rPr lang="sl-SI" b="1" i="1" dirty="0">
                <a:solidFill>
                  <a:schemeClr val="tx2"/>
                </a:solidFill>
              </a:rPr>
              <a:t> </a:t>
            </a:r>
            <a:r>
              <a:rPr lang="sl-SI" sz="1900" dirty="0">
                <a:solidFill>
                  <a:schemeClr val="tx2"/>
                </a:solidFill>
              </a:rPr>
              <a:t>so kondenzirane vodne pare, ki padejo na površino Zemlje. Največ padavin se pojavlja v obliki dežja, pa tudi snega, toče in sodre. </a:t>
            </a:r>
          </a:p>
          <a:p>
            <a:pPr marL="342900" indent="-342900" algn="l" fontAlgn="auto">
              <a:spcAft>
                <a:spcPts val="0"/>
              </a:spcAft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b="1" i="1" u="sng" dirty="0">
                <a:solidFill>
                  <a:schemeClr val="tx2"/>
                </a:solidFill>
              </a:rPr>
              <a:t>Prestrezanje rastlin </a:t>
            </a:r>
            <a:r>
              <a:rPr lang="sl-SI" dirty="0">
                <a:solidFill>
                  <a:schemeClr val="tx2"/>
                </a:solidFill>
              </a:rPr>
              <a:t>- </a:t>
            </a:r>
            <a:r>
              <a:rPr lang="sl-SI" sz="1900" dirty="0">
                <a:solidFill>
                  <a:schemeClr val="tx2"/>
                </a:solidFill>
              </a:rPr>
              <a:t>padavine, ki so jih prestregli  listi rastlin </a:t>
            </a:r>
          </a:p>
          <a:p>
            <a:pPr algn="l" fontAlgn="auto">
              <a:spcAft>
                <a:spcPts val="0"/>
              </a:spcAft>
              <a:buClr>
                <a:schemeClr val="tx2"/>
              </a:buClr>
              <a:defRPr/>
            </a:pPr>
            <a:r>
              <a:rPr lang="sl-SI" sz="1900" dirty="0">
                <a:solidFill>
                  <a:schemeClr val="tx2"/>
                </a:solidFill>
              </a:rPr>
              <a:t>       sčasoma izhlapijo nazaj v ozračje in ne padejo na tla.</a:t>
            </a:r>
          </a:p>
          <a:p>
            <a:pPr marL="342900" indent="-342900" algn="l" fontAlgn="auto">
              <a:spcAft>
                <a:spcPts val="0"/>
              </a:spcAft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b="1" i="1" u="sng" dirty="0">
                <a:solidFill>
                  <a:schemeClr val="tx2"/>
                </a:solidFill>
              </a:rPr>
              <a:t>Taljenje snega </a:t>
            </a:r>
            <a:r>
              <a:rPr lang="sl-SI" i="1" dirty="0">
                <a:solidFill>
                  <a:schemeClr val="tx2"/>
                </a:solidFill>
              </a:rPr>
              <a:t>-</a:t>
            </a:r>
            <a:r>
              <a:rPr lang="sl-SI" sz="1900" dirty="0">
                <a:solidFill>
                  <a:schemeClr val="tx2"/>
                </a:solidFill>
              </a:rPr>
              <a:t>voda, ki nastane ob taljenju snega.</a:t>
            </a:r>
          </a:p>
          <a:p>
            <a:pPr marL="342900" indent="-342900" algn="l" fontAlgn="auto">
              <a:spcAft>
                <a:spcPts val="0"/>
              </a:spcAft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b="1" i="1" u="sng" dirty="0">
                <a:solidFill>
                  <a:schemeClr val="tx2"/>
                </a:solidFill>
              </a:rPr>
              <a:t>Izhlapevanje</a:t>
            </a:r>
            <a:r>
              <a:rPr lang="sl-SI" b="1" i="1" dirty="0">
                <a:solidFill>
                  <a:schemeClr val="tx2"/>
                </a:solidFill>
              </a:rPr>
              <a:t> </a:t>
            </a:r>
            <a:r>
              <a:rPr lang="sl-SI" i="1" dirty="0">
                <a:solidFill>
                  <a:schemeClr val="tx2"/>
                </a:solidFill>
              </a:rPr>
              <a:t>-</a:t>
            </a:r>
            <a:r>
              <a:rPr lang="sl-SI" sz="1900" dirty="0">
                <a:solidFill>
                  <a:schemeClr val="tx2"/>
                </a:solidFill>
              </a:rPr>
              <a:t>je</a:t>
            </a:r>
            <a:r>
              <a:rPr lang="sl-SI" sz="1900" b="1" i="1" dirty="0">
                <a:solidFill>
                  <a:schemeClr val="tx2"/>
                </a:solidFill>
              </a:rPr>
              <a:t> </a:t>
            </a:r>
            <a:r>
              <a:rPr lang="sl-SI" sz="1900" dirty="0">
                <a:solidFill>
                  <a:schemeClr val="tx2"/>
                </a:solidFill>
              </a:rPr>
              <a:t>transformacija vode iz tekočega v plinasto stanje </a:t>
            </a:r>
          </a:p>
          <a:p>
            <a:pPr algn="l" fontAlgn="auto">
              <a:spcAft>
                <a:spcPts val="0"/>
              </a:spcAft>
              <a:buClr>
                <a:schemeClr val="tx2"/>
              </a:buClr>
              <a:defRPr/>
            </a:pPr>
            <a:r>
              <a:rPr lang="sl-SI" sz="1900" dirty="0">
                <a:solidFill>
                  <a:schemeClr val="tx2"/>
                </a:solidFill>
              </a:rPr>
              <a:t>       in premik iz tal ali vodnih teles v ozračje. Vir energije za izhlapevanje je </a:t>
            </a:r>
          </a:p>
          <a:p>
            <a:pPr algn="l" fontAlgn="auto">
              <a:spcAft>
                <a:spcPts val="0"/>
              </a:spcAft>
              <a:buClr>
                <a:schemeClr val="tx2"/>
              </a:buClr>
              <a:defRPr/>
            </a:pPr>
            <a:r>
              <a:rPr lang="sl-SI" sz="1900" dirty="0">
                <a:solidFill>
                  <a:schemeClr val="tx2"/>
                </a:solidFill>
              </a:rPr>
              <a:t>       predvsem sončna energija.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2"/>
                </a:solidFill>
              </a:rPr>
              <a:t>In manj znanih procesih:</a:t>
            </a:r>
          </a:p>
          <a:p>
            <a:pPr marL="342900" indent="-342900" algn="l" fontAlgn="auto">
              <a:spcAft>
                <a:spcPts val="0"/>
              </a:spcAft>
              <a:buClr>
                <a:srgbClr val="0070C0"/>
              </a:buClr>
              <a:buFont typeface="Courier New" pitchFamily="49" charset="0"/>
              <a:buChar char="o"/>
              <a:defRPr/>
            </a:pPr>
            <a:r>
              <a:rPr lang="sl-SI" sz="1900" dirty="0">
                <a:solidFill>
                  <a:schemeClr val="tx2"/>
                </a:solidFill>
              </a:rPr>
              <a:t>Sublimacija</a:t>
            </a:r>
          </a:p>
          <a:p>
            <a:pPr marL="342900" indent="-342900" algn="l" fontAlgn="auto">
              <a:spcAft>
                <a:spcPts val="0"/>
              </a:spcAft>
              <a:buClr>
                <a:srgbClr val="0070C0"/>
              </a:buClr>
              <a:buFont typeface="Courier New" pitchFamily="49" charset="0"/>
              <a:buChar char="o"/>
              <a:defRPr/>
            </a:pPr>
            <a:r>
              <a:rPr lang="sl-SI" sz="1900" dirty="0">
                <a:solidFill>
                  <a:schemeClr val="tx2"/>
                </a:solidFill>
              </a:rPr>
              <a:t>Podzemni tok </a:t>
            </a:r>
          </a:p>
          <a:p>
            <a:pPr marL="342900" indent="-342900" algn="l" fontAlgn="auto">
              <a:spcAft>
                <a:spcPts val="0"/>
              </a:spcAft>
              <a:buClr>
                <a:srgbClr val="0070C0"/>
              </a:buClr>
              <a:buFont typeface="Courier New" pitchFamily="49" charset="0"/>
              <a:buChar char="o"/>
              <a:defRPr/>
            </a:pPr>
            <a:r>
              <a:rPr lang="sl-SI" sz="1900" dirty="0" err="1">
                <a:solidFill>
                  <a:schemeClr val="tx2"/>
                </a:solidFill>
              </a:rPr>
              <a:t>Advekcija</a:t>
            </a:r>
            <a:endParaRPr lang="sl-SI" sz="1900" dirty="0">
              <a:solidFill>
                <a:schemeClr val="tx2"/>
              </a:solidFill>
            </a:endParaRPr>
          </a:p>
          <a:p>
            <a:pPr marL="342900" indent="-342900" algn="l" fontAlgn="auto">
              <a:spcAft>
                <a:spcPts val="0"/>
              </a:spcAft>
              <a:buClr>
                <a:srgbClr val="0070C0"/>
              </a:buClr>
              <a:buFont typeface="Courier New" pitchFamily="49" charset="0"/>
              <a:buChar char="o"/>
              <a:defRPr/>
            </a:pPr>
            <a:r>
              <a:rPr lang="sl-SI" sz="1900" dirty="0">
                <a:solidFill>
                  <a:schemeClr val="tx2"/>
                </a:solidFill>
              </a:rPr>
              <a:t>Kondenzacija</a:t>
            </a:r>
          </a:p>
          <a:p>
            <a:pPr marL="342900" indent="-342900" algn="l" fontAlgn="auto">
              <a:spcAft>
                <a:spcPts val="0"/>
              </a:spcAft>
              <a:buClr>
                <a:srgbClr val="0070C0"/>
              </a:buClr>
              <a:buFont typeface="Courier New" pitchFamily="49" charset="0"/>
              <a:buChar char="o"/>
              <a:defRPr/>
            </a:pPr>
            <a:r>
              <a:rPr lang="sl-SI" sz="1900" dirty="0">
                <a:solidFill>
                  <a:schemeClr val="tx2"/>
                </a:solidFill>
              </a:rPr>
              <a:t>Infiltracija</a:t>
            </a:r>
          </a:p>
          <a:p>
            <a:pPr marL="342900" indent="-342900" algn="l" fontAlgn="auto">
              <a:spcAft>
                <a:spcPts val="0"/>
              </a:spcAft>
              <a:buClr>
                <a:srgbClr val="0070C0"/>
              </a:buClr>
              <a:buFont typeface="Courier New" pitchFamily="49" charset="0"/>
              <a:buChar char="o"/>
              <a:defRPr/>
            </a:pPr>
            <a:r>
              <a:rPr lang="sl-SI" sz="1900" dirty="0">
                <a:solidFill>
                  <a:schemeClr val="tx2"/>
                </a:solidFill>
              </a:rPr>
              <a:t>Transpiracija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88D6E09C-F53A-407D-AECC-CDAC555E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9" b="5653"/>
          <a:stretch>
            <a:fillRect/>
          </a:stretch>
        </p:blipFill>
        <p:spPr bwMode="auto">
          <a:xfrm>
            <a:off x="5795963" y="2890838"/>
            <a:ext cx="3348037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4C36EB8-8DF8-4196-91A0-BF2D2E1D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5888"/>
            <a:ext cx="5400675" cy="925512"/>
          </a:xfrm>
        </p:spPr>
        <p:txBody>
          <a:bodyPr/>
          <a:lstStyle/>
          <a:p>
            <a:r>
              <a:rPr lang="sl-SI" altLang="sl-SI" sz="6000">
                <a:latin typeface="Berlin Sans FB" panose="020E0602020502020306" pitchFamily="34" charset="0"/>
              </a:rPr>
              <a:t>Voda v Sloveniji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942CC552-E359-4053-A264-ECB97E08E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388" y="765175"/>
            <a:ext cx="8507412" cy="60928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/>
                </a:solidFill>
              </a:rPr>
              <a:t> </a:t>
            </a:r>
          </a:p>
          <a:p>
            <a:pPr marL="285750" indent="-285750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sl-SI" sz="1600" dirty="0">
                <a:solidFill>
                  <a:schemeClr val="tx2"/>
                </a:solidFill>
              </a:rPr>
              <a:t>Slovenija se zaradi velike količine padavin (v povprečju 1000 mm / l/m2 v letu 2007) uvršča med </a:t>
            </a:r>
            <a:r>
              <a:rPr lang="sl-SI" sz="1600" b="1" dirty="0">
                <a:solidFill>
                  <a:schemeClr val="bg1"/>
                </a:solidFill>
              </a:rPr>
              <a:t>vodno najbogatejše države v Evropi</a:t>
            </a:r>
            <a:r>
              <a:rPr lang="sl-SI" sz="1600" dirty="0">
                <a:solidFill>
                  <a:schemeClr val="bg1"/>
                </a:solidFill>
              </a:rPr>
              <a:t>. </a:t>
            </a:r>
            <a:r>
              <a:rPr lang="sl-SI" sz="1600" dirty="0">
                <a:solidFill>
                  <a:schemeClr val="tx2"/>
                </a:solidFill>
              </a:rPr>
              <a:t>Vodno bogastvo Slovenije se pretaka v številnih rekah, potokih, izvirih, jezerih in delčku Jadranskega morja. 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endParaRPr lang="sl-SI" sz="1600" dirty="0">
              <a:solidFill>
                <a:schemeClr val="tx2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sl-SI" sz="1600" dirty="0">
                <a:solidFill>
                  <a:schemeClr val="tx2"/>
                </a:solidFill>
              </a:rPr>
              <a:t>Vendar le 2 % slovenskih rek vsebujeta čisto pitno vodo, tako, ki sodi v prvi kakovostni razred. Čisto pitno vodo najdemo le še v zgornjih tokovih rek, v višjem svetu naših Alp.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endParaRPr lang="sl-SI" sz="1600" dirty="0">
              <a:solidFill>
                <a:schemeClr val="tx2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sl-SI" sz="1600" dirty="0">
                <a:solidFill>
                  <a:schemeClr val="tx2"/>
                </a:solidFill>
              </a:rPr>
              <a:t> Površina Slovenije meri dobrih 20 tisoč km2 in po njej teče 59 rek, ki merijo v dolžino približno 2.500 km. 80 % rek ki tečejo po naši državi, je »slovenskih«, kar 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sl-SI" sz="1600" dirty="0">
                <a:solidFill>
                  <a:schemeClr val="tx2"/>
                </a:solidFill>
              </a:rPr>
              <a:t>     pomeni, da izvirajo na slovenskem ozemlju in tečejo po njem. 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sl-SI" sz="1600" dirty="0">
                <a:solidFill>
                  <a:schemeClr val="tx2"/>
                </a:solidFill>
              </a:rPr>
              <a:t>     Te reke obsegajo 65 % dolžine vseh naših rek. Preostale naše 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sl-SI" sz="1600" dirty="0">
                <a:solidFill>
                  <a:schemeClr val="tx2"/>
                </a:solidFill>
              </a:rPr>
              <a:t>     reke, ki tečejo po našem ozemlju, pa uvrščamo med čezmejne 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sl-SI" sz="1600" dirty="0">
                <a:solidFill>
                  <a:schemeClr val="tx2"/>
                </a:solidFill>
              </a:rPr>
              <a:t>     ali mednarodne reke; te so sicer naše najdaljše reke, saj 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sl-SI" sz="1600" dirty="0">
                <a:solidFill>
                  <a:schemeClr val="tx2"/>
                </a:solidFill>
              </a:rPr>
              <a:t>     obsegajo 35 %  skupne dolžine slovenskih rek.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endParaRPr lang="sl-SI" sz="1600" dirty="0">
              <a:solidFill>
                <a:schemeClr val="tx2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sl-SI" sz="1600" dirty="0">
                <a:solidFill>
                  <a:schemeClr val="tx2"/>
                </a:solidFill>
              </a:rPr>
              <a:t>Sava, najdaljša reka, ki tudi izvira v Sloveniji, v celoti meri 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sl-SI" sz="1600" dirty="0">
                <a:solidFill>
                  <a:schemeClr val="tx2"/>
                </a:solidFill>
              </a:rPr>
              <a:t>940 km, od tega je teče po našem ozemlju 218 km. Ima 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sl-SI" sz="1600" dirty="0">
                <a:solidFill>
                  <a:schemeClr val="tx2"/>
                </a:solidFill>
              </a:rPr>
              <a:t>dva izvira, Savo Dolinko in Savo Bohinjko; svojo pot nadaljuje 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sl-SI" sz="1600" dirty="0">
                <a:solidFill>
                  <a:schemeClr val="tx2"/>
                </a:solidFill>
              </a:rPr>
              <a:t>na Hrvaško in se izliva v Donavo. </a:t>
            </a:r>
          </a:p>
          <a:p>
            <a:pPr fontAlgn="auto">
              <a:lnSpc>
                <a:spcPct val="210000"/>
              </a:lnSpc>
              <a:spcAft>
                <a:spcPts val="0"/>
              </a:spcAft>
              <a:buClr>
                <a:schemeClr val="bg1"/>
              </a:buClr>
              <a:defRPr/>
            </a:pPr>
            <a:r>
              <a:rPr lang="sl-SI" sz="1600" b="1" i="1" dirty="0">
                <a:solidFill>
                  <a:schemeClr val="tx1"/>
                </a:solidFill>
              </a:rPr>
              <a:t>"Ni blizu, ni blizu do bele Turčíje,kjer v Donavo Sava se bistra izlije„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endParaRPr lang="sl-SI" sz="1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k\Desktop\Nova mapa\cute-baby2.jpg">
            <a:extLst>
              <a:ext uri="{FF2B5EF4-FFF2-40B4-BE49-F238E27FC236}">
                <a16:creationId xmlns:a16="http://schemas.microsoft.com/office/drawing/2014/main" id="{96CFD2DC-B36C-40C9-BBA9-0CD4A4BCE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34825" y="2858607"/>
            <a:ext cx="2169219" cy="1904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grada besedila 1">
            <a:extLst>
              <a:ext uri="{FF2B5EF4-FFF2-40B4-BE49-F238E27FC236}">
                <a16:creationId xmlns:a16="http://schemas.microsoft.com/office/drawing/2014/main" id="{D21742ED-E811-49CD-8F53-E3C5C7D8B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688" y="1163638"/>
            <a:ext cx="4968875" cy="53292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Clr>
                <a:schemeClr val="tx2"/>
              </a:buClr>
              <a:defRPr/>
            </a:pPr>
            <a:r>
              <a:rPr lang="sl-SI" sz="2200" b="1" i="1" dirty="0"/>
              <a:t>Zakaj je voda tako dobra za pitje?</a:t>
            </a:r>
          </a:p>
          <a:p>
            <a:pPr marL="285750" indent="-285750" fontAlgn="auto"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dirty="0"/>
              <a:t>Ker je najlažje dostopna, najcenejša in jo imamo skoraj vedno pri roki. Niti v trgovino nam ni treba, priteče nam iz pipe.</a:t>
            </a:r>
          </a:p>
          <a:p>
            <a:pPr marL="285750" indent="-285750" fontAlgn="auto"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dirty="0"/>
              <a:t>Ker zares odžeja. Čaj, kava in druge umetne pijače povzročajo še večjo žejo.</a:t>
            </a:r>
          </a:p>
          <a:p>
            <a:pPr marL="285750" indent="-285750" fontAlgn="auto"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dirty="0"/>
              <a:t>Ker zagotavlja dobro </a:t>
            </a:r>
            <a:r>
              <a:rPr lang="sl-SI" dirty="0" err="1"/>
              <a:t>hidracijo</a:t>
            </a:r>
            <a:r>
              <a:rPr lang="sl-SI" dirty="0"/>
              <a:t> organizma in s tem dobro počutje.</a:t>
            </a:r>
          </a:p>
          <a:p>
            <a:pPr marL="285750" indent="-285750" fontAlgn="auto"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dirty="0"/>
              <a:t>Ker postane z rednim pitjem vode mehanizem žeje v telesu učinkovitejši.</a:t>
            </a:r>
          </a:p>
          <a:p>
            <a:pPr marL="285750" indent="-285750" fontAlgn="auto"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dirty="0"/>
              <a:t>Ker redno pitje vode poveča našo zbranost, odpornost proti boleznim.</a:t>
            </a:r>
          </a:p>
          <a:p>
            <a:pPr marL="285750" indent="-285750" fontAlgn="auto"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dirty="0"/>
              <a:t>Ker pripomore k boljši psihični in telesni kondiciji.</a:t>
            </a:r>
          </a:p>
          <a:p>
            <a:pPr marL="285750" indent="-285750" fontAlgn="auto"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dirty="0"/>
              <a:t>Ker deluje proti stresu in ker zaradi njenih učinkov boljše spimo.</a:t>
            </a:r>
          </a:p>
          <a:p>
            <a:pPr marL="285750" indent="-285750" fontAlgn="auto"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dirty="0"/>
              <a:t>Ker pripomore k  dobremu videzu, </a:t>
            </a:r>
          </a:p>
          <a:p>
            <a:pPr fontAlgn="auto">
              <a:buClr>
                <a:schemeClr val="tx2"/>
              </a:buClr>
              <a:defRPr/>
            </a:pPr>
            <a:r>
              <a:rPr lang="sl-SI" dirty="0"/>
              <a:t>      tudi lepši koži.</a:t>
            </a:r>
          </a:p>
          <a:p>
            <a:pPr marL="285750" indent="-285750" fontAlgn="auto"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dirty="0"/>
              <a:t>Ker ne redi.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663C9B0-2EA8-4037-BFED-9FC1CD33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88" y="369888"/>
            <a:ext cx="5472112" cy="820737"/>
          </a:xfrm>
        </p:spPr>
        <p:txBody>
          <a:bodyPr/>
          <a:lstStyle/>
          <a:p>
            <a:r>
              <a:rPr lang="sl-SI" altLang="sl-SI" sz="6600">
                <a:solidFill>
                  <a:schemeClr val="bg1"/>
                </a:solidFill>
                <a:latin typeface="Berlin Sans FB" panose="020E0602020502020306" pitchFamily="34" charset="0"/>
              </a:rPr>
              <a:t>Voda &amp; </a:t>
            </a:r>
            <a:r>
              <a:rPr lang="sl-SI" altLang="sl-SI" sz="4800" b="1">
                <a:solidFill>
                  <a:schemeClr val="bg1"/>
                </a:solidFill>
                <a:latin typeface="Berlin Sans FB" panose="020E0602020502020306" pitchFamily="34" charset="0"/>
              </a:rPr>
              <a:t>č</a:t>
            </a:r>
            <a:r>
              <a:rPr lang="sl-SI" altLang="sl-SI" sz="6600">
                <a:solidFill>
                  <a:schemeClr val="bg1"/>
                </a:solidFill>
                <a:latin typeface="Berlin Sans FB" panose="020E0602020502020306" pitchFamily="34" charset="0"/>
              </a:rPr>
              <a:t>lovek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D75E2C-5916-48AD-A745-E3D84E27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r="5818" b="33002"/>
          <a:stretch>
            <a:fillRect/>
          </a:stretch>
        </p:blipFill>
        <p:spPr bwMode="auto">
          <a:xfrm>
            <a:off x="7131050" y="1446213"/>
            <a:ext cx="1931988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PoljeZBesedilom 4">
            <a:extLst>
              <a:ext uri="{FF2B5EF4-FFF2-40B4-BE49-F238E27FC236}">
                <a16:creationId xmlns:a16="http://schemas.microsoft.com/office/drawing/2014/main" id="{8AF45C20-572D-4D22-89F0-8F8312F0A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2822575"/>
            <a:ext cx="71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r>
              <a:rPr lang="sl-SI" altLang="sl-SI" sz="2400" b="1">
                <a:solidFill>
                  <a:schemeClr val="bg1"/>
                </a:solidFill>
              </a:rPr>
              <a:t>72%</a:t>
            </a:r>
          </a:p>
        </p:txBody>
      </p:sp>
      <p:sp>
        <p:nvSpPr>
          <p:cNvPr id="6" name="Solza 5">
            <a:extLst>
              <a:ext uri="{FF2B5EF4-FFF2-40B4-BE49-F238E27FC236}">
                <a16:creationId xmlns:a16="http://schemas.microsoft.com/office/drawing/2014/main" id="{40AF7EFD-170D-45F4-B2FC-B887EEDC5015}"/>
              </a:ext>
            </a:extLst>
          </p:cNvPr>
          <p:cNvSpPr/>
          <p:nvPr/>
        </p:nvSpPr>
        <p:spPr>
          <a:xfrm rot="18850866">
            <a:off x="5226844" y="1462882"/>
            <a:ext cx="1435100" cy="1427162"/>
          </a:xfrm>
          <a:prstGeom prst="teardrop">
            <a:avLst>
              <a:gd name="adj" fmla="val 105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320" name="Pravokotnik 6">
            <a:extLst>
              <a:ext uri="{FF2B5EF4-FFF2-40B4-BE49-F238E27FC236}">
                <a16:creationId xmlns:a16="http://schemas.microsoft.com/office/drawing/2014/main" id="{D041C721-A342-4062-9F1E-B723A84A7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38" y="1476375"/>
            <a:ext cx="1257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/>
            <a:r>
              <a:rPr lang="sl-SI" altLang="sl-SI" sz="1600">
                <a:solidFill>
                  <a:schemeClr val="bg1"/>
                </a:solidFill>
              </a:rPr>
              <a:t>Dojenček ima v tkivih več vode kot starček.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FEC518F-C339-404A-9618-90CDFF30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953000"/>
            <a:ext cx="2681288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olza 7">
            <a:extLst>
              <a:ext uri="{FF2B5EF4-FFF2-40B4-BE49-F238E27FC236}">
                <a16:creationId xmlns:a16="http://schemas.microsoft.com/office/drawing/2014/main" id="{16D51F06-0FA6-4EE6-A20D-DD0670E1C9B9}"/>
              </a:ext>
            </a:extLst>
          </p:cNvPr>
          <p:cNvSpPr/>
          <p:nvPr/>
        </p:nvSpPr>
        <p:spPr>
          <a:xfrm rot="18835677">
            <a:off x="4321969" y="4909344"/>
            <a:ext cx="1879600" cy="1871662"/>
          </a:xfrm>
          <a:prstGeom prst="teardrop">
            <a:avLst>
              <a:gd name="adj" fmla="val 110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323" name="Pravokotnik 8">
            <a:extLst>
              <a:ext uri="{FF2B5EF4-FFF2-40B4-BE49-F238E27FC236}">
                <a16:creationId xmlns:a16="http://schemas.microsoft.com/office/drawing/2014/main" id="{9ED36593-0326-4EC9-B9D5-281B0A571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5008563"/>
            <a:ext cx="14795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/>
            <a:r>
              <a:rPr lang="sl-SI" altLang="sl-SI" sz="1600">
                <a:solidFill>
                  <a:schemeClr val="bg1"/>
                </a:solidFill>
              </a:rPr>
              <a:t>Voda je živilo, ki istočasno odžeja, splakne usta in odplavi ostanke hrane iz ust.</a:t>
            </a:r>
          </a:p>
        </p:txBody>
      </p:sp>
    </p:spTree>
  </p:cSld>
  <p:clrMapOvr>
    <a:masterClrMapping/>
  </p:clrMapOvr>
  <p:transition spd="slow" advTm="157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F4E7266F-6670-4008-BD38-FDE570648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2843213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AEFE713-F1BA-4DD0-88C5-7413C316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-30163"/>
            <a:ext cx="5005387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08B1334-78BE-4C58-9044-AF431EBA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438" y="188913"/>
            <a:ext cx="6480175" cy="1079500"/>
          </a:xfrm>
        </p:spPr>
        <p:txBody>
          <a:bodyPr/>
          <a:lstStyle/>
          <a:p>
            <a:pPr algn="l"/>
            <a:r>
              <a:rPr lang="sl-SI" altLang="sl-SI" sz="6600">
                <a:latin typeface="Berlin Sans FB" panose="020E0602020502020306" pitchFamily="34" charset="0"/>
              </a:rPr>
              <a:t>Problemi z vodo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A0998E31-23A8-4B2E-A482-7B19CCEC7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581150"/>
            <a:ext cx="8496300" cy="5256213"/>
          </a:xfrm>
        </p:spPr>
        <p:txBody>
          <a:bodyPr rtlCol="0">
            <a:normAutofit fontScale="62500" lnSpcReduction="20000"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2900" b="1" i="1" dirty="0">
                <a:solidFill>
                  <a:schemeClr val="bg1"/>
                </a:solidFill>
              </a:rPr>
              <a:t>Nekaj dejstev:</a:t>
            </a:r>
            <a:endParaRPr lang="sl-SI" sz="2200" b="1" i="1" dirty="0">
              <a:solidFill>
                <a:schemeClr val="bg1"/>
              </a:solidFill>
            </a:endParaRPr>
          </a:p>
          <a:p>
            <a:pPr marL="342900" indent="-342900" algn="l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sl-SI" sz="2900" dirty="0">
                <a:solidFill>
                  <a:schemeClr val="tx2"/>
                </a:solidFill>
              </a:rPr>
              <a:t>1,1 milijarde ljudi nima dostopa do </a:t>
            </a:r>
          </a:p>
          <a:p>
            <a:pPr algn="l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sl-SI" sz="2900" dirty="0">
                <a:solidFill>
                  <a:schemeClr val="tx2"/>
                </a:solidFill>
              </a:rPr>
              <a:t>        varne  pitne vode.</a:t>
            </a:r>
          </a:p>
          <a:p>
            <a:pPr marL="342900" indent="-342900" algn="l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sl-SI" sz="2900" dirty="0">
                <a:solidFill>
                  <a:schemeClr val="tx2"/>
                </a:solidFill>
              </a:rPr>
              <a:t>2,6 milijarde ljudi ne živi v primernih </a:t>
            </a:r>
          </a:p>
          <a:p>
            <a:pPr algn="l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sl-SI" sz="2900" dirty="0">
                <a:solidFill>
                  <a:schemeClr val="tx2"/>
                </a:solidFill>
              </a:rPr>
              <a:t>         sanitarnih razmerah.</a:t>
            </a:r>
          </a:p>
          <a:p>
            <a:pPr marL="342900" indent="-342900" algn="l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sl-SI" sz="2900" dirty="0">
                <a:solidFill>
                  <a:schemeClr val="tx2"/>
                </a:solidFill>
              </a:rPr>
              <a:t>1,8 milijona ljudi vsako leto umre zaradi diareje, 90% teh otrok je mlajših od 5 let.</a:t>
            </a:r>
          </a:p>
          <a:p>
            <a:pPr marL="342900" indent="-342900" algn="l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sl-SI" sz="2900" dirty="0">
                <a:solidFill>
                  <a:schemeClr val="tx2"/>
                </a:solidFill>
              </a:rPr>
              <a:t>Vsak trenutek je polovica vseh bolniških postelj na svetu zasedena s pacienti, ki so zboleli zaradi različnih okužb z vodo.</a:t>
            </a:r>
          </a:p>
          <a:p>
            <a:pPr marL="342900" indent="-342900" algn="l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sz="2900" dirty="0">
                <a:solidFill>
                  <a:schemeClr val="tx2"/>
                </a:solidFill>
              </a:rPr>
              <a:t>Vsak teden umre 42.000 ljudi zaradi pitja oporečne vode in pomanjkanja ustreznih sanitarnih razmer.</a:t>
            </a:r>
          </a:p>
          <a:p>
            <a:pPr marL="342900" indent="-342900" algn="l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sz="2900" dirty="0">
                <a:solidFill>
                  <a:schemeClr val="tx2"/>
                </a:solidFill>
              </a:rPr>
              <a:t>Dve bolezni, ki sta povezani z vodnimi viri (diareja in malarija) sta uvrščeni na tretje in četrto mesto najpogostejših vzrokov za smrt otrok, mlajših od petih let.</a:t>
            </a:r>
          </a:p>
          <a:p>
            <a:pPr marL="342900" indent="-342900" algn="l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sz="2900" dirty="0">
                <a:solidFill>
                  <a:schemeClr val="tx2"/>
                </a:solidFill>
              </a:rPr>
              <a:t>V Afriki je možnost, da bo dojenček umrl zaradi diareje 520-krat večja kot v Evropi ali ZDA.</a:t>
            </a:r>
          </a:p>
          <a:p>
            <a:pPr marL="342900" indent="-342900" algn="l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sl-SI" sz="2900" dirty="0">
                <a:solidFill>
                  <a:schemeClr val="tx2"/>
                </a:solidFill>
              </a:rPr>
              <a:t>Le 1% celotnih vodnih zalog na Zemlji je na voljo uporabi človeka.</a:t>
            </a:r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k\Desktop\Nova mapa\Rebeka\voda1.jpg">
            <a:extLst>
              <a:ext uri="{FF2B5EF4-FFF2-40B4-BE49-F238E27FC236}">
                <a16:creationId xmlns:a16="http://schemas.microsoft.com/office/drawing/2014/main" id="{5023730F-ED92-478F-A599-0FD1419A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4104456" cy="2579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ovita">
  <a:themeElements>
    <a:clrScheme name="Valovit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ovit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ovit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773</Words>
  <Application>Microsoft Office PowerPoint</Application>
  <PresentationFormat>On-screen Show (4:3)</PresentationFormat>
  <Paragraphs>84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Berlin Sans FB</vt:lpstr>
      <vt:lpstr>Calibri</vt:lpstr>
      <vt:lpstr>Candara</vt:lpstr>
      <vt:lpstr>Courier New</vt:lpstr>
      <vt:lpstr>Symbol</vt:lpstr>
      <vt:lpstr>Valovita</vt:lpstr>
      <vt:lpstr>PowerPoint Presentation</vt:lpstr>
      <vt:lpstr>Voda po kemijsko</vt:lpstr>
      <vt:lpstr>PowerPoint Presentation</vt:lpstr>
      <vt:lpstr>Voda v procesih</vt:lpstr>
      <vt:lpstr>Voda v Sloveniji</vt:lpstr>
      <vt:lpstr>Voda &amp; človek</vt:lpstr>
      <vt:lpstr>Problemi z vodo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2019-05-31T08:41:36Z</dcterms:created>
  <dcterms:modified xsi:type="dcterms:W3CDTF">2019-05-31T08:41:36Z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