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8" r:id="rId8"/>
    <p:sldId id="267" r:id="rId9"/>
    <p:sldId id="269" r:id="rId10"/>
    <p:sldId id="266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gradFill rotWithShape="1">
          <a:gsLst>
            <a:gs pos="0">
              <a:srgbClr val="6C6CB9"/>
            </a:gs>
            <a:gs pos="20000">
              <a:srgbClr val="E7E7FF"/>
            </a:gs>
            <a:gs pos="100000">
              <a:srgbClr val="C2C2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5621-9227-46DC-ACA2-F8CC0606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C78E-FEB5-4476-94AF-4BCE25176B2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A7B7-9B7D-487E-A270-F1F3A1D0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4CCB-C865-4E91-BD94-452B7A79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94938-03FB-4D70-A40E-493BD70FE4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936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DFE9125B-1429-4162-93BE-A90BD05DD9DC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16">
              <a:extLst>
                <a:ext uri="{FF2B5EF4-FFF2-40B4-BE49-F238E27FC236}">
                  <a16:creationId xmlns:a16="http://schemas.microsoft.com/office/drawing/2014/main" id="{53AF53F5-12C7-4C08-AB31-5F99C6AE889A}"/>
                </a:ext>
              </a:extLst>
            </p:cNvPr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DB577A-AA94-48A2-8B1F-8C80D083F9DB}"/>
                </a:ext>
              </a:extLst>
            </p:cNvPr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060980-3C2C-48BF-B3A5-3B517B3E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5F0-5055-4D87-8B33-5D2A6F6736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47841F-8EAB-4703-84AB-1BD54DCD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C41B97-25E3-4469-8FE3-B7ECC3B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A86D5-22C4-49D8-B254-C74E5FB8EE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296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71A7-C634-41CE-A067-5BC53720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F109-FCF8-413D-AF2D-F476C6734D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463D-4F9A-4BA2-B700-7A714D73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2E7C-647F-4466-BFE2-3384CFA8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3341C-74B0-468A-9CAF-E08DA0F87F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688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B9271BAC-5D62-438C-846C-7AE9E9C5360F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16">
              <a:extLst>
                <a:ext uri="{FF2B5EF4-FFF2-40B4-BE49-F238E27FC236}">
                  <a16:creationId xmlns:a16="http://schemas.microsoft.com/office/drawing/2014/main" id="{D081A436-6F0F-48EF-9784-3FA2F5BD7CD9}"/>
                </a:ext>
              </a:extLst>
            </p:cNvPr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FCB3AA-7871-4CFF-962B-CD4788FEAA6F}"/>
                </a:ext>
              </a:extLst>
            </p:cNvPr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F92167-73EC-444F-87F9-98122973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3AA-040A-4147-A272-45D6D8482C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B06D39-7BD4-475B-BDE1-6F04FEEC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BEFA30-8966-4C27-B39C-6BEDFFC1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44C3-7FC3-41E2-ACE2-650B89FEA1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295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gradFill rotWithShape="1">
          <a:gsLst>
            <a:gs pos="0">
              <a:srgbClr val="6C6CB9"/>
            </a:gs>
            <a:gs pos="20000">
              <a:srgbClr val="E7E7FF"/>
            </a:gs>
            <a:gs pos="100000">
              <a:srgbClr val="C2C2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39F8-0646-443A-AD3A-0CF48D4D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DE0E-080A-485E-A810-04D851489D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0D99-69E2-4C43-B183-BFFFE2CF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74CB-79E8-4810-85E1-5BE27955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C73BF-FE96-4374-A171-8980A4332B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498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41F80DBA-DB62-4CCF-BD4D-B1BFB5619123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16">
              <a:extLst>
                <a:ext uri="{FF2B5EF4-FFF2-40B4-BE49-F238E27FC236}">
                  <a16:creationId xmlns:a16="http://schemas.microsoft.com/office/drawing/2014/main" id="{AA3F0B0F-3D0C-4F36-AA49-E08DD0015450}"/>
                </a:ext>
              </a:extLst>
            </p:cNvPr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ED9537-4C81-4D90-98FF-1C8B1786D04F}"/>
                </a:ext>
              </a:extLst>
            </p:cNvPr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9D4CC72-3364-4DA0-9685-C03B8D8C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DA21-B032-44D7-A682-6F9BB9E5A7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1BC45DF-BA71-4229-8CEA-0FC51698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F2FD100-58C7-45DF-A1C6-3369AF0C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8A984-57BA-49DE-A12B-6851C1AFD0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51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>
            <a:extLst>
              <a:ext uri="{FF2B5EF4-FFF2-40B4-BE49-F238E27FC236}">
                <a16:creationId xmlns:a16="http://schemas.microsoft.com/office/drawing/2014/main" id="{354A826F-799E-4790-A3B3-A12B00226B24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6">
              <a:extLst>
                <a:ext uri="{FF2B5EF4-FFF2-40B4-BE49-F238E27FC236}">
                  <a16:creationId xmlns:a16="http://schemas.microsoft.com/office/drawing/2014/main" id="{7C98426F-A7B0-457E-BD43-F875065F0E3F}"/>
                </a:ext>
              </a:extLst>
            </p:cNvPr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370CE4-258C-4CBB-BD4A-BD57786FFC0F}"/>
                </a:ext>
              </a:extLst>
            </p:cNvPr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95A72D95-6C0D-472A-BA9F-805182C2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75BC-21A4-459F-A9C0-CCE19F9152E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6CA30D5-ED46-4514-B317-980C4C37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2583A64-5774-447D-B713-3309D75F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C5BA3-CAB0-48C3-8A83-106A10D9F7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8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>
            <a:extLst>
              <a:ext uri="{FF2B5EF4-FFF2-40B4-BE49-F238E27FC236}">
                <a16:creationId xmlns:a16="http://schemas.microsoft.com/office/drawing/2014/main" id="{47919F49-87B8-4A87-8B70-845E4041DF48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16">
              <a:extLst>
                <a:ext uri="{FF2B5EF4-FFF2-40B4-BE49-F238E27FC236}">
                  <a16:creationId xmlns:a16="http://schemas.microsoft.com/office/drawing/2014/main" id="{04F57127-27D4-43C4-A691-9CCB29434835}"/>
                </a:ext>
              </a:extLst>
            </p:cNvPr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FCF89C-94E5-4A69-9510-7D3ACF137064}"/>
                </a:ext>
              </a:extLst>
            </p:cNvPr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21CC076-9181-41C8-B4A5-3270ACFF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6396-654E-491A-97E6-28979CF5CB5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886CA0E-9AAD-42B8-B9A9-CB3CE5C0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31518B4-C31A-46F6-A422-ECB6F748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12114-F840-4899-B507-58ADB080DB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90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B9C850-E88B-456E-90D2-C51A16FD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F6EF-9AAF-4BD1-ABED-F964D0A80C9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1F3272-1E21-455C-A334-4001089E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B811A0-917C-4D4C-9014-5826245D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E5F9-BA81-49E2-B35E-BDCB2D50FB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003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4AE6BE-D6B7-4C3E-B4F6-2C53748C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6B42-F048-4D89-BF9A-05210DA516D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977849-51FC-4EC3-9710-2C404FDB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421ACC-6359-44A0-964F-63032214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89DEB-1BFC-4079-8557-BBD3929F93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923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DB90-DE97-44B0-93E8-E7ECC307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CD42-8457-4D12-A2A8-99728BBCA6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6563E-61F5-4010-A60C-EE8A814E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BA41-0DC1-4C9D-A146-4E0F3653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746D8-8689-424B-BD9F-39BE31B3E2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583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1C2AC-810A-450D-923E-09C4442EA9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>
            <a:extLst>
              <a:ext uri="{FF2B5EF4-FFF2-40B4-BE49-F238E27FC236}">
                <a16:creationId xmlns:a16="http://schemas.microsoft.com/office/drawing/2014/main" id="{8545775B-39BA-4C24-97A3-76B9741AAF92}"/>
              </a:ext>
            </a:extLst>
          </p:cNvPr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>
              <a:extLst>
                <a:ext uri="{FF2B5EF4-FFF2-40B4-BE49-F238E27FC236}">
                  <a16:creationId xmlns:a16="http://schemas.microsoft.com/office/drawing/2014/main" id="{8E2EAC1A-4439-4267-9CCF-DE39A1FB4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AAF082F-38D4-4477-A70F-5F75453186AB}"/>
                  </a:ext>
                </a:extLst>
              </p:cNvPr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438DD7A-4A66-41DB-AC07-D30297AB22C7}"/>
                  </a:ext>
                </a:extLst>
              </p:cNvPr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>
              <a:extLst>
                <a:ext uri="{FF2B5EF4-FFF2-40B4-BE49-F238E27FC236}">
                  <a16:creationId xmlns:a16="http://schemas.microsoft.com/office/drawing/2014/main" id="{A56D1224-D59E-4193-9B81-A5888BAE9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222EF03A-D179-4A69-8BB2-48D197C0C6A6}"/>
                  </a:ext>
                </a:extLst>
              </p:cNvPr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EA812E92-C3BC-44B7-979A-2FA936E44F1D}"/>
                  </a:ext>
                </a:extLst>
              </p:cNvPr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275585F6-A681-46F4-8612-CFE864947805}"/>
                  </a:ext>
                </a:extLst>
              </p:cNvPr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E0ED6-8C92-4C3B-8981-56E505E6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84BBFD01-AD73-43B4-9517-057D4C4E6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E7D39-B61A-4442-984C-B777C1461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26D57-8060-49A9-A02C-45F8ACBB94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F2DF2-91FF-456E-846A-DDA0E222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15FA-F0B3-4D30-8F5D-B5F958797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F3F3F"/>
                </a:solidFill>
              </a:defRPr>
            </a:lvl1pPr>
          </a:lstStyle>
          <a:p>
            <a:fld id="{B09CA747-D844-42D9-89A7-57ED76C3A52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9" r:id="rId9"/>
    <p:sldLayoutId id="2147483690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anose="02040602050305030304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si/novica_prikazi.aspx?id=5038" TargetMode="External"/><Relationship Id="rId13" Type="http://schemas.openxmlformats.org/officeDocument/2006/relationships/hyperlink" Target="http://sl.wikipedia.org/wiki/Degradacija_okolja" TargetMode="External"/><Relationship Id="rId18" Type="http://schemas.openxmlformats.org/officeDocument/2006/relationships/hyperlink" Target="http://www.delo.si/novice/svet/tujerodne-vrste-povzrocajo-za-vec-milijard-evrov-skode.html" TargetMode="External"/><Relationship Id="rId26" Type="http://schemas.openxmlformats.org/officeDocument/2006/relationships/hyperlink" Target="http://www.umanotera.org/index.php?node=5" TargetMode="External"/><Relationship Id="rId3" Type="http://schemas.openxmlformats.org/officeDocument/2006/relationships/hyperlink" Target="http://www.umanotera.org/index.php?node=91(citirano" TargetMode="External"/><Relationship Id="rId21" Type="http://schemas.openxmlformats.org/officeDocument/2006/relationships/hyperlink" Target="http://www.tujerodne-vrste.info/tujerodne-vrste/" TargetMode="External"/><Relationship Id="rId7" Type="http://schemas.openxmlformats.org/officeDocument/2006/relationships/hyperlink" Target="http://www.stat.si/novica_prikazi.aspx?id=5219" TargetMode="External"/><Relationship Id="rId12" Type="http://schemas.openxmlformats.org/officeDocument/2006/relationships/hyperlink" Target="http://bos.zrc-sazu.si/cgi/neva.exe?name=ssbsj&amp;tch=14&amp;expression=zs=9311" TargetMode="External"/><Relationship Id="rId17" Type="http://schemas.openxmlformats.org/officeDocument/2006/relationships/hyperlink" Target="http://www.rtvslo.si/znanost-in-tehnologija/letos-znatno-manjsa-ozonska-luknja-nad-antarktiko/294370" TargetMode="External"/><Relationship Id="rId25" Type="http://schemas.openxmlformats.org/officeDocument/2006/relationships/hyperlink" Target="http://www.itr.si/predstavitev" TargetMode="External"/><Relationship Id="rId2" Type="http://schemas.openxmlformats.org/officeDocument/2006/relationships/hyperlink" Target="http://www.umanotera.org/index.php?node=91" TargetMode="External"/><Relationship Id="rId16" Type="http://schemas.openxmlformats.org/officeDocument/2006/relationships/hyperlink" Target="http://www.kemija.org/index.php/okolje-mainmenu-40/25-okoljecat/74-ozonska-luknja" TargetMode="External"/><Relationship Id="rId20" Type="http://schemas.openxmlformats.org/officeDocument/2006/relationships/hyperlink" Target="http://www.tujerodne-vrste.info/projekt/projekt-thuja-2/" TargetMode="External"/><Relationship Id="rId29" Type="http://schemas.openxmlformats.org/officeDocument/2006/relationships/hyperlink" Target="http://www.parki.mop.gov.si/obstojeca_zavarovana_obmoc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si/novica_prikazi.aspx?id=5032" TargetMode="External"/><Relationship Id="rId11" Type="http://schemas.openxmlformats.org/officeDocument/2006/relationships/hyperlink" Target="http://kazalci.arso.gov.si/?data=group&amp;group_id=18" TargetMode="External"/><Relationship Id="rId24" Type="http://schemas.openxmlformats.org/officeDocument/2006/relationships/hyperlink" Target="http://www.ljubljana.si/si/zivljenje-v-ljubljani/okolje-prostor-bivanje/tujerodne-vrste/" TargetMode="External"/><Relationship Id="rId32" Type="http://schemas.openxmlformats.org/officeDocument/2006/relationships/hyperlink" Target="http://geo.ff.uni-lj.si/navodila-za-navajanje-literature-in-virov-v-pisnih-delih" TargetMode="External"/><Relationship Id="rId5" Type="http://schemas.openxmlformats.org/officeDocument/2006/relationships/hyperlink" Target="http://www.stat.si/tema_okolje_kazalniki_trajnostnega_razvoja_blaginja.asp" TargetMode="External"/><Relationship Id="rId15" Type="http://schemas.openxmlformats.org/officeDocument/2006/relationships/hyperlink" Target="http://kolednik.wordpress.com/onesnazenje-ozracja/ozon-in-nastanek-ozonske-luknje/" TargetMode="External"/><Relationship Id="rId23" Type="http://schemas.openxmlformats.org/officeDocument/2006/relationships/hyperlink" Target="http://www.arhiv.mop.gov.si/si/delovna_podrocja/narava/invazivne_tujerodne_vrste_rastlin_in_zivali/" TargetMode="External"/><Relationship Id="rId28" Type="http://schemas.openxmlformats.org/officeDocument/2006/relationships/hyperlink" Target="http://www.arso.gov.si/narava/zavarovana%20obmo%C4%8Dja/" TargetMode="External"/><Relationship Id="rId10" Type="http://schemas.openxmlformats.org/officeDocument/2006/relationships/hyperlink" Target="http://www.stat.si/novica_prikazi.aspx?id=4957" TargetMode="External"/><Relationship Id="rId19" Type="http://schemas.openxmlformats.org/officeDocument/2006/relationships/hyperlink" Target="http://www.tujerodne-vrste.info/" TargetMode="External"/><Relationship Id="rId31" Type="http://schemas.openxmlformats.org/officeDocument/2006/relationships/hyperlink" Target="http://www.umanotera.org/index.php?node=50" TargetMode="External"/><Relationship Id="rId4" Type="http://schemas.openxmlformats.org/officeDocument/2006/relationships/hyperlink" Target="http://www.stat.si/novica_prikazi.aspx?id=4263" TargetMode="External"/><Relationship Id="rId9" Type="http://schemas.openxmlformats.org/officeDocument/2006/relationships/hyperlink" Target="http://www.stat.si/novica_prikazi.aspx?id=4992" TargetMode="External"/><Relationship Id="rId14" Type="http://schemas.openxmlformats.org/officeDocument/2006/relationships/hyperlink" Target="http://sl.wikipedia.org/wiki/Ozonska_luknja" TargetMode="External"/><Relationship Id="rId22" Type="http://schemas.openxmlformats.org/officeDocument/2006/relationships/hyperlink" Target="http://www.ljubljanskobarje.si/tujerodne-vrste/tujerodne-in-invazivne-tujerodne-vrste" TargetMode="External"/><Relationship Id="rId27" Type="http://schemas.openxmlformats.org/officeDocument/2006/relationships/hyperlink" Target="http://sl.wikipedia.org/wiki/Trajnostni_razvoj" TargetMode="External"/><Relationship Id="rId30" Type="http://schemas.openxmlformats.org/officeDocument/2006/relationships/hyperlink" Target="http://www.zrsvn.si/sl/informacija.asp?id_meta_type=70&amp;id_informacija=54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5BDCD-B571-469F-92FE-D0B3FD0B6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04152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VPLIV ČLOVEKA NA NARAVO IN OKOLJE</a:t>
            </a:r>
            <a:br>
              <a:rPr lang="sl-SI" dirty="0"/>
            </a:b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DCBDB-7B08-494A-BAC2-C434CB042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A95AF8-EC48-4DE0-A298-4913E2D6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Thuja2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A21602A3-4CB0-4B2E-9786-22F07566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Projekt namenjen ozaveščanju ljudi o agresivnih tujerodnih vrstah.</a:t>
            </a:r>
          </a:p>
        </p:txBody>
      </p:sp>
      <p:pic>
        <p:nvPicPr>
          <p:cNvPr id="19460" name="Slika 3" descr="526747_263362580425808_1773884708_a.jpg">
            <a:extLst>
              <a:ext uri="{FF2B5EF4-FFF2-40B4-BE49-F238E27FC236}">
                <a16:creationId xmlns:a16="http://schemas.microsoft.com/office/drawing/2014/main" id="{CBB636E8-CD8A-462C-A166-F2772F40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3214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lika 4" descr="neimenovano.png">
            <a:extLst>
              <a:ext uri="{FF2B5EF4-FFF2-40B4-BE49-F238E27FC236}">
                <a16:creationId xmlns:a16="http://schemas.microsoft.com/office/drawing/2014/main" id="{91A4D515-5205-4E87-A45B-C8A8D4C76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25"/>
            <a:ext cx="2757488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lika 5" descr="240px-Thuja_standishii.jpg">
            <a:extLst>
              <a:ext uri="{FF2B5EF4-FFF2-40B4-BE49-F238E27FC236}">
                <a16:creationId xmlns:a16="http://schemas.microsoft.com/office/drawing/2014/main" id="{4A32C3A2-1F9A-4EFE-A2D4-10B2D3EA5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0"/>
            <a:ext cx="249713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6FAB3F-B4CC-4F4B-A8B4-C66158DF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TRAJNOSTNI RAZVOJ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A7F78399-296B-465A-8344-CC0ED55C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Trajnostni razvoj pomeni zadovoljiti trenutne potrebe, ne da bi pri tem ogrožali zadovoljevanje potreb prihodnjih generacij.</a:t>
            </a:r>
          </a:p>
        </p:txBody>
      </p:sp>
      <p:pic>
        <p:nvPicPr>
          <p:cNvPr id="4" name="Slika 3" descr="imagesCAFTW7W7.jpg">
            <a:extLst>
              <a:ext uri="{FF2B5EF4-FFF2-40B4-BE49-F238E27FC236}">
                <a16:creationId xmlns:a16="http://schemas.microsoft.com/office/drawing/2014/main" id="{77F14B65-D284-4142-ADA8-D95F0E2D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214688"/>
            <a:ext cx="442912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F2FBF-0E9B-47BC-8604-42006C9B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ZAVAROVANA OBMOČJA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6DCCEB72-E2B7-4558-8941-6BC7219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Območje namenjeno ohranjanju živalstva, rastlinstva ali kulturnih dobrin</a:t>
            </a:r>
          </a:p>
        </p:txBody>
      </p:sp>
      <p:pic>
        <p:nvPicPr>
          <p:cNvPr id="21508" name="Slika 3" descr="obstojeci_parki.jpg">
            <a:extLst>
              <a:ext uri="{FF2B5EF4-FFF2-40B4-BE49-F238E27FC236}">
                <a16:creationId xmlns:a16="http://schemas.microsoft.com/office/drawing/2014/main" id="{94176EF1-EE47-451D-BDD5-168F334C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43188"/>
            <a:ext cx="55006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764587-2D16-4DC7-BEC0-770829C7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BB09C5-14BA-4B88-9B95-82E7FF2B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"/>
              </a:rPr>
              <a:t>http://www.umanotera.org/index.php?node=91</a:t>
            </a:r>
            <a:r>
              <a:rPr lang="sl-SI" sz="3700" dirty="0"/>
              <a:t>(citirano 19.3.2013)</a:t>
            </a:r>
            <a:endParaRPr lang="sl-SI" sz="3700" dirty="0">
              <a:hlinkClick r:id="rId3"/>
            </a:endParaRP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4"/>
              </a:rPr>
              <a:t>http://www.stat.si/novica_prikazi.aspx?id=4263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5"/>
              </a:rPr>
              <a:t>http://www.stat.si/tema_okolje_kazalniki_trajnostnega_razvoja_blaginja.asp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6"/>
              </a:rPr>
              <a:t>http://www.stat.si/novica_prikazi.aspx?id=5032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7"/>
              </a:rPr>
              <a:t>http://www.stat.si/novica_prikazi.aspx?id=5219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8"/>
              </a:rPr>
              <a:t>http://www.stat.si/novica_prikazi.aspx?id=5038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9"/>
              </a:rPr>
              <a:t>http://www.stat.si/novica_prikazi.aspx?id=4992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0"/>
              </a:rPr>
              <a:t>http://www.stat.si/novica_prikazi.aspx?id=4957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1"/>
              </a:rPr>
              <a:t>http://kazalci.</a:t>
            </a:r>
            <a:r>
              <a:rPr lang="sl-SI" sz="3700" dirty="0" err="1">
                <a:hlinkClick r:id="rId11"/>
              </a:rPr>
              <a:t>arso</a:t>
            </a:r>
            <a:r>
              <a:rPr lang="sl-SI" sz="3700" dirty="0">
                <a:hlinkClick r:id="rId11"/>
              </a:rPr>
              <a:t>.</a:t>
            </a:r>
            <a:r>
              <a:rPr lang="sl-SI" sz="3700" dirty="0" err="1">
                <a:hlinkClick r:id="rId11"/>
              </a:rPr>
              <a:t>gov</a:t>
            </a:r>
            <a:r>
              <a:rPr lang="sl-SI" sz="3700" dirty="0">
                <a:hlinkClick r:id="rId11"/>
              </a:rPr>
              <a:t>.si/?</a:t>
            </a:r>
            <a:r>
              <a:rPr lang="sl-SI" sz="3700" dirty="0" err="1">
                <a:hlinkClick r:id="rId11"/>
              </a:rPr>
              <a:t>data</a:t>
            </a:r>
            <a:r>
              <a:rPr lang="sl-SI" sz="3700" dirty="0">
                <a:hlinkClick r:id="rId11"/>
              </a:rPr>
              <a:t>=</a:t>
            </a:r>
            <a:r>
              <a:rPr lang="sl-SI" sz="3700" dirty="0" err="1">
                <a:hlinkClick r:id="rId11"/>
              </a:rPr>
              <a:t>group</a:t>
            </a:r>
            <a:r>
              <a:rPr lang="sl-SI" sz="3700" dirty="0">
                <a:hlinkClick r:id="rId11"/>
              </a:rPr>
              <a:t>&amp;</a:t>
            </a:r>
            <a:r>
              <a:rPr lang="sl-SI" sz="3700" dirty="0" err="1">
                <a:hlinkClick r:id="rId11"/>
              </a:rPr>
              <a:t>group</a:t>
            </a:r>
            <a:r>
              <a:rPr lang="sl-SI" sz="3700" dirty="0">
                <a:hlinkClick r:id="rId11"/>
              </a:rPr>
              <a:t>_id=18</a:t>
            </a:r>
            <a:r>
              <a:rPr lang="sl-SI" sz="3700" dirty="0"/>
              <a:t> 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2"/>
              </a:rPr>
              <a:t>http://bos.zrc-sazu.si/cgi/neva.exe?name=ssbsj&amp;tch=14&amp;expression=zs%3D9311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3"/>
              </a:rPr>
              <a:t>http://sl.wikipedia.org/wiki/Degradacija_okolja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4"/>
              </a:rPr>
              <a:t>http://sl.wikipedia.org/wiki/Ozonska_luknja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5"/>
              </a:rPr>
              <a:t>http://kolednik.wordpress.com/onesnazenje-ozracja/ozon-in-nastanek-ozonske-luknje/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6"/>
              </a:rPr>
              <a:t>http://www.kemija.org/index.php/okolje-mainmenu-40/25-okoljecat/74-ozonska-luknja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7"/>
              </a:rPr>
              <a:t>http://www.rtvslo.si/znanost-in-tehnologija/letos-znatno-manjsa-ozonska-luknja-nad-antarktiko/294370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8"/>
              </a:rPr>
              <a:t>http://www.delo.si/novice/svet/tujerodne-vrste-povzrocajo-za-vec-milijard-evrov-skode.html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19"/>
              </a:rPr>
              <a:t>http://www.tujerodne-vrste.info/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0"/>
              </a:rPr>
              <a:t>http://www.tujerodne-vrste.info/projekt/projekt-thuja-2/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1"/>
              </a:rPr>
              <a:t>http://www.tujerodne-vrste.info/tujerodne-vrste/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2"/>
              </a:rPr>
              <a:t>http://www.ljubljanskobarje.si/tujerodne-vrste/tujerodne-in-invazivne-tujerodne-vrste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3"/>
              </a:rPr>
              <a:t>http://www.arhiv.mop.gov.si/si/delovna_podrocja/narava/invazivne_tujerodne_vrste_rastlin_in_zivali/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4"/>
              </a:rPr>
              <a:t>http://www.ljubljana.si/si/zivljenje-v-ljubljani/okolje-prostor-bivanje/tujerodne-vrste/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5"/>
              </a:rPr>
              <a:t>http://www.itr.si/predstavitev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6"/>
              </a:rPr>
              <a:t>http://www.umanotera.org/index.php?node=5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7"/>
              </a:rPr>
              <a:t>http://sl.wikipedia.org/wiki/Trajnostni_razvoj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8"/>
              </a:rPr>
              <a:t>http://www.arso.gov.si/narava/zavarovana%20obmo%C4%8Dja/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29"/>
              </a:rPr>
              <a:t>http://www.parki.mop.gov.si/obstojeca_zavarovana_obmocja.html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30"/>
              </a:rPr>
              <a:t>http://www.zrsvn.si/sl/informacija.asp?id_meta_type=70&amp;id_informacija=541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31"/>
              </a:rPr>
              <a:t>http://www.umanotera.org/index.php?node=50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sl-SI" sz="3700" dirty="0">
                <a:hlinkClick r:id="rId32"/>
              </a:rPr>
              <a:t>http://geo.ff.uni-lj.si/navodila-za-navajanje-literature-in-virov-v-pisnih-delih</a:t>
            </a:r>
            <a:r>
              <a:rPr lang="sl-SI" sz="3700" dirty="0"/>
              <a:t>(citirano 19.3.2013)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sl-SI" sz="3700" dirty="0"/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C4C3B-02C8-41E4-B2E1-311FBD10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DEGRADACIJA</a:t>
            </a:r>
          </a:p>
        </p:txBody>
      </p:sp>
      <p:pic>
        <p:nvPicPr>
          <p:cNvPr id="4" name="Ograda vsebine 3" descr="seca_2.jpg">
            <a:extLst>
              <a:ext uri="{FF2B5EF4-FFF2-40B4-BE49-F238E27FC236}">
                <a16:creationId xmlns:a16="http://schemas.microsoft.com/office/drawing/2014/main" id="{DFA2CAD1-52D3-47BF-A9C5-6435B632F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777"/>
            <a:ext cx="6572296" cy="492922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1268" name="PoljeZBesedilom 4">
            <a:extLst>
              <a:ext uri="{FF2B5EF4-FFF2-40B4-BE49-F238E27FC236}">
                <a16:creationId xmlns:a16="http://schemas.microsoft.com/office/drawing/2014/main" id="{6845E32F-1A00-4C26-818E-7AFF6DD9A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/>
            <a:r>
              <a:rPr lang="sl-SI" altLang="sl-SI" sz="2400" b="1"/>
              <a:t>Degradacija je negativen poseg v okolje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D6B53-F797-48B5-8355-F41F468E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ONESNAŽEVANJE</a:t>
            </a:r>
          </a:p>
        </p:txBody>
      </p:sp>
      <p:pic>
        <p:nvPicPr>
          <p:cNvPr id="4" name="Ograda vsebine 3" descr="Odpadki.jpg">
            <a:extLst>
              <a:ext uri="{FF2B5EF4-FFF2-40B4-BE49-F238E27FC236}">
                <a16:creationId xmlns:a16="http://schemas.microsoft.com/office/drawing/2014/main" id="{B6554366-F799-4EBC-885D-93B3587B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768621"/>
            <a:ext cx="6143668" cy="4089379"/>
          </a:xfrm>
          <a:effectLst>
            <a:softEdge rad="112500"/>
          </a:effectLst>
        </p:spPr>
      </p:pic>
      <p:sp>
        <p:nvSpPr>
          <p:cNvPr id="12292" name="PoljeZBesedilom 4">
            <a:extLst>
              <a:ext uri="{FF2B5EF4-FFF2-40B4-BE49-F238E27FC236}">
                <a16:creationId xmlns:a16="http://schemas.microsoft.com/office/drawing/2014/main" id="{73C1D2F2-D6C0-400B-9AAA-55FE8BAC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9144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"/>
            </a:pPr>
            <a:r>
              <a:rPr lang="sl-SI" altLang="sl-SI" sz="3200"/>
              <a:t>V Sloveniji smo leta 2011 pridelali več kot 6,5 milijona ton odpadkov od tega le 11</a:t>
            </a:r>
            <a:r>
              <a:rPr lang="sl-SI" altLang="sl-SI" sz="3200">
                <a:sym typeface="Symbol" panose="05050102010706020507" pitchFamily="18" charset="2"/>
              </a:rPr>
              <a:t></a:t>
            </a:r>
            <a:r>
              <a:rPr lang="sl-SI" altLang="sl-SI" sz="3200"/>
              <a:t> komunalnih odpadkov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"/>
            </a:pPr>
            <a:r>
              <a:rPr lang="sl-SI" altLang="sl-SI" sz="3200"/>
              <a:t>Največ smo porabili fungicidov za zatiranje gliv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CA91B-82F5-427E-9A01-04772CB8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OZON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8BE6BDA2-906C-4B4A-ACAD-D1E16484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posebna oblika kisika, ki je sestavljen iz treh kisikovih atomov – O3 </a:t>
            </a:r>
          </a:p>
        </p:txBody>
      </p:sp>
      <p:pic>
        <p:nvPicPr>
          <p:cNvPr id="4" name="Slika 3" descr="UVProtec-OzoneLayer.jpg">
            <a:extLst>
              <a:ext uri="{FF2B5EF4-FFF2-40B4-BE49-F238E27FC236}">
                <a16:creationId xmlns:a16="http://schemas.microsoft.com/office/drawing/2014/main" id="{D64EE13A-DE38-4F4E-AFB9-2BD4EBD9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600325"/>
            <a:ext cx="4600575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372F21-BC8B-4740-962D-A5EE8508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OZONSKA LUKNJA</a:t>
            </a:r>
          </a:p>
        </p:txBody>
      </p:sp>
      <p:pic>
        <p:nvPicPr>
          <p:cNvPr id="4" name="Slika 3" descr="ozonska-luknja.jpg">
            <a:extLst>
              <a:ext uri="{FF2B5EF4-FFF2-40B4-BE49-F238E27FC236}">
                <a16:creationId xmlns:a16="http://schemas.microsoft.com/office/drawing/2014/main" id="{EA45D159-5CD5-4BFA-B9E3-B0CEEE0D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4024314" cy="4333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EA63BA18-F8D9-4132-B390-EF5E1BA8C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tanjša plast ozona v atmosferi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E470B1-DD37-4A1F-B7B6-37F5127F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TUJERODNE VRSTE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2D28F34-555F-4D23-9831-754C4940C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Organizmi, ki jih je človek prenesel v novo okolje</a:t>
            </a:r>
          </a:p>
        </p:txBody>
      </p:sp>
      <p:pic>
        <p:nvPicPr>
          <p:cNvPr id="4" name="Slika 3" descr="izola_napovednik_1904.jpg">
            <a:extLst>
              <a:ext uri="{FF2B5EF4-FFF2-40B4-BE49-F238E27FC236}">
                <a16:creationId xmlns:a16="http://schemas.microsoft.com/office/drawing/2014/main" id="{2E26C9FC-A68D-4532-9EB0-0A89FD83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57496"/>
            <a:ext cx="4238093" cy="282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ultimediaservletCA16M44I(1).jpg">
            <a:extLst>
              <a:ext uri="{FF2B5EF4-FFF2-40B4-BE49-F238E27FC236}">
                <a16:creationId xmlns:a16="http://schemas.microsoft.com/office/drawing/2014/main" id="{2338B11B-E031-4286-9E85-867520D66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304126"/>
            <a:ext cx="5000628" cy="374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C2B3E-855F-459B-9A3A-F02FFB95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PREHODNA TUJERODNA VRSTA </a:t>
            </a:r>
          </a:p>
        </p:txBody>
      </p:sp>
      <p:pic>
        <p:nvPicPr>
          <p:cNvPr id="4" name="Ograda vsebine 3" descr="Balfour_11-500x374.jpg">
            <a:extLst>
              <a:ext uri="{FF2B5EF4-FFF2-40B4-BE49-F238E27FC236}">
                <a16:creationId xmlns:a16="http://schemas.microsoft.com/office/drawing/2014/main" id="{8C2D86D7-6087-490B-B426-BF6E6A3AF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2643182"/>
            <a:ext cx="4762500" cy="3562350"/>
          </a:xfrm>
          <a:effectLst>
            <a:softEdge rad="112500"/>
          </a:effectLst>
        </p:spPr>
      </p:pic>
      <p:sp>
        <p:nvSpPr>
          <p:cNvPr id="16388" name="PoljeZBesedilom 4">
            <a:extLst>
              <a:ext uri="{FF2B5EF4-FFF2-40B4-BE49-F238E27FC236}">
                <a16:creationId xmlns:a16="http://schemas.microsoft.com/office/drawing/2014/main" id="{5FDE718F-D944-44EB-BDDA-58553008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143625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l-SI" altLang="sl-SI" b="1"/>
              <a:t>Balfourova nedotika</a:t>
            </a:r>
            <a:r>
              <a:rPr lang="sl-SI" altLang="sl-SI"/>
              <a:t> </a:t>
            </a:r>
          </a:p>
        </p:txBody>
      </p:sp>
      <p:pic>
        <p:nvPicPr>
          <p:cNvPr id="6" name="Slika 5" descr="neimenovano bravo.png">
            <a:extLst>
              <a:ext uri="{FF2B5EF4-FFF2-40B4-BE49-F238E27FC236}">
                <a16:creationId xmlns:a16="http://schemas.microsoft.com/office/drawing/2014/main" id="{A2648156-107F-4F62-978F-E2140061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456140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PoljeZBesedilom 6">
            <a:extLst>
              <a:ext uri="{FF2B5EF4-FFF2-40B4-BE49-F238E27FC236}">
                <a16:creationId xmlns:a16="http://schemas.microsoft.com/office/drawing/2014/main" id="{53225C87-F36E-4B9B-AA84-383DEBDC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572000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l-SI" altLang="sl-SI" b="1"/>
              <a:t>Breskvica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93EB4-173E-4883-B728-B1EAC5C1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NATURALIZIRANA VRSTA </a:t>
            </a:r>
          </a:p>
        </p:txBody>
      </p:sp>
      <p:pic>
        <p:nvPicPr>
          <p:cNvPr id="17411" name="Ograda vsebine 3" descr="stopnje-invazivnosti.png">
            <a:extLst>
              <a:ext uri="{FF2B5EF4-FFF2-40B4-BE49-F238E27FC236}">
                <a16:creationId xmlns:a16="http://schemas.microsoft.com/office/drawing/2014/main" id="{A78DA64B-8832-42E4-A792-ABE5F6C5F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571625"/>
            <a:ext cx="7575550" cy="3876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6039EA-C8A0-4FA0-8894-1D357568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INVAZIVNA TUJERODNA VRSTA </a:t>
            </a:r>
          </a:p>
        </p:txBody>
      </p:sp>
      <p:pic>
        <p:nvPicPr>
          <p:cNvPr id="4" name="Ograda vsebine 3" descr="60710659.jpg">
            <a:extLst>
              <a:ext uri="{FF2B5EF4-FFF2-40B4-BE49-F238E27FC236}">
                <a16:creationId xmlns:a16="http://schemas.microsoft.com/office/drawing/2014/main" id="{C3703481-9839-4F47-BBBC-EFE6175C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785926"/>
            <a:ext cx="4252924" cy="3643338"/>
          </a:xfrm>
          <a:effectLst>
            <a:softEdge rad="112500"/>
          </a:effectLst>
        </p:spPr>
      </p:pic>
      <p:pic>
        <p:nvPicPr>
          <p:cNvPr id="5" name="Slika 4" descr="Deloindom__IMG_7671.jpg">
            <a:extLst>
              <a:ext uri="{FF2B5EF4-FFF2-40B4-BE49-F238E27FC236}">
                <a16:creationId xmlns:a16="http://schemas.microsoft.com/office/drawing/2014/main" id="{0B500213-B1CC-40F2-A74D-024E6660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47149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PoljeZBesedilom 5">
            <a:extLst>
              <a:ext uri="{FF2B5EF4-FFF2-40B4-BE49-F238E27FC236}">
                <a16:creationId xmlns:a16="http://schemas.microsoft.com/office/drawing/2014/main" id="{3BB4F872-2769-4FB9-A7F1-A46C2CA74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000625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l-SI" altLang="sl-SI"/>
              <a:t>Ambrozija</a:t>
            </a:r>
          </a:p>
        </p:txBody>
      </p:sp>
      <p:sp>
        <p:nvSpPr>
          <p:cNvPr id="18438" name="PoljeZBesedilom 6">
            <a:extLst>
              <a:ext uri="{FF2B5EF4-FFF2-40B4-BE49-F238E27FC236}">
                <a16:creationId xmlns:a16="http://schemas.microsoft.com/office/drawing/2014/main" id="{C0DEE144-2792-4754-892F-85800F85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53578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sl-SI" altLang="sl-SI"/>
              <a:t>Orjaški dežen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0</TotalTime>
  <Words>725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Cambria</vt:lpstr>
      <vt:lpstr>Wingdings 2</vt:lpstr>
      <vt:lpstr>Welcome</vt:lpstr>
      <vt:lpstr>VPLIV ČLOVEKA NA NARAVO IN OKOLJE </vt:lpstr>
      <vt:lpstr>DEGRADACIJA</vt:lpstr>
      <vt:lpstr>ONESNAŽEVANJE</vt:lpstr>
      <vt:lpstr>OZON</vt:lpstr>
      <vt:lpstr>OZONSKA LUKNJA</vt:lpstr>
      <vt:lpstr>TUJERODNE VRSTE</vt:lpstr>
      <vt:lpstr>PREHODNA TUJERODNA VRSTA </vt:lpstr>
      <vt:lpstr>NATURALIZIRANA VRSTA </vt:lpstr>
      <vt:lpstr>INVAZIVNA TUJERODNA VRSTA </vt:lpstr>
      <vt:lpstr>Thuja2</vt:lpstr>
      <vt:lpstr>TRAJNOSTNI RAZVOJ</vt:lpstr>
      <vt:lpstr>ZAVAROVANA OBMOČJA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2019-05-31T08:41:37Z</dcterms:created>
  <dcterms:modified xsi:type="dcterms:W3CDTF">2019-05-31T08:41:37Z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