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7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65" r:id="rId12"/>
    <p:sldId id="268" r:id="rId13"/>
    <p:sldId id="277" r:id="rId14"/>
    <p:sldId id="278" r:id="rId15"/>
    <p:sldId id="269" r:id="rId16"/>
    <p:sldId id="267" r:id="rId17"/>
    <p:sldId id="270" r:id="rId18"/>
    <p:sldId id="271" r:id="rId19"/>
    <p:sldId id="274" r:id="rId20"/>
    <p:sldId id="275" r:id="rId2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Stout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Stout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Stout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Stout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Stout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oudy Stout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oudy Stout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oudy Stout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oudy Stout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  <a:srgbClr val="00EE00"/>
    <a:srgbClr val="99FF66"/>
    <a:srgbClr val="FF9933"/>
    <a:srgbClr val="FF6600"/>
    <a:srgbClr val="A5F7F9"/>
    <a:srgbClr val="CC99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80989" autoAdjust="0"/>
  </p:normalViewPr>
  <p:slideViewPr>
    <p:cSldViewPr>
      <p:cViewPr varScale="1">
        <p:scale>
          <a:sx n="92" d="100"/>
          <a:sy n="92" d="100"/>
        </p:scale>
        <p:origin x="5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64539A59-D37C-48F5-8B2E-BCF3AE4997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A1FB3BA3-4F09-4E85-AE7E-7B7D927254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81BC2CCF-D15E-4665-B4AC-6E8DD77E4CA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99D058EB-B2AE-4A4E-A58C-352C4B7378A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/>
              <a:t>Click to edit Master text styles</a:t>
            </a:r>
          </a:p>
          <a:p>
            <a:pPr lvl="1"/>
            <a:r>
              <a:rPr lang="sl-SI" noProof="0"/>
              <a:t>Second level</a:t>
            </a:r>
          </a:p>
          <a:p>
            <a:pPr lvl="2"/>
            <a:r>
              <a:rPr lang="sl-SI" noProof="0"/>
              <a:t>Third level</a:t>
            </a:r>
          </a:p>
          <a:p>
            <a:pPr lvl="3"/>
            <a:r>
              <a:rPr lang="sl-SI" noProof="0"/>
              <a:t>Fourth level</a:t>
            </a:r>
          </a:p>
          <a:p>
            <a:pPr lvl="4"/>
            <a:r>
              <a:rPr lang="sl-SI" noProof="0"/>
              <a:t>Fifth level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CB5C4B8B-D9BC-4D64-9DCF-47998354333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D84C179E-FAA5-4937-A43E-45CE3AF55D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62B820D7-BF3A-4F35-9C00-8C29DBF5ED4C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grada stranske slike 1">
            <a:extLst>
              <a:ext uri="{FF2B5EF4-FFF2-40B4-BE49-F238E27FC236}">
                <a16:creationId xmlns:a16="http://schemas.microsoft.com/office/drawing/2014/main" id="{2730BA40-AA53-4732-A869-8BE32DE777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Ograda opomb 2">
            <a:extLst>
              <a:ext uri="{FF2B5EF4-FFF2-40B4-BE49-F238E27FC236}">
                <a16:creationId xmlns:a16="http://schemas.microsoft.com/office/drawing/2014/main" id="{0E698D8A-E59F-47DD-9830-A82F25717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24580" name="Ograda številke diapozitiva 3">
            <a:extLst>
              <a:ext uri="{FF2B5EF4-FFF2-40B4-BE49-F238E27FC236}">
                <a16:creationId xmlns:a16="http://schemas.microsoft.com/office/drawing/2014/main" id="{D2BC9A9F-39D9-4613-8118-F0C8340101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eaLnBrk="1" hangingPunct="1"/>
            <a:fld id="{A30B1D4A-781E-455A-8608-C34D459A516B}" type="slidenum">
              <a:rPr lang="sl-SI" altLang="sl-SI">
                <a:latin typeface="Arial" panose="020B0604020202020204" pitchFamily="34" charset="0"/>
              </a:rPr>
              <a:pPr eaLnBrk="1" hangingPunct="1"/>
              <a:t>1</a:t>
            </a:fld>
            <a:endParaRPr lang="sl-SI" altLang="sl-S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grada stranske slike 1">
            <a:extLst>
              <a:ext uri="{FF2B5EF4-FFF2-40B4-BE49-F238E27FC236}">
                <a16:creationId xmlns:a16="http://schemas.microsoft.com/office/drawing/2014/main" id="{C58956BD-9D07-403B-B84F-656877C877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Ograda opomb 2">
            <a:extLst>
              <a:ext uri="{FF2B5EF4-FFF2-40B4-BE49-F238E27FC236}">
                <a16:creationId xmlns:a16="http://schemas.microsoft.com/office/drawing/2014/main" id="{B295440D-B33F-4BBC-8D99-A1E19D509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33796" name="Ograda številke diapozitiva 3">
            <a:extLst>
              <a:ext uri="{FF2B5EF4-FFF2-40B4-BE49-F238E27FC236}">
                <a16:creationId xmlns:a16="http://schemas.microsoft.com/office/drawing/2014/main" id="{92F40664-D8C9-472B-8BB7-2A2A010B2E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eaLnBrk="1" hangingPunct="1"/>
            <a:fld id="{0761CB5D-DFB7-456E-9662-AA7F865F9DAB}" type="slidenum">
              <a:rPr lang="sl-SI" altLang="sl-SI">
                <a:latin typeface="Arial" panose="020B0604020202020204" pitchFamily="34" charset="0"/>
              </a:rPr>
              <a:pPr eaLnBrk="1" hangingPunct="1"/>
              <a:t>12</a:t>
            </a:fld>
            <a:endParaRPr lang="sl-SI" altLang="sl-S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grada stranske slike 1">
            <a:extLst>
              <a:ext uri="{FF2B5EF4-FFF2-40B4-BE49-F238E27FC236}">
                <a16:creationId xmlns:a16="http://schemas.microsoft.com/office/drawing/2014/main" id="{C2A9CD1D-2690-4CBD-A8B7-3132BCC6ECB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Ograda opomb 2">
            <a:extLst>
              <a:ext uri="{FF2B5EF4-FFF2-40B4-BE49-F238E27FC236}">
                <a16:creationId xmlns:a16="http://schemas.microsoft.com/office/drawing/2014/main" id="{DBED2B6A-376D-472B-AE7A-D8B9C160C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34820" name="Ograda številke diapozitiva 3">
            <a:extLst>
              <a:ext uri="{FF2B5EF4-FFF2-40B4-BE49-F238E27FC236}">
                <a16:creationId xmlns:a16="http://schemas.microsoft.com/office/drawing/2014/main" id="{6049114C-CF7D-488B-ADE2-B1D73596EF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eaLnBrk="1" hangingPunct="1"/>
            <a:fld id="{BD6F7519-9BB4-4EB8-AB0B-B52AAA02B56A}" type="slidenum">
              <a:rPr lang="sl-SI" altLang="sl-SI">
                <a:latin typeface="Arial" panose="020B0604020202020204" pitchFamily="34" charset="0"/>
              </a:rPr>
              <a:pPr eaLnBrk="1" hangingPunct="1"/>
              <a:t>13</a:t>
            </a:fld>
            <a:endParaRPr lang="sl-SI" altLang="sl-S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grada stranske slike 1">
            <a:extLst>
              <a:ext uri="{FF2B5EF4-FFF2-40B4-BE49-F238E27FC236}">
                <a16:creationId xmlns:a16="http://schemas.microsoft.com/office/drawing/2014/main" id="{1A0B1FF4-6FD4-455B-BA67-5BD21F751B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Ograda opomb 2">
            <a:extLst>
              <a:ext uri="{FF2B5EF4-FFF2-40B4-BE49-F238E27FC236}">
                <a16:creationId xmlns:a16="http://schemas.microsoft.com/office/drawing/2014/main" id="{DE5871E1-07CC-4D2B-A587-984B7DCF1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35844" name="Ograda številke diapozitiva 3">
            <a:extLst>
              <a:ext uri="{FF2B5EF4-FFF2-40B4-BE49-F238E27FC236}">
                <a16:creationId xmlns:a16="http://schemas.microsoft.com/office/drawing/2014/main" id="{F19892AB-0956-4855-9B8E-ACA67D0939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eaLnBrk="1" hangingPunct="1"/>
            <a:fld id="{EF31E1E6-7309-43DE-A1E0-1750098CBECF}" type="slidenum">
              <a:rPr lang="sl-SI" altLang="sl-SI">
                <a:latin typeface="Arial" panose="020B0604020202020204" pitchFamily="34" charset="0"/>
              </a:rPr>
              <a:pPr eaLnBrk="1" hangingPunct="1"/>
              <a:t>14</a:t>
            </a:fld>
            <a:endParaRPr lang="sl-SI" altLang="sl-S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grada stranske slike 1">
            <a:extLst>
              <a:ext uri="{FF2B5EF4-FFF2-40B4-BE49-F238E27FC236}">
                <a16:creationId xmlns:a16="http://schemas.microsoft.com/office/drawing/2014/main" id="{6022530D-EC06-4ECE-8D61-920ABE1016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Ograda opomb 2">
            <a:extLst>
              <a:ext uri="{FF2B5EF4-FFF2-40B4-BE49-F238E27FC236}">
                <a16:creationId xmlns:a16="http://schemas.microsoft.com/office/drawing/2014/main" id="{466937B4-FF18-45D1-916C-56C9DF481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25604" name="Ograda številke diapozitiva 3">
            <a:extLst>
              <a:ext uri="{FF2B5EF4-FFF2-40B4-BE49-F238E27FC236}">
                <a16:creationId xmlns:a16="http://schemas.microsoft.com/office/drawing/2014/main" id="{8545342F-C62F-4C8D-AECA-7EF0D6AA80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eaLnBrk="1" hangingPunct="1"/>
            <a:fld id="{2A3704E6-F4AB-46EA-BFA3-A783B3FD7E32}" type="slidenum">
              <a:rPr lang="sl-SI" altLang="sl-SI">
                <a:latin typeface="Arial" panose="020B0604020202020204" pitchFamily="34" charset="0"/>
              </a:rPr>
              <a:pPr eaLnBrk="1" hangingPunct="1"/>
              <a:t>2</a:t>
            </a:fld>
            <a:endParaRPr lang="sl-SI" altLang="sl-S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>
            <a:extLst>
              <a:ext uri="{FF2B5EF4-FFF2-40B4-BE49-F238E27FC236}">
                <a16:creationId xmlns:a16="http://schemas.microsoft.com/office/drawing/2014/main" id="{F1E41EEB-E26D-486E-87F1-CC6DB99A74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Ograda opomb 2">
            <a:extLst>
              <a:ext uri="{FF2B5EF4-FFF2-40B4-BE49-F238E27FC236}">
                <a16:creationId xmlns:a16="http://schemas.microsoft.com/office/drawing/2014/main" id="{BDCC91D5-497A-4B43-AA86-34DAD9B44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26628" name="Ograda številke diapozitiva 3">
            <a:extLst>
              <a:ext uri="{FF2B5EF4-FFF2-40B4-BE49-F238E27FC236}">
                <a16:creationId xmlns:a16="http://schemas.microsoft.com/office/drawing/2014/main" id="{2C931977-4D96-401F-A5B6-6C2D007B54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eaLnBrk="1" hangingPunct="1"/>
            <a:fld id="{058DACC9-DD03-4734-813D-1841261C63D7}" type="slidenum">
              <a:rPr lang="sl-SI" altLang="sl-SI">
                <a:latin typeface="Arial" panose="020B0604020202020204" pitchFamily="34" charset="0"/>
              </a:rPr>
              <a:pPr eaLnBrk="1" hangingPunct="1"/>
              <a:t>3</a:t>
            </a:fld>
            <a:endParaRPr lang="sl-SI" altLang="sl-S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grada stranske slike 1">
            <a:extLst>
              <a:ext uri="{FF2B5EF4-FFF2-40B4-BE49-F238E27FC236}">
                <a16:creationId xmlns:a16="http://schemas.microsoft.com/office/drawing/2014/main" id="{90A1ADE0-8A2B-43A0-AC23-FC2D0EA290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Ograda opomb 2">
            <a:extLst>
              <a:ext uri="{FF2B5EF4-FFF2-40B4-BE49-F238E27FC236}">
                <a16:creationId xmlns:a16="http://schemas.microsoft.com/office/drawing/2014/main" id="{6AF06353-BC52-4E51-8123-0B36244CD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27652" name="Ograda številke diapozitiva 3">
            <a:extLst>
              <a:ext uri="{FF2B5EF4-FFF2-40B4-BE49-F238E27FC236}">
                <a16:creationId xmlns:a16="http://schemas.microsoft.com/office/drawing/2014/main" id="{5304B18C-D387-408E-A41E-F1C4775247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eaLnBrk="1" hangingPunct="1"/>
            <a:fld id="{16AC8577-512A-4B81-93E4-EA122F83F135}" type="slidenum">
              <a:rPr lang="sl-SI" altLang="sl-SI">
                <a:latin typeface="Arial" panose="020B0604020202020204" pitchFamily="34" charset="0"/>
              </a:rPr>
              <a:pPr eaLnBrk="1" hangingPunct="1"/>
              <a:t>4</a:t>
            </a:fld>
            <a:endParaRPr lang="sl-SI" altLang="sl-S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grada stranske slike 1">
            <a:extLst>
              <a:ext uri="{FF2B5EF4-FFF2-40B4-BE49-F238E27FC236}">
                <a16:creationId xmlns:a16="http://schemas.microsoft.com/office/drawing/2014/main" id="{C0D7A838-593C-4818-B5E5-B2BD80AB116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Ograda opomb 2">
            <a:extLst>
              <a:ext uri="{FF2B5EF4-FFF2-40B4-BE49-F238E27FC236}">
                <a16:creationId xmlns:a16="http://schemas.microsoft.com/office/drawing/2014/main" id="{B27B1E19-5D0D-4821-9481-53A0BF921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28676" name="Ograda številke diapozitiva 3">
            <a:extLst>
              <a:ext uri="{FF2B5EF4-FFF2-40B4-BE49-F238E27FC236}">
                <a16:creationId xmlns:a16="http://schemas.microsoft.com/office/drawing/2014/main" id="{6561D5EA-F3EC-481A-8B98-00D0926C59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eaLnBrk="1" hangingPunct="1"/>
            <a:fld id="{ACB8EEC7-E797-4DC1-88A9-A51DFDF7A550}" type="slidenum">
              <a:rPr lang="sl-SI" altLang="sl-SI">
                <a:latin typeface="Arial" panose="020B0604020202020204" pitchFamily="34" charset="0"/>
              </a:rPr>
              <a:pPr eaLnBrk="1" hangingPunct="1"/>
              <a:t>5</a:t>
            </a:fld>
            <a:endParaRPr lang="sl-SI" altLang="sl-S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grada stranske slike 1">
            <a:extLst>
              <a:ext uri="{FF2B5EF4-FFF2-40B4-BE49-F238E27FC236}">
                <a16:creationId xmlns:a16="http://schemas.microsoft.com/office/drawing/2014/main" id="{C350B016-FEF9-410D-B437-8D0FDF9AFB8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Ograda opomb 2">
            <a:extLst>
              <a:ext uri="{FF2B5EF4-FFF2-40B4-BE49-F238E27FC236}">
                <a16:creationId xmlns:a16="http://schemas.microsoft.com/office/drawing/2014/main" id="{31876B09-9368-445E-87AA-0E9EBD8C9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29700" name="Ograda številke diapozitiva 3">
            <a:extLst>
              <a:ext uri="{FF2B5EF4-FFF2-40B4-BE49-F238E27FC236}">
                <a16:creationId xmlns:a16="http://schemas.microsoft.com/office/drawing/2014/main" id="{F89F2C7C-F508-484F-AD8E-750D24842C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eaLnBrk="1" hangingPunct="1"/>
            <a:fld id="{6779E78D-9D09-44A8-867F-FE8B6123B680}" type="slidenum">
              <a:rPr lang="sl-SI" altLang="sl-SI">
                <a:latin typeface="Arial" panose="020B0604020202020204" pitchFamily="34" charset="0"/>
              </a:rPr>
              <a:pPr eaLnBrk="1" hangingPunct="1"/>
              <a:t>7</a:t>
            </a:fld>
            <a:endParaRPr lang="sl-SI" altLang="sl-S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grada stranske slike 1">
            <a:extLst>
              <a:ext uri="{FF2B5EF4-FFF2-40B4-BE49-F238E27FC236}">
                <a16:creationId xmlns:a16="http://schemas.microsoft.com/office/drawing/2014/main" id="{906068AB-5CC0-43EB-A3C3-D63D94A232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Ograda opomb 2">
            <a:extLst>
              <a:ext uri="{FF2B5EF4-FFF2-40B4-BE49-F238E27FC236}">
                <a16:creationId xmlns:a16="http://schemas.microsoft.com/office/drawing/2014/main" id="{E0DA42A5-DF00-4587-A8C2-4DBEFF11F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30724" name="Ograda številke diapozitiva 3">
            <a:extLst>
              <a:ext uri="{FF2B5EF4-FFF2-40B4-BE49-F238E27FC236}">
                <a16:creationId xmlns:a16="http://schemas.microsoft.com/office/drawing/2014/main" id="{9C522696-BBEA-4910-8D03-F6308BB5D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eaLnBrk="1" hangingPunct="1"/>
            <a:fld id="{00FA6722-0175-47EF-AA77-0D90331D0AD5}" type="slidenum">
              <a:rPr lang="sl-SI" altLang="sl-SI">
                <a:latin typeface="Arial" panose="020B0604020202020204" pitchFamily="34" charset="0"/>
              </a:rPr>
              <a:pPr eaLnBrk="1" hangingPunct="1"/>
              <a:t>8</a:t>
            </a:fld>
            <a:endParaRPr lang="sl-SI" altLang="sl-S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grada stranske slike 1">
            <a:extLst>
              <a:ext uri="{FF2B5EF4-FFF2-40B4-BE49-F238E27FC236}">
                <a16:creationId xmlns:a16="http://schemas.microsoft.com/office/drawing/2014/main" id="{2E6EA504-522E-4D6C-BCF3-A9EA0C9CBF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Ograda opomb 2">
            <a:extLst>
              <a:ext uri="{FF2B5EF4-FFF2-40B4-BE49-F238E27FC236}">
                <a16:creationId xmlns:a16="http://schemas.microsoft.com/office/drawing/2014/main" id="{05A13087-9540-4EAE-8D65-B25AD8E19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31748" name="Ograda številke diapozitiva 3">
            <a:extLst>
              <a:ext uri="{FF2B5EF4-FFF2-40B4-BE49-F238E27FC236}">
                <a16:creationId xmlns:a16="http://schemas.microsoft.com/office/drawing/2014/main" id="{19DE13ED-46B4-4C01-979E-DB6746C2F7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eaLnBrk="1" hangingPunct="1"/>
            <a:fld id="{D2E35BE0-974C-4656-993E-193FFAE713DC}" type="slidenum">
              <a:rPr lang="sl-SI" altLang="sl-SI">
                <a:latin typeface="Arial" panose="020B0604020202020204" pitchFamily="34" charset="0"/>
              </a:rPr>
              <a:pPr eaLnBrk="1" hangingPunct="1"/>
              <a:t>9</a:t>
            </a:fld>
            <a:endParaRPr lang="sl-SI" altLang="sl-S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grada stranske slike 1">
            <a:extLst>
              <a:ext uri="{FF2B5EF4-FFF2-40B4-BE49-F238E27FC236}">
                <a16:creationId xmlns:a16="http://schemas.microsoft.com/office/drawing/2014/main" id="{53D1A02F-425F-48BB-878E-83F16C30F68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Ograda opomb 2">
            <a:extLst>
              <a:ext uri="{FF2B5EF4-FFF2-40B4-BE49-F238E27FC236}">
                <a16:creationId xmlns:a16="http://schemas.microsoft.com/office/drawing/2014/main" id="{E104DDAF-FDEB-40A7-9892-080DF178B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32772" name="Ograda številke diapozitiva 3">
            <a:extLst>
              <a:ext uri="{FF2B5EF4-FFF2-40B4-BE49-F238E27FC236}">
                <a16:creationId xmlns:a16="http://schemas.microsoft.com/office/drawing/2014/main" id="{32E6B856-2B42-445B-BC01-7CC2DC791E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eaLnBrk="1" hangingPunct="1"/>
            <a:fld id="{98F8995A-2FE0-4579-9B10-B07430402FFA}" type="slidenum">
              <a:rPr lang="sl-SI" altLang="sl-SI">
                <a:latin typeface="Arial" panose="020B0604020202020204" pitchFamily="34" charset="0"/>
              </a:rPr>
              <a:pPr eaLnBrk="1" hangingPunct="1"/>
              <a:t>11</a:t>
            </a:fld>
            <a:endParaRPr lang="sl-SI" altLang="sl-S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2EE2BC-A64B-49B6-BB4D-6B16530FF1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E20B72-A66C-410B-B546-7E9AABAE8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49F0EE-101E-4B52-AEBD-5BAAD23356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612E7B-F3DB-4453-BD3A-AFDB32C7FC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486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226425-0810-44E4-81E9-67FC4FA2FD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168465-97D4-43A2-95BA-1CA8D2C0BE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00FC9E-BB75-4064-B888-E57410D8A0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ADD31-E711-4710-B7FB-9536537E030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0691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958D82-9E5E-4E41-9217-9B80EEE032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E76E08-8705-4BC9-A8FF-FB60F563E9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122C48-2B87-4BC2-A5BD-3901D7896B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E6BA29-FD26-4B5D-BD79-44D06D999D1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47135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Naslov in 2 vsebini nad besedi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3B0C557-0A0D-4566-AF5F-2D4B6C7D0E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A018F6D-B9E1-461D-9179-BB130FD255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E73E4A6-00AE-4704-A6D8-7E45AEBD9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B7F988-A883-417A-8C6F-99D5445CA16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69334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slov, vsebina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79B00F-32CF-47CB-8320-8792E69EC2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AA42CC-F096-4753-A1D4-0958E03EB0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DF79B9-493A-4104-8B7D-B23580820B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7406AA-614A-4641-BA33-A7487A13591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2158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besedilo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831B7A-3492-4FA1-A3B8-472A762EBA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103612-8BC5-43C7-A8E5-E52A21F47F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C38E23-625E-4182-823F-E789094F27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E73331-93D5-40D5-B255-95C6D8CFC7D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020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8FC9FE-5828-42EC-B16C-076AF845C6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AC7CAA-6B57-489D-BE0B-0BD62EAB64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F974A8-21FB-4EE1-B868-D2B5E290EF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249003-7C9B-4F9B-BAEA-3C95D4F2819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1559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24BED2-9A66-4E43-93F6-5FD5106F5C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09DA15-11B6-4C93-AB4E-D17B1C3795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3AA1F8-962B-4912-80A6-702D212E6E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15F340-DDEB-4EE1-BEB5-90FB3CD3E20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1600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1A01C7-04B6-4708-8B12-A242879350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871CBB-604C-4F25-9FFD-A85F299943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392D77-E002-4E77-8DCF-B1C671A368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3A04B2-7489-4380-A503-C70C0078D16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091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0E831A3-DB33-4C14-BCAC-7C1C24756E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4406335-008F-40E5-AFB6-6F1200C643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E3752A8-BFA9-4105-956F-6B54EFB905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A50E96-A48D-45EE-8FD5-99CA5B3705F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4258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8DCA4D8-2BE1-4E91-A6F6-0914D0196C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1497CC3-36EE-4A91-9B36-9D9B409E54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40E10CC-293C-4F98-A2A4-EF2B64C6F4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702DCE-2556-417C-A4A7-617811EE26D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8386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A8102D4-9C31-4D32-9623-1CC6F2B20C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D578E24-FBD2-484A-BE81-B4B004E1AF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4F97277-B245-4432-8EEA-CD6C1310C8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944FD5-E698-4579-BFAD-9FAD30B44D9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1110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7D6904-F9C5-4F0B-9008-4868BB2631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58449B-06A9-4FA8-8E2A-BDD54132E1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8CF298-930E-4918-BA4C-4FB5B65971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AB5609-29EE-454C-B510-8D05619DF2E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04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75D857-8434-40D9-8648-14684D65CC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F6C6D3-E44B-425A-8F3F-D921B2808E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8AC3D9-A7B3-48F8-A7FD-6B0AD503F2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E43C1-8891-448D-BB6C-EDC23D388CB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9427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A48AE85-63C7-40F0-86F6-C6B3395288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32A3B2D-7277-4BFA-9B13-F4C7408353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5394ECEA-A2A6-471D-A242-C820E4B5B56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3C4D3B22-8B3A-4760-9C25-4C17FF0520B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55F3DAC7-2860-424D-BDBB-791FDA8DC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6DD4AB4D-CFB8-4198-9B32-CE566B8813F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gif"/><Relationship Id="rId2" Type="http://schemas.openxmlformats.org/officeDocument/2006/relationships/image" Target="../media/image4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ather.com/" TargetMode="External"/><Relationship Id="rId2" Type="http://schemas.openxmlformats.org/officeDocument/2006/relationships/hyperlink" Target="http://www.vreme.com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 descr="vreme">
            <a:extLst>
              <a:ext uri="{FF2B5EF4-FFF2-40B4-BE49-F238E27FC236}">
                <a16:creationId xmlns:a16="http://schemas.microsoft.com/office/drawing/2014/main" id="{CB657A2D-C7C8-4B0E-80D8-E02DF3EFB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eaLnBrk="1" hangingPunct="1"/>
            <a:endParaRPr lang="sl-SI" altLang="sl-SI"/>
          </a:p>
        </p:txBody>
      </p:sp>
      <p:sp>
        <p:nvSpPr>
          <p:cNvPr id="2051" name="WordArt 5">
            <a:extLst>
              <a:ext uri="{FF2B5EF4-FFF2-40B4-BE49-F238E27FC236}">
                <a16:creationId xmlns:a16="http://schemas.microsoft.com/office/drawing/2014/main" id="{42C7AAA1-6F77-412A-8341-2F586406A5C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35150" y="2349500"/>
            <a:ext cx="5545138" cy="1511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vreme</a:t>
            </a:r>
          </a:p>
        </p:txBody>
      </p:sp>
      <p:sp>
        <p:nvSpPr>
          <p:cNvPr id="2054" name="WordArt 6">
            <a:extLst>
              <a:ext uri="{FF2B5EF4-FFF2-40B4-BE49-F238E27FC236}">
                <a16:creationId xmlns:a16="http://schemas.microsoft.com/office/drawing/2014/main" id="{0D8C29FF-A22C-4FBE-B516-E66A1BEAA06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4438" y="6143625"/>
            <a:ext cx="6038850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14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BE687F07-9B7D-45F4-9A10-F98233559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08725"/>
            <a:ext cx="2889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algn="ctr" eaLnBrk="1" hangingPunct="1"/>
            <a:r>
              <a:rPr lang="sl-SI" altLang="sl-SI">
                <a:latin typeface="Arial Black" panose="020B0A04020102020204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6FDFCFA-FE8A-4E19-A44C-7605D181AC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31EC1BD-350E-452E-90D4-272DB927CE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l-SI" altLang="sl-SI"/>
              <a:t>   Veter prenaša oblake in s tem tudi pada-vine.Prenaša tudi semena, prah ipd.</a:t>
            </a:r>
          </a:p>
          <a:p>
            <a:pPr eaLnBrk="1" hangingPunct="1">
              <a:buFontTx/>
              <a:buNone/>
            </a:pPr>
            <a:r>
              <a:rPr lang="sl-SI" altLang="sl-SI"/>
              <a:t> </a:t>
            </a:r>
            <a:r>
              <a:rPr lang="sl-SI" altLang="sl-SI">
                <a:solidFill>
                  <a:schemeClr val="bg1"/>
                </a:solidFill>
              </a:rPr>
              <a:t>smer vetra</a:t>
            </a:r>
          </a:p>
          <a:p>
            <a:pPr eaLnBrk="1" hangingPunct="1">
              <a:buFontTx/>
              <a:buNone/>
            </a:pPr>
            <a:r>
              <a:rPr lang="sl-SI" altLang="sl-SI"/>
              <a:t>                                                      </a:t>
            </a:r>
            <a:r>
              <a:rPr lang="sl-SI" altLang="sl-SI">
                <a:solidFill>
                  <a:schemeClr val="bg1"/>
                </a:solidFill>
              </a:rPr>
              <a:t>prah</a:t>
            </a:r>
          </a:p>
          <a:p>
            <a:pPr eaLnBrk="1" hangingPunct="1">
              <a:buFontTx/>
              <a:buNone/>
            </a:pPr>
            <a:r>
              <a:rPr lang="sl-SI" altLang="sl-SI"/>
              <a:t>                                                      </a:t>
            </a:r>
            <a:r>
              <a:rPr lang="sl-SI" altLang="sl-SI">
                <a:solidFill>
                  <a:schemeClr val="bg1"/>
                </a:solidFill>
              </a:rPr>
              <a:t>oblake  </a:t>
            </a:r>
            <a:r>
              <a:rPr lang="sl-SI" altLang="sl-SI"/>
              <a:t>   </a:t>
            </a:r>
          </a:p>
          <a:p>
            <a:pPr eaLnBrk="1" hangingPunct="1">
              <a:buFontTx/>
              <a:buNone/>
            </a:pPr>
            <a:r>
              <a:rPr lang="sl-SI" altLang="sl-SI"/>
              <a:t>          </a:t>
            </a:r>
            <a:r>
              <a:rPr lang="sl-SI" altLang="sl-SI">
                <a:solidFill>
                  <a:schemeClr val="bg1"/>
                </a:solidFill>
              </a:rPr>
              <a:t>semena </a:t>
            </a:r>
            <a:r>
              <a:rPr lang="sl-SI" altLang="sl-SI"/>
              <a:t>                                                     </a:t>
            </a:r>
          </a:p>
        </p:txBody>
      </p:sp>
      <p:sp>
        <p:nvSpPr>
          <p:cNvPr id="11268" name="WordArt 4">
            <a:extLst>
              <a:ext uri="{FF2B5EF4-FFF2-40B4-BE49-F238E27FC236}">
                <a16:creationId xmlns:a16="http://schemas.microsoft.com/office/drawing/2014/main" id="{3C6DF06D-DC21-45B1-8DCC-1733298C877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71550" y="333375"/>
            <a:ext cx="7200900" cy="9350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sl-SI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veter tudi kaj prenaša</a:t>
            </a:r>
          </a:p>
        </p:txBody>
      </p:sp>
      <p:sp>
        <p:nvSpPr>
          <p:cNvPr id="43014" name="Oval 6">
            <a:extLst>
              <a:ext uri="{FF2B5EF4-FFF2-40B4-BE49-F238E27FC236}">
                <a16:creationId xmlns:a16="http://schemas.microsoft.com/office/drawing/2014/main" id="{E2D10DD0-1AC2-4849-A63D-5278681F1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4076700"/>
            <a:ext cx="2232025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algn="ctr" eaLnBrk="1" hangingPunct="1"/>
            <a:r>
              <a:rPr lang="sl-SI" altLang="sl-SI"/>
              <a:t>Veter </a:t>
            </a:r>
          </a:p>
          <a:p>
            <a:pPr algn="ctr" eaLnBrk="1" hangingPunct="1"/>
            <a:r>
              <a:rPr lang="sl-SI" altLang="sl-SI"/>
              <a:t>prenaša</a:t>
            </a:r>
          </a:p>
        </p:txBody>
      </p:sp>
      <p:sp>
        <p:nvSpPr>
          <p:cNvPr id="11270" name="Line 7">
            <a:extLst>
              <a:ext uri="{FF2B5EF4-FFF2-40B4-BE49-F238E27FC236}">
                <a16:creationId xmlns:a16="http://schemas.microsoft.com/office/drawing/2014/main" id="{64B6FC22-20F7-47D2-BA21-F1D4E7FCC7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1050" y="3284538"/>
            <a:ext cx="649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1271" name="Line 8">
            <a:extLst>
              <a:ext uri="{FF2B5EF4-FFF2-40B4-BE49-F238E27FC236}">
                <a16:creationId xmlns:a16="http://schemas.microsoft.com/office/drawing/2014/main" id="{52A0C8E8-EE55-43A2-954D-BC981EEE4C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3213100"/>
            <a:ext cx="71913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1272" name="Line 9">
            <a:extLst>
              <a:ext uri="{FF2B5EF4-FFF2-40B4-BE49-F238E27FC236}">
                <a16:creationId xmlns:a16="http://schemas.microsoft.com/office/drawing/2014/main" id="{6131F2DE-31DD-4F8F-B95B-3DA94DD501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8175" y="3357563"/>
            <a:ext cx="5032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3018" name="Line 10">
            <a:extLst>
              <a:ext uri="{FF2B5EF4-FFF2-40B4-BE49-F238E27FC236}">
                <a16:creationId xmlns:a16="http://schemas.microsoft.com/office/drawing/2014/main" id="{A22E7CC9-B7C9-446D-B083-94B9B02D41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24525" y="3860800"/>
            <a:ext cx="792163" cy="431800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3019" name="Line 11">
            <a:extLst>
              <a:ext uri="{FF2B5EF4-FFF2-40B4-BE49-F238E27FC236}">
                <a16:creationId xmlns:a16="http://schemas.microsoft.com/office/drawing/2014/main" id="{C8AA8308-B938-454E-8E94-1C1C68A81D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0425" y="4365625"/>
            <a:ext cx="647700" cy="287338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3020" name="Line 12">
            <a:extLst>
              <a:ext uri="{FF2B5EF4-FFF2-40B4-BE49-F238E27FC236}">
                <a16:creationId xmlns:a16="http://schemas.microsoft.com/office/drawing/2014/main" id="{8E859477-382F-423E-AE6B-CAB67B2381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3575" y="4652963"/>
            <a:ext cx="288925" cy="71437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1276" name="Rectangle 13">
            <a:extLst>
              <a:ext uri="{FF2B5EF4-FFF2-40B4-BE49-F238E27FC236}">
                <a16:creationId xmlns:a16="http://schemas.microsoft.com/office/drawing/2014/main" id="{D1F403EF-A3D6-4202-8F36-DDCEE3C87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08725"/>
            <a:ext cx="2889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algn="ctr" eaLnBrk="1" hangingPunct="1"/>
            <a:r>
              <a:rPr lang="sl-SI" altLang="sl-SI">
                <a:latin typeface="Arial Black" panose="020B0A04020102020204" pitchFamily="34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796 0.02084 " pathEditMode="relative" ptsTypes="AA">
                                      <p:cBhvr>
                                        <p:cTn id="21" dur="2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0.03149 " pathEditMode="relative" ptsTypes="AA">
                                      <p:cBhvr>
                                        <p:cTn id="30" dur="2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6459 0 " pathEditMode="relative" ptsTypes="AA">
                                      <p:cBhvr>
                                        <p:cTn id="39" dur="2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99FF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90" name="Rectangle 4">
            <a:extLst>
              <a:ext uri="{FF2B5EF4-FFF2-40B4-BE49-F238E27FC236}">
                <a16:creationId xmlns:a16="http://schemas.microsoft.com/office/drawing/2014/main" id="{E042F323-D41E-4208-8B3B-EF5E9B9EA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412875"/>
            <a:ext cx="7416800" cy="792163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eaLnBrk="1" hangingPunct="1"/>
            <a:endParaRPr lang="sl-SI" altLang="sl-SI" sz="2400">
              <a:latin typeface="Arial" panose="020B0604020202020204" pitchFamily="34" charset="0"/>
            </a:endParaRPr>
          </a:p>
          <a:p>
            <a:pPr eaLnBrk="1" hangingPunct="1"/>
            <a:endParaRPr lang="sl-SI" altLang="sl-SI" sz="2400">
              <a:latin typeface="Arial" panose="020B0604020202020204" pitchFamily="34" charset="0"/>
            </a:endParaRPr>
          </a:p>
          <a:p>
            <a:pPr eaLnBrk="1" hangingPunct="1"/>
            <a:r>
              <a:rPr lang="sl-SI" altLang="sl-SI" sz="2400">
                <a:solidFill>
                  <a:schemeClr val="bg1"/>
                </a:solidFill>
                <a:latin typeface="Arial" panose="020B0604020202020204" pitchFamily="34" charset="0"/>
              </a:rPr>
              <a:t>Vreme je odvisno od kroženja vode, ki ga povzroča.</a:t>
            </a:r>
          </a:p>
          <a:p>
            <a:pPr eaLnBrk="1" hangingPunct="1"/>
            <a:r>
              <a:rPr lang="sl-SI" altLang="sl-SI" sz="2400">
                <a:solidFill>
                  <a:schemeClr val="bg1"/>
                </a:solidFill>
                <a:latin typeface="Arial" panose="020B0604020202020204" pitchFamily="34" charset="0"/>
              </a:rPr>
              <a:t>Če je bolj hladno dež zledeni in nastane sneg.</a:t>
            </a:r>
            <a:endParaRPr lang="sl-SI" altLang="sl-SI" sz="2400">
              <a:latin typeface="Arial" panose="020B0604020202020204" pitchFamily="34" charset="0"/>
            </a:endParaRPr>
          </a:p>
        </p:txBody>
      </p:sp>
      <p:sp>
        <p:nvSpPr>
          <p:cNvPr id="12291" name="WordArt 5">
            <a:extLst>
              <a:ext uri="{FF2B5EF4-FFF2-40B4-BE49-F238E27FC236}">
                <a16:creationId xmlns:a16="http://schemas.microsoft.com/office/drawing/2014/main" id="{7ABD2FF0-9E4D-4C7A-A4D7-9D3EC58BA16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8313" y="549275"/>
            <a:ext cx="8208962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2639"/>
              </a:avLst>
            </a:prstTxWarp>
          </a:bodyPr>
          <a:lstStyle/>
          <a:p>
            <a:pPr algn="ctr"/>
            <a:r>
              <a:rPr lang="sl-SI" sz="3600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nastanek vremena</a:t>
            </a:r>
          </a:p>
        </p:txBody>
      </p:sp>
      <p:pic>
        <p:nvPicPr>
          <p:cNvPr id="25606" name="Picture 6" descr="v">
            <a:extLst>
              <a:ext uri="{FF2B5EF4-FFF2-40B4-BE49-F238E27FC236}">
                <a16:creationId xmlns:a16="http://schemas.microsoft.com/office/drawing/2014/main" id="{1309C9CF-CFF9-455B-89EF-2D233D59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924175"/>
            <a:ext cx="3344862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7">
            <a:extLst>
              <a:ext uri="{FF2B5EF4-FFF2-40B4-BE49-F238E27FC236}">
                <a16:creationId xmlns:a16="http://schemas.microsoft.com/office/drawing/2014/main" id="{AF3FC0BD-F63A-44AE-B7E7-D4E6ED80A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08725"/>
            <a:ext cx="2889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algn="ctr" eaLnBrk="1" hangingPunct="1"/>
            <a:r>
              <a:rPr lang="sl-SI" altLang="sl-SI">
                <a:latin typeface="Arial Black" panose="020B0A04020102020204" pitchFamily="34" charset="0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676" name="Rectangle 4" descr="uzadje">
            <a:extLst>
              <a:ext uri="{FF2B5EF4-FFF2-40B4-BE49-F238E27FC236}">
                <a16:creationId xmlns:a16="http://schemas.microsoft.com/office/drawing/2014/main" id="{BD224173-532D-49C5-89B7-AB3D46365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765175"/>
            <a:ext cx="7993063" cy="1150938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eaLnBrk="1" hangingPunct="1"/>
            <a:endParaRPr lang="sl-SI" altLang="sl-SI" sz="2400">
              <a:latin typeface="Arial" panose="020B0604020202020204" pitchFamily="34" charset="0"/>
            </a:endParaRPr>
          </a:p>
          <a:p>
            <a:pPr eaLnBrk="1" hangingPunct="1"/>
            <a:endParaRPr lang="sl-SI" altLang="sl-SI" sz="2400">
              <a:latin typeface="Arial" panose="020B0604020202020204" pitchFamily="34" charset="0"/>
            </a:endParaRP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Kako nastane sneg?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Ko voda z zemlje izhlapeva, zledeni (le če je dovolj mrzlo),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nato pa pade na zemljo v obliki snega.</a:t>
            </a:r>
          </a:p>
        </p:txBody>
      </p:sp>
      <p:sp>
        <p:nvSpPr>
          <p:cNvPr id="13315" name="WordArt 5">
            <a:extLst>
              <a:ext uri="{FF2B5EF4-FFF2-40B4-BE49-F238E27FC236}">
                <a16:creationId xmlns:a16="http://schemas.microsoft.com/office/drawing/2014/main" id="{708A4915-249F-4C23-ACA5-56F9A6F0DCD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87675" y="333375"/>
            <a:ext cx="3024188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134"/>
              </a:avLst>
            </a:prstTxWarp>
          </a:bodyPr>
          <a:lstStyle/>
          <a:p>
            <a:pPr algn="ctr"/>
            <a:r>
              <a:rPr lang="sl-SI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sneg</a:t>
            </a:r>
          </a:p>
        </p:txBody>
      </p:sp>
      <p:pic>
        <p:nvPicPr>
          <p:cNvPr id="28678" name="Picture 6" descr="v">
            <a:extLst>
              <a:ext uri="{FF2B5EF4-FFF2-40B4-BE49-F238E27FC236}">
                <a16:creationId xmlns:a16="http://schemas.microsoft.com/office/drawing/2014/main" id="{1DF2DC8A-6071-49C8-919C-D0B91A643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708275"/>
            <a:ext cx="1728787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7" descr="v">
            <a:extLst>
              <a:ext uri="{FF2B5EF4-FFF2-40B4-BE49-F238E27FC236}">
                <a16:creationId xmlns:a16="http://schemas.microsoft.com/office/drawing/2014/main" id="{61733EDB-326F-4157-9686-16851E44F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013325"/>
            <a:ext cx="16129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Picture 8" descr="v">
            <a:extLst>
              <a:ext uri="{FF2B5EF4-FFF2-40B4-BE49-F238E27FC236}">
                <a16:creationId xmlns:a16="http://schemas.microsoft.com/office/drawing/2014/main" id="{88E04C06-DE73-46A9-9F76-F8A77CAF2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565400"/>
            <a:ext cx="195421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Picture 9" descr="hiška sneg1">
            <a:extLst>
              <a:ext uri="{FF2B5EF4-FFF2-40B4-BE49-F238E27FC236}">
                <a16:creationId xmlns:a16="http://schemas.microsoft.com/office/drawing/2014/main" id="{68A37E08-C506-4C5C-A2ED-6CD8BDD65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573463"/>
            <a:ext cx="165576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6" name="Picture 14" descr="v">
            <a:extLst>
              <a:ext uri="{FF2B5EF4-FFF2-40B4-BE49-F238E27FC236}">
                <a16:creationId xmlns:a16="http://schemas.microsoft.com/office/drawing/2014/main" id="{5F77B800-D2B0-4D0D-8BE0-21C43732B5D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868863"/>
            <a:ext cx="130968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Rectangle 15">
            <a:extLst>
              <a:ext uri="{FF2B5EF4-FFF2-40B4-BE49-F238E27FC236}">
                <a16:creationId xmlns:a16="http://schemas.microsoft.com/office/drawing/2014/main" id="{A931442A-2F78-44D0-800B-5BE294E29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08725"/>
            <a:ext cx="2889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algn="ctr" eaLnBrk="1" hangingPunct="1"/>
            <a:r>
              <a:rPr lang="sl-SI" altLang="sl-SI">
                <a:latin typeface="Arial Black" panose="020B0A04020102020204" pitchFamily="34" charset="0"/>
              </a:rPr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chemeClr val="accent1"/>
            </a:gs>
            <a:gs pos="100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0265DDA-F383-4904-91AB-8C64EEDB90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l-SI" altLang="sl-SI" sz="6000">
                <a:solidFill>
                  <a:srgbClr val="00FFFF"/>
                </a:solidFill>
                <a:latin typeface="Forte" panose="03060902040502070203" pitchFamily="66" charset="0"/>
              </a:rPr>
              <a:t>Ciklon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8E5C3B1-EABE-4983-83AD-A365F3949DB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2205038"/>
            <a:ext cx="3317875" cy="31686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sl-SI" altLang="sl-SI" sz="2400"/>
              <a:t>Ciklon napoveduje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sl-SI" altLang="sl-SI" sz="2400"/>
              <a:t>slabo - vlažno vreme.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sl-SI" altLang="sl-SI" sz="2400"/>
              <a:t>Oznaka zanj je moder </a:t>
            </a:r>
            <a:r>
              <a:rPr lang="sl-SI" altLang="sl-SI" sz="2400">
                <a:solidFill>
                  <a:srgbClr val="9999FF"/>
                </a:solidFill>
              </a:rPr>
              <a:t>C</a:t>
            </a:r>
            <a:r>
              <a:rPr lang="sl-SI" altLang="sl-SI" sz="2400"/>
              <a:t>.</a:t>
            </a:r>
            <a:r>
              <a:rPr lang="sl-SI" altLang="sl-SI" sz="2400">
                <a:solidFill>
                  <a:srgbClr val="00FFFF"/>
                </a:solidFill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sl-SI" altLang="sl-SI" sz="2400"/>
              <a:t>Ponekod je tudi črn.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sl-SI" altLang="sl-SI" sz="200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sl-SI" altLang="sl-SI" sz="2400"/>
              <a:t>Ciklon je središče nizkega zračnega pritiska.</a:t>
            </a:r>
          </a:p>
        </p:txBody>
      </p:sp>
      <p:pic>
        <p:nvPicPr>
          <p:cNvPr id="14340" name="Picture 5" descr="ciklon">
            <a:extLst>
              <a:ext uri="{FF2B5EF4-FFF2-40B4-BE49-F238E27FC236}">
                <a16:creationId xmlns:a16="http://schemas.microsoft.com/office/drawing/2014/main" id="{4B963BBC-D89A-4D5F-89A8-BEFB6F3146F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247900"/>
            <a:ext cx="4038600" cy="3230563"/>
          </a:xfrm>
          <a:noFill/>
        </p:spPr>
      </p:pic>
      <p:sp>
        <p:nvSpPr>
          <p:cNvPr id="44040" name="Line 8">
            <a:extLst>
              <a:ext uri="{FF2B5EF4-FFF2-40B4-BE49-F238E27FC236}">
                <a16:creationId xmlns:a16="http://schemas.microsoft.com/office/drawing/2014/main" id="{360494CF-8D10-4399-870E-CDA36203C3F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19891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4342" name="Rectangle 9">
            <a:extLst>
              <a:ext uri="{FF2B5EF4-FFF2-40B4-BE49-F238E27FC236}">
                <a16:creationId xmlns:a16="http://schemas.microsoft.com/office/drawing/2014/main" id="{CE1C59E1-8037-45F2-AE6B-7B84B6BB1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08725"/>
            <a:ext cx="2889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algn="ctr" eaLnBrk="1" hangingPunct="1"/>
            <a:r>
              <a:rPr lang="sl-SI" altLang="sl-SI">
                <a:latin typeface="Arial Black" panose="020B0A04020102020204" pitchFamily="34" charset="0"/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1643 C 0.02743 0.04004 0.00538 0.02338 0.07448 0.02569 C 0.08837 0.02616 0.10226 0.02685 0.11615 0.02754 C 0.19896 0.02523 0.15972 0.02569 0.2342 0.02569 " pathEditMode="relative" ptsTypes="fffA">
                                      <p:cBhvr>
                                        <p:cTn id="6" dur="2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421 0.02569 C 0.23664 0.03518 0.23959 0.03912 0.24671 0.04236 C 0.2514 0.04861 0.25539 0.05046 0.2606 0.05532 C 0.26962 0.06388 0.26008 0.05879 0.26893 0.06273 C 0.27466 0.07037 0.27883 0.07708 0.2856 0.0831 C 0.28612 0.08495 0.28594 0.08726 0.28699 0.08865 C 0.28803 0.09004 0.28994 0.08958 0.29115 0.0905 C 0.30556 0.10115 0.29428 0.0956 0.30365 0.09976 C 0.3066 0.10555 0.31129 0.10995 0.31337 0.11643 C 0.31824 0.13125 0.31251 0.125 0.32171 0.13125 C 0.32327 0.1375 0.32449 0.1368 0.32171 0.1368 " pathEditMode="relative" ptsTypes="ffffffffffA">
                                      <p:cBhvr>
                                        <p:cTn id="10" dur="2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17 0.1368 C 0.31389 0.14028 0.31267 0.14352 0.30781 0.15347 C 0.30573 0.15741 0.30173 0.15903 0.29948 0.16273 C 0.29548 0.16898 0.29288 0.17616 0.28975 0.1831 C 0.2835 0.19722 0.27552 0.20972 0.26753 0.22199 C 0.26389 0.22755 0.2625 0.23634 0.25781 0.24051 C 0.25121 0.2463 0.24496 0.25324 0.23837 0.25903 C 0.22934 0.27708 0.22222 0.26759 0.20225 0.26643 C 0.19653 0.26389 0.18784 0.26204 0.18281 0.25717 C 0.18125 0.25555 0.18021 0.25324 0.17864 0.25162 C 0.17205 0.24467 0.16632 0.24167 0.1592 0.2368 " pathEditMode="relative" ptsTypes="ffffffffffA">
                                      <p:cBhvr>
                                        <p:cTn id="14" dur="2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6600"/>
            </a:gs>
            <a:gs pos="50000">
              <a:srgbClr val="FF9933"/>
            </a:gs>
            <a:gs pos="100000">
              <a:srgbClr val="FF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1D2CED8-E56A-4DFA-BBE4-AC8C379FBD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l-SI" altLang="sl-SI" sz="6000">
                <a:solidFill>
                  <a:srgbClr val="FF0000"/>
                </a:solidFill>
                <a:latin typeface="Forte" panose="03060902040502070203" pitchFamily="66" charset="0"/>
              </a:rPr>
              <a:t>anticiklon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5516930-E4B9-45AA-8167-E0479160CB8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349500"/>
            <a:ext cx="4038600" cy="28797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sl-SI" altLang="sl-SI" sz="2400"/>
              <a:t>Anticiklon napoveduje </a:t>
            </a:r>
          </a:p>
          <a:p>
            <a:pPr marL="0" indent="0" eaLnBrk="1" hangingPunct="1">
              <a:buFontTx/>
              <a:buNone/>
            </a:pPr>
            <a:r>
              <a:rPr lang="sl-SI" altLang="sl-SI" sz="2400"/>
              <a:t>lepo - suho vreme. Oznaka zanj je rdeč </a:t>
            </a:r>
            <a:r>
              <a:rPr lang="sl-SI" altLang="sl-SI" sz="2400">
                <a:solidFill>
                  <a:srgbClr val="FF0000"/>
                </a:solidFill>
              </a:rPr>
              <a:t>A</a:t>
            </a:r>
            <a:r>
              <a:rPr lang="sl-SI" altLang="sl-SI" sz="2400"/>
              <a:t>. Ponekod je tudi črn.</a:t>
            </a:r>
          </a:p>
          <a:p>
            <a:pPr marL="0" indent="0" eaLnBrk="1" hangingPunct="1">
              <a:buFontTx/>
              <a:buNone/>
            </a:pPr>
            <a:endParaRPr lang="sl-SI" altLang="sl-SI" sz="2400"/>
          </a:p>
          <a:p>
            <a:pPr marL="0" indent="0" eaLnBrk="1" hangingPunct="1">
              <a:buFontTx/>
              <a:buNone/>
            </a:pPr>
            <a:r>
              <a:rPr lang="sl-SI" altLang="sl-SI" sz="2400"/>
              <a:t>Anticiklon je središče visokega zračnega pritiska.</a:t>
            </a:r>
          </a:p>
        </p:txBody>
      </p:sp>
      <p:pic>
        <p:nvPicPr>
          <p:cNvPr id="15364" name="Picture 5" descr="anticiklon">
            <a:extLst>
              <a:ext uri="{FF2B5EF4-FFF2-40B4-BE49-F238E27FC236}">
                <a16:creationId xmlns:a16="http://schemas.microsoft.com/office/drawing/2014/main" id="{07DA6719-C375-4F6E-B653-B94C9ACF05F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2708275"/>
            <a:ext cx="3152775" cy="2884488"/>
          </a:xfrm>
          <a:noFill/>
        </p:spPr>
      </p:pic>
      <p:sp>
        <p:nvSpPr>
          <p:cNvPr id="46086" name="Line 6">
            <a:extLst>
              <a:ext uri="{FF2B5EF4-FFF2-40B4-BE49-F238E27FC236}">
                <a16:creationId xmlns:a16="http://schemas.microsoft.com/office/drawing/2014/main" id="{48C2DE14-19CB-4845-A88E-AC1E6BD1E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6825" y="4005263"/>
            <a:ext cx="0" cy="647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5366" name="Rectangle 7">
            <a:extLst>
              <a:ext uri="{FF2B5EF4-FFF2-40B4-BE49-F238E27FC236}">
                <a16:creationId xmlns:a16="http://schemas.microsoft.com/office/drawing/2014/main" id="{221FBDEF-B2FE-46ED-9981-7D11938DF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08725"/>
            <a:ext cx="2889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algn="ctr" eaLnBrk="1" hangingPunct="1"/>
            <a:r>
              <a:rPr lang="sl-SI" altLang="sl-SI">
                <a:latin typeface="Arial Black" panose="020B0A04020102020204" pitchFamily="34" charset="0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0.01319 C 0.01788 0.03472 0.03472 0.03866 0.05729 0.04097 C 0.08281 0.05231 0.13976 0.04514 0.17118 0.04653 C 0.1783 0.04977 0.18055 0.05602 0.18646 0.06134 C 0.18906 0.06644 0.19062 0.06991 0.19062 0.07616 " pathEditMode="relative" ptsTypes="ffffA">
                                      <p:cBhvr>
                                        <p:cTn id="6" dur="2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062 0.07616 C 0.20104 0.05509 0.20937 0.04236 0.22535 0.02801 C 0.22847 0.02523 0.23281 0.02685 0.23646 0.02616 C 0.24392 0.02292 0.25069 0.01898 0.25729 0.0132 C 0.26233 0.01551 0.26007 0.01505 0.26424 0.01505 " pathEditMode="relative" ptsTypes="ffffA">
                                      <p:cBhvr>
                                        <p:cTn id="10" dur="2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>
            <a:extLst>
              <a:ext uri="{FF2B5EF4-FFF2-40B4-BE49-F238E27FC236}">
                <a16:creationId xmlns:a16="http://schemas.microsoft.com/office/drawing/2014/main" id="{065E5A04-4EF5-4E2B-8F19-64539BD86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EBFA"/>
              </a:gs>
              <a:gs pos="14999">
                <a:srgbClr val="C4D6EB"/>
              </a:gs>
              <a:gs pos="30000">
                <a:srgbClr val="85C2FF"/>
              </a:gs>
              <a:gs pos="50000">
                <a:srgbClr val="5E9EFF"/>
              </a:gs>
              <a:gs pos="70000">
                <a:srgbClr val="85C2FF"/>
              </a:gs>
              <a:gs pos="85001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eaLnBrk="1" hangingPunct="1"/>
            <a:endParaRPr lang="sl-SI" altLang="sl-SI"/>
          </a:p>
        </p:txBody>
      </p:sp>
      <p:pic>
        <p:nvPicPr>
          <p:cNvPr id="16387" name="Picture 5" descr="v">
            <a:extLst>
              <a:ext uri="{FF2B5EF4-FFF2-40B4-BE49-F238E27FC236}">
                <a16:creationId xmlns:a16="http://schemas.microsoft.com/office/drawing/2014/main" id="{1530DD8B-9482-4AAE-B6DA-13F4FB52D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205038"/>
            <a:ext cx="3097212" cy="229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Rectangle 6">
            <a:extLst>
              <a:ext uri="{FF2B5EF4-FFF2-40B4-BE49-F238E27FC236}">
                <a16:creationId xmlns:a16="http://schemas.microsoft.com/office/drawing/2014/main" id="{0EEB13B2-251B-45C0-A8AD-225BA1CA3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157788"/>
            <a:ext cx="7488238" cy="863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algn="ctr" eaLnBrk="1" hangingPunct="1"/>
            <a:r>
              <a:rPr lang="sl-SI" altLang="sl-SI" sz="2800">
                <a:solidFill>
                  <a:schemeClr val="bg1"/>
                </a:solidFill>
                <a:latin typeface="Arial" panose="020B0604020202020204" pitchFamily="34" charset="0"/>
              </a:rPr>
              <a:t>Znak za delno oblačno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D608E055-CC56-465F-9538-6117C1F52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08725"/>
            <a:ext cx="2889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algn="ctr" eaLnBrk="1" hangingPunct="1"/>
            <a:r>
              <a:rPr lang="sl-SI" altLang="sl-SI">
                <a:latin typeface="Arial Black" panose="020B0A04020102020204" pitchFamily="34" charset="0"/>
              </a:rPr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>
            <a:extLst>
              <a:ext uri="{FF2B5EF4-FFF2-40B4-BE49-F238E27FC236}">
                <a16:creationId xmlns:a16="http://schemas.microsoft.com/office/drawing/2014/main" id="{6B5CA249-CE76-4CFD-ACC1-5B91B9DDE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C800"/>
              </a:gs>
              <a:gs pos="50000">
                <a:srgbClr val="00FF00"/>
              </a:gs>
              <a:gs pos="100000">
                <a:srgbClr val="00C8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eaLnBrk="1" hangingPunct="1"/>
            <a:endParaRPr lang="sl-SI" altLang="sl-SI" sz="2800">
              <a:latin typeface="Arial" panose="020B0604020202020204" pitchFamily="34" charset="0"/>
            </a:endParaRPr>
          </a:p>
          <a:p>
            <a:pPr eaLnBrk="1" hangingPunct="1"/>
            <a:endParaRPr lang="sl-SI" altLang="sl-SI" sz="2800">
              <a:latin typeface="Arial" panose="020B0604020202020204" pitchFamily="34" charset="0"/>
            </a:endParaRPr>
          </a:p>
          <a:p>
            <a:pPr eaLnBrk="1" hangingPunct="1"/>
            <a:endParaRPr lang="sl-SI" altLang="sl-SI" sz="2800">
              <a:latin typeface="Arial" panose="020B0604020202020204" pitchFamily="34" charset="0"/>
            </a:endParaRPr>
          </a:p>
          <a:p>
            <a:pPr eaLnBrk="1" hangingPunct="1"/>
            <a:endParaRPr lang="sl-SI" altLang="sl-SI" sz="2800">
              <a:latin typeface="Arial" panose="020B0604020202020204" pitchFamily="34" charset="0"/>
            </a:endParaRPr>
          </a:p>
          <a:p>
            <a:pPr eaLnBrk="1" hangingPunct="1"/>
            <a:r>
              <a:rPr lang="sl-SI" altLang="sl-SI" sz="2800">
                <a:latin typeface="Arial" panose="020B0604020202020204" pitchFamily="34" charset="0"/>
              </a:rPr>
              <a:t>-na plano pokukajo cvetovi,</a:t>
            </a:r>
          </a:p>
          <a:p>
            <a:pPr eaLnBrk="1" hangingPunct="1"/>
            <a:endParaRPr lang="sl-SI" altLang="sl-SI" sz="2800">
              <a:latin typeface="Arial" panose="020B0604020202020204" pitchFamily="34" charset="0"/>
            </a:endParaRPr>
          </a:p>
          <a:p>
            <a:pPr eaLnBrk="1" hangingPunct="1"/>
            <a:r>
              <a:rPr lang="sl-SI" altLang="sl-SI" sz="2800">
                <a:latin typeface="Arial" panose="020B0604020202020204" pitchFamily="34" charset="0"/>
              </a:rPr>
              <a:t>-sadje obrodi (tudi npr. šipek ipd.),</a:t>
            </a:r>
          </a:p>
          <a:p>
            <a:pPr eaLnBrk="1" hangingPunct="1"/>
            <a:endParaRPr lang="sl-SI" altLang="sl-SI" sz="2800">
              <a:latin typeface="Arial" panose="020B0604020202020204" pitchFamily="34" charset="0"/>
            </a:endParaRPr>
          </a:p>
          <a:p>
            <a:pPr eaLnBrk="1" hangingPunct="1"/>
            <a:r>
              <a:rPr lang="sl-SI" altLang="sl-SI" sz="2800">
                <a:latin typeface="Arial" panose="020B0604020202020204" pitchFamily="34" charset="0"/>
              </a:rPr>
              <a:t>-oz. lepem vremenu se vidijo zvezde...</a:t>
            </a:r>
          </a:p>
          <a:p>
            <a:pPr eaLnBrk="1" hangingPunct="1"/>
            <a:endParaRPr lang="sl-SI" altLang="sl-SI" sz="2800">
              <a:latin typeface="Arial" panose="020B0604020202020204" pitchFamily="34" charset="0"/>
            </a:endParaRPr>
          </a:p>
          <a:p>
            <a:pPr eaLnBrk="1" hangingPunct="1"/>
            <a:endParaRPr lang="sl-SI" altLang="sl-SI" sz="2800">
              <a:latin typeface="Arial" panose="020B0604020202020204" pitchFamily="34" charset="0"/>
            </a:endParaRPr>
          </a:p>
          <a:p>
            <a:pPr eaLnBrk="1" hangingPunct="1"/>
            <a:endParaRPr lang="sl-SI" altLang="sl-SI" sz="2800">
              <a:latin typeface="Arial" panose="020B0604020202020204" pitchFamily="34" charset="0"/>
            </a:endParaRPr>
          </a:p>
          <a:p>
            <a:pPr eaLnBrk="1" hangingPunct="1"/>
            <a:endParaRPr lang="sl-SI" altLang="sl-SI" sz="2800">
              <a:latin typeface="Arial" panose="020B0604020202020204" pitchFamily="34" charset="0"/>
            </a:endParaRPr>
          </a:p>
          <a:p>
            <a:pPr eaLnBrk="1" hangingPunct="1"/>
            <a:endParaRPr lang="sl-SI" altLang="sl-SI" sz="2800">
              <a:latin typeface="Arial" panose="020B0604020202020204" pitchFamily="34" charset="0"/>
            </a:endParaRPr>
          </a:p>
          <a:p>
            <a:pPr eaLnBrk="1" hangingPunct="1"/>
            <a:endParaRPr lang="sl-SI" altLang="sl-SI" sz="2800">
              <a:latin typeface="Arial" panose="020B0604020202020204" pitchFamily="34" charset="0"/>
            </a:endParaRPr>
          </a:p>
        </p:txBody>
      </p:sp>
      <p:sp>
        <p:nvSpPr>
          <p:cNvPr id="17411" name="WordArt 7" descr="Paper bag">
            <a:extLst>
              <a:ext uri="{FF2B5EF4-FFF2-40B4-BE49-F238E27FC236}">
                <a16:creationId xmlns:a16="http://schemas.microsoft.com/office/drawing/2014/main" id="{1D80057C-0BC8-4247-9053-A83E9080D8B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03350" y="260350"/>
            <a:ext cx="7153275" cy="9921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82880"/>
              </a:avLst>
            </a:prstTxWarp>
            <a:scene3d>
              <a:camera prst="legacyPerspectiveTopLeft">
                <a:rot lat="0" lon="20519990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sl-SI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ob   sončnem   vremenu . . . :</a:t>
            </a:r>
          </a:p>
        </p:txBody>
      </p:sp>
      <p:pic>
        <p:nvPicPr>
          <p:cNvPr id="27657" name="Picture 9" descr="v">
            <a:extLst>
              <a:ext uri="{FF2B5EF4-FFF2-40B4-BE49-F238E27FC236}">
                <a16:creationId xmlns:a16="http://schemas.microsoft.com/office/drawing/2014/main" id="{69A33D86-1BBA-4512-BDFE-E7243DE9DF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484313"/>
            <a:ext cx="13620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8" name="Line 10">
            <a:extLst>
              <a:ext uri="{FF2B5EF4-FFF2-40B4-BE49-F238E27FC236}">
                <a16:creationId xmlns:a16="http://schemas.microsoft.com/office/drawing/2014/main" id="{64CC2056-22E8-4546-A833-7189058E16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3438" y="2205038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pic>
        <p:nvPicPr>
          <p:cNvPr id="27659" name="Picture 11" descr="obrodijo ko je lepo vreme">
            <a:extLst>
              <a:ext uri="{FF2B5EF4-FFF2-40B4-BE49-F238E27FC236}">
                <a16:creationId xmlns:a16="http://schemas.microsoft.com/office/drawing/2014/main" id="{3209821A-9D18-4616-BA00-2355F7798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860800"/>
            <a:ext cx="13049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61" name="Line 13">
            <a:extLst>
              <a:ext uri="{FF2B5EF4-FFF2-40B4-BE49-F238E27FC236}">
                <a16:creationId xmlns:a16="http://schemas.microsoft.com/office/drawing/2014/main" id="{F6F7A4FA-1A25-4DA3-AB7D-58798116D5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3068638"/>
            <a:ext cx="7921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pic>
        <p:nvPicPr>
          <p:cNvPr id="27662" name="Picture 14" descr="v">
            <a:extLst>
              <a:ext uri="{FF2B5EF4-FFF2-40B4-BE49-F238E27FC236}">
                <a16:creationId xmlns:a16="http://schemas.microsoft.com/office/drawing/2014/main" id="{F5A0BA2A-3314-494B-834F-95F4F373B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5013325"/>
            <a:ext cx="13716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63" name="Line 15">
            <a:extLst>
              <a:ext uri="{FF2B5EF4-FFF2-40B4-BE49-F238E27FC236}">
                <a16:creationId xmlns:a16="http://schemas.microsoft.com/office/drawing/2014/main" id="{E00332C3-195D-4C1A-BF15-DA21E5D3FB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3575" y="4149725"/>
            <a:ext cx="9366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7418" name="Rectangle 16">
            <a:extLst>
              <a:ext uri="{FF2B5EF4-FFF2-40B4-BE49-F238E27FC236}">
                <a16:creationId xmlns:a16="http://schemas.microsoft.com/office/drawing/2014/main" id="{357CDEA9-6127-42C2-91AB-6C8FB024C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08725"/>
            <a:ext cx="2889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algn="ctr" eaLnBrk="1" hangingPunct="1"/>
            <a:r>
              <a:rPr lang="sl-SI" altLang="sl-SI">
                <a:latin typeface="Arial Black" panose="020B0A04020102020204" pitchFamily="34" charset="0"/>
              </a:rPr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66"/>
            </a:gs>
            <a:gs pos="50000">
              <a:srgbClr val="CCFF33"/>
            </a:gs>
            <a:gs pos="100000">
              <a:srgbClr val="99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v">
            <a:extLst>
              <a:ext uri="{FF2B5EF4-FFF2-40B4-BE49-F238E27FC236}">
                <a16:creationId xmlns:a16="http://schemas.microsoft.com/office/drawing/2014/main" id="{68E04D51-4592-41F2-B0A7-968443C91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Rectangle 7">
            <a:extLst>
              <a:ext uri="{FF2B5EF4-FFF2-40B4-BE49-F238E27FC236}">
                <a16:creationId xmlns:a16="http://schemas.microsoft.com/office/drawing/2014/main" id="{1BFCCF28-CBF0-4292-B5DF-5C9846D65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6308725"/>
            <a:ext cx="467995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algn="ctr" eaLnBrk="1" hangingPunct="1"/>
            <a:r>
              <a:rPr lang="sl-SI" altLang="sl-SI" sz="2000" b="1">
                <a:latin typeface="Arial" panose="020B0604020202020204" pitchFamily="34" charset="0"/>
              </a:rPr>
              <a:t>Oblačno vreme</a:t>
            </a:r>
          </a:p>
        </p:txBody>
      </p:sp>
      <p:sp>
        <p:nvSpPr>
          <p:cNvPr id="18436" name="Rectangle 8">
            <a:extLst>
              <a:ext uri="{FF2B5EF4-FFF2-40B4-BE49-F238E27FC236}">
                <a16:creationId xmlns:a16="http://schemas.microsoft.com/office/drawing/2014/main" id="{28C92BB7-653B-430B-AC21-8568FFC28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08725"/>
            <a:ext cx="2889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algn="ctr" eaLnBrk="1" hangingPunct="1"/>
            <a:r>
              <a:rPr lang="sl-SI" altLang="sl-SI">
                <a:latin typeface="Arial Black" panose="020B0A04020102020204" pitchFamily="34" charset="0"/>
              </a:rPr>
              <a:t>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v">
            <a:extLst>
              <a:ext uri="{FF2B5EF4-FFF2-40B4-BE49-F238E27FC236}">
                <a16:creationId xmlns:a16="http://schemas.microsoft.com/office/drawing/2014/main" id="{70D007B2-4CA2-4246-9A2D-02C7278B8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88" y="2924175"/>
            <a:ext cx="11906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5">
            <a:extLst>
              <a:ext uri="{FF2B5EF4-FFF2-40B4-BE49-F238E27FC236}">
                <a16:creationId xmlns:a16="http://schemas.microsoft.com/office/drawing/2014/main" id="{2348FFE5-CE84-4098-9702-0A697C62D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eaLnBrk="1" hangingPunct="1"/>
            <a:endParaRPr lang="sl-SI" altLang="sl-SI"/>
          </a:p>
        </p:txBody>
      </p:sp>
      <p:pic>
        <p:nvPicPr>
          <p:cNvPr id="19460" name="Picture 6" descr="v">
            <a:extLst>
              <a:ext uri="{FF2B5EF4-FFF2-40B4-BE49-F238E27FC236}">
                <a16:creationId xmlns:a16="http://schemas.microsoft.com/office/drawing/2014/main" id="{73C1691D-4D93-4224-9F05-9E83B2F30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076700"/>
            <a:ext cx="21605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7" descr="v">
            <a:extLst>
              <a:ext uri="{FF2B5EF4-FFF2-40B4-BE49-F238E27FC236}">
                <a16:creationId xmlns:a16="http://schemas.microsoft.com/office/drawing/2014/main" id="{5CD84636-6932-4C2D-9F61-FC58A4114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484313"/>
            <a:ext cx="208121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2" name="Rectangle 8">
            <a:extLst>
              <a:ext uri="{FF2B5EF4-FFF2-40B4-BE49-F238E27FC236}">
                <a16:creationId xmlns:a16="http://schemas.microsoft.com/office/drawing/2014/main" id="{1931252C-1FE2-497B-8903-E30500826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3644900"/>
            <a:ext cx="208915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algn="ctr" eaLnBrk="1" hangingPunct="1"/>
            <a:r>
              <a:rPr lang="sl-SI" altLang="sl-SI">
                <a:latin typeface="Arial" panose="020B0604020202020204" pitchFamily="34" charset="0"/>
              </a:rPr>
              <a:t>Ko piha veter s sa-</a:t>
            </a:r>
          </a:p>
          <a:p>
            <a:pPr algn="ctr" eaLnBrk="1" hangingPunct="1"/>
            <a:r>
              <a:rPr lang="sl-SI" altLang="sl-SI">
                <a:latin typeface="Arial" panose="020B0604020202020204" pitchFamily="34" charset="0"/>
              </a:rPr>
              <a:t>bo nosi oz. pre-</a:t>
            </a:r>
          </a:p>
          <a:p>
            <a:pPr algn="ctr" eaLnBrk="1" hangingPunct="1"/>
            <a:r>
              <a:rPr lang="sl-SI" altLang="sl-SI">
                <a:latin typeface="Arial" panose="020B0604020202020204" pitchFamily="34" charset="0"/>
              </a:rPr>
              <a:t>mika tudi oblake.</a:t>
            </a:r>
          </a:p>
        </p:txBody>
      </p:sp>
      <p:sp>
        <p:nvSpPr>
          <p:cNvPr id="31753" name="Rectangle 9">
            <a:extLst>
              <a:ext uri="{FF2B5EF4-FFF2-40B4-BE49-F238E27FC236}">
                <a16:creationId xmlns:a16="http://schemas.microsoft.com/office/drawing/2014/main" id="{CA61AFC8-3640-4365-BA14-834D88F91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2636838"/>
            <a:ext cx="194310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algn="ctr" eaLnBrk="1" hangingPunct="1"/>
            <a:r>
              <a:rPr lang="sl-SI" altLang="sl-SI">
                <a:latin typeface="Arial" panose="020B0604020202020204" pitchFamily="34" charset="0"/>
              </a:rPr>
              <a:t>Megleno vreme</a:t>
            </a:r>
          </a:p>
        </p:txBody>
      </p:sp>
      <p:sp>
        <p:nvSpPr>
          <p:cNvPr id="19464" name="Rectangle 10">
            <a:extLst>
              <a:ext uri="{FF2B5EF4-FFF2-40B4-BE49-F238E27FC236}">
                <a16:creationId xmlns:a16="http://schemas.microsoft.com/office/drawing/2014/main" id="{2CD61B55-A9A6-4895-98F2-57F09B92A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08725"/>
            <a:ext cx="2889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algn="ctr" eaLnBrk="1" hangingPunct="1"/>
            <a:r>
              <a:rPr lang="sl-SI" altLang="sl-SI">
                <a:latin typeface="Arial Black" panose="020B0A04020102020204" pitchFamily="34" charset="0"/>
              </a:rPr>
              <a:t>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animBg="1"/>
      <p:bldP spid="3175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285D"/>
            </a:gs>
            <a:gs pos="50000">
              <a:srgbClr val="DC56C9"/>
            </a:gs>
            <a:gs pos="100000">
              <a:srgbClr val="66285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8" name="Picture 8" descr="nvihta1">
            <a:extLst>
              <a:ext uri="{FF2B5EF4-FFF2-40B4-BE49-F238E27FC236}">
                <a16:creationId xmlns:a16="http://schemas.microsoft.com/office/drawing/2014/main" id="{0B0A1DF3-11AF-4A2C-A305-73A747C050A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15811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9" name="Picture 9" descr="vetrčk">
            <a:extLst>
              <a:ext uri="{FF2B5EF4-FFF2-40B4-BE49-F238E27FC236}">
                <a16:creationId xmlns:a16="http://schemas.microsoft.com/office/drawing/2014/main" id="{71207738-A7B1-44A5-BFE8-5DFD15C70CC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492375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0" name="Picture 10" descr="nvihta">
            <a:extLst>
              <a:ext uri="{FF2B5EF4-FFF2-40B4-BE49-F238E27FC236}">
                <a16:creationId xmlns:a16="http://schemas.microsoft.com/office/drawing/2014/main" id="{85512C53-B83E-4AD9-B58E-09CF1BA2C87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652963"/>
            <a:ext cx="21812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11">
            <a:extLst>
              <a:ext uri="{FF2B5EF4-FFF2-40B4-BE49-F238E27FC236}">
                <a16:creationId xmlns:a16="http://schemas.microsoft.com/office/drawing/2014/main" id="{F195F8AE-B0BB-4380-8C81-589C4BE73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08725"/>
            <a:ext cx="2889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algn="ctr" eaLnBrk="1" hangingPunct="1"/>
            <a:r>
              <a:rPr lang="sl-SI" altLang="sl-SI">
                <a:latin typeface="Arial Black" panose="020B0A04020102020204" pitchFamily="34" charset="0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800"/>
            </a:gs>
            <a:gs pos="50000">
              <a:srgbClr val="00FF00"/>
            </a:gs>
            <a:gs pos="100000">
              <a:srgbClr val="00C8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9D2ADD0-8ED9-4CF8-B025-6CDBDAC36B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35C46FB-E898-4CC1-9919-4C84760DC4A8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4292600"/>
            <a:ext cx="8229600" cy="18335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sl-SI" altLang="sl-SI" sz="2400"/>
              <a:t>   Vreme ugotavljajo oz. napovedujejo VREMENOSLOVCI </a:t>
            </a:r>
          </a:p>
          <a:p>
            <a:pPr algn="ctr" eaLnBrk="1" hangingPunct="1">
              <a:buFontTx/>
              <a:buNone/>
            </a:pPr>
            <a:r>
              <a:rPr lang="sl-SI" altLang="sl-SI" sz="2400"/>
              <a:t>s pomočjo SATELITSKIH POSNETKOV. </a:t>
            </a:r>
          </a:p>
          <a:p>
            <a:pPr algn="ctr" eaLnBrk="1" hangingPunct="1">
              <a:buFontTx/>
              <a:buNone/>
            </a:pPr>
            <a:r>
              <a:rPr lang="sl-SI" altLang="sl-SI" sz="2400"/>
              <a:t>Tudi v živalskem svetu Imamo znanilce lepega in/ali deževnega vremena.</a:t>
            </a:r>
          </a:p>
        </p:txBody>
      </p:sp>
      <p:pic>
        <p:nvPicPr>
          <p:cNvPr id="4104" name="Picture 8" descr="v">
            <a:extLst>
              <a:ext uri="{FF2B5EF4-FFF2-40B4-BE49-F238E27FC236}">
                <a16:creationId xmlns:a16="http://schemas.microsoft.com/office/drawing/2014/main" id="{E4E14F8C-D773-4FD4-9A3E-CE1B1392FD69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700213"/>
            <a:ext cx="1984375" cy="1543050"/>
          </a:xfrm>
          <a:noFill/>
        </p:spPr>
      </p:pic>
      <p:pic>
        <p:nvPicPr>
          <p:cNvPr id="4105" name="Picture 9" descr="v">
            <a:extLst>
              <a:ext uri="{FF2B5EF4-FFF2-40B4-BE49-F238E27FC236}">
                <a16:creationId xmlns:a16="http://schemas.microsoft.com/office/drawing/2014/main" id="{F056D08C-510B-4130-92C6-ABAA1E4B2695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16238" y="2060575"/>
            <a:ext cx="2016125" cy="1728788"/>
          </a:xfrm>
          <a:noFill/>
        </p:spPr>
      </p:pic>
      <p:sp>
        <p:nvSpPr>
          <p:cNvPr id="3078" name="WordArt 10">
            <a:extLst>
              <a:ext uri="{FF2B5EF4-FFF2-40B4-BE49-F238E27FC236}">
                <a16:creationId xmlns:a16="http://schemas.microsoft.com/office/drawing/2014/main" id="{45AC7E76-1D2B-4A9C-A3C8-FDE686B7949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4213" y="476250"/>
            <a:ext cx="7704137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vremenoslovci in znanilci</a:t>
            </a:r>
          </a:p>
        </p:txBody>
      </p:sp>
      <p:pic>
        <p:nvPicPr>
          <p:cNvPr id="4110" name="Picture 14" descr="v">
            <a:extLst>
              <a:ext uri="{FF2B5EF4-FFF2-40B4-BE49-F238E27FC236}">
                <a16:creationId xmlns:a16="http://schemas.microsoft.com/office/drawing/2014/main" id="{380AFF91-F677-4803-BAF3-6E5E0E438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628775"/>
            <a:ext cx="1519238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15" descr="v">
            <a:extLst>
              <a:ext uri="{FF2B5EF4-FFF2-40B4-BE49-F238E27FC236}">
                <a16:creationId xmlns:a16="http://schemas.microsoft.com/office/drawing/2014/main" id="{E290C848-C95E-45C0-BE83-F8114E8FB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2565400"/>
            <a:ext cx="16510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17">
            <a:extLst>
              <a:ext uri="{FF2B5EF4-FFF2-40B4-BE49-F238E27FC236}">
                <a16:creationId xmlns:a16="http://schemas.microsoft.com/office/drawing/2014/main" id="{A8BF74F8-AE0C-45A0-9BE9-80592E366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08725"/>
            <a:ext cx="2889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algn="ctr" eaLnBrk="1" hangingPunct="1"/>
            <a:r>
              <a:rPr lang="sl-SI" altLang="sl-SI">
                <a:latin typeface="Arial Black" panose="020B0A04020102020204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66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1135579-DDCF-472C-B027-EF6CB764A6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l-SI" altLang="sl-SI" sz="3600">
                <a:solidFill>
                  <a:srgbClr val="DC56C9"/>
                </a:solidFill>
                <a:latin typeface="Times New Roman" panose="02020603050405020304" pitchFamily="18" charset="0"/>
              </a:rPr>
              <a:t>Literatura in viri: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A4FAF167-4E0B-4E53-A60D-73C62841AEE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3124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sl-SI" sz="3200"/>
              <a:t>Spletne strani:</a:t>
            </a:r>
          </a:p>
          <a:p>
            <a:pPr eaLnBrk="1" hangingPunct="1">
              <a:defRPr/>
            </a:pPr>
            <a:r>
              <a:rPr lang="sl-SI" sz="3200">
                <a:effectLst>
                  <a:outerShdw blurRad="38100" dist="38100" dir="2700000" algn="tl">
                    <a:srgbClr val="FFFFFF"/>
                  </a:outerShdw>
                </a:effectLst>
                <a:hlinkClick r:id="rId2"/>
              </a:rPr>
              <a:t>www.vreme.com</a:t>
            </a:r>
            <a:r>
              <a:rPr lang="sl-SI" sz="3200"/>
              <a:t>,</a:t>
            </a:r>
          </a:p>
          <a:p>
            <a:pPr eaLnBrk="1" hangingPunct="1">
              <a:defRPr/>
            </a:pPr>
            <a:r>
              <a:rPr lang="sl-SI" sz="3200">
                <a:hlinkClick r:id="rId3"/>
              </a:rPr>
              <a:t>www.weather.com</a:t>
            </a:r>
            <a:r>
              <a:rPr lang="sl-SI" sz="3200"/>
              <a:t>,</a:t>
            </a:r>
          </a:p>
          <a:p>
            <a:pPr eaLnBrk="1" hangingPunct="1">
              <a:defRPr/>
            </a:pPr>
            <a:r>
              <a:rPr lang="sl-SI" sz="3200"/>
              <a:t>moje znanje.</a:t>
            </a:r>
          </a:p>
          <a:p>
            <a:pPr eaLnBrk="1" hangingPunct="1">
              <a:buFontTx/>
              <a:buNone/>
              <a:defRPr/>
            </a:pPr>
            <a:endParaRPr lang="sl-SI" sz="3200"/>
          </a:p>
          <a:p>
            <a:pPr eaLnBrk="1" hangingPunct="1">
              <a:buFontTx/>
              <a:buNone/>
              <a:defRPr/>
            </a:pPr>
            <a:endParaRPr lang="sl-SI" sz="3200"/>
          </a:p>
        </p:txBody>
      </p:sp>
      <p:sp>
        <p:nvSpPr>
          <p:cNvPr id="21508" name="Rectangle 7">
            <a:extLst>
              <a:ext uri="{FF2B5EF4-FFF2-40B4-BE49-F238E27FC236}">
                <a16:creationId xmlns:a16="http://schemas.microsoft.com/office/drawing/2014/main" id="{54BF30D3-2506-4E38-8BAD-FE2BCE6B2E1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28368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l-SI" altLang="sl-SI" sz="3200"/>
              <a:t>Slike:</a:t>
            </a:r>
          </a:p>
          <a:p>
            <a:pPr eaLnBrk="1" hangingPunct="1"/>
            <a:r>
              <a:rPr lang="sl-SI" altLang="sl-SI" sz="3200"/>
              <a:t>gif animation vreme,</a:t>
            </a:r>
          </a:p>
          <a:p>
            <a:pPr eaLnBrk="1" hangingPunct="1"/>
            <a:r>
              <a:rPr lang="sl-SI" altLang="sl-SI" sz="3200"/>
              <a:t>Google,slike vreme.</a:t>
            </a:r>
          </a:p>
          <a:p>
            <a:pPr eaLnBrk="1" hangingPunct="1"/>
            <a:endParaRPr lang="sl-SI" altLang="sl-SI" sz="3200"/>
          </a:p>
          <a:p>
            <a:pPr eaLnBrk="1" hangingPunct="1"/>
            <a:endParaRPr lang="sl-SI" altLang="sl-SI" sz="3200"/>
          </a:p>
          <a:p>
            <a:pPr eaLnBrk="1" hangingPunct="1"/>
            <a:endParaRPr lang="sl-SI" altLang="sl-SI" sz="3200"/>
          </a:p>
        </p:txBody>
      </p:sp>
      <p:sp>
        <p:nvSpPr>
          <p:cNvPr id="21509" name="Rectangle 8">
            <a:extLst>
              <a:ext uri="{FF2B5EF4-FFF2-40B4-BE49-F238E27FC236}">
                <a16:creationId xmlns:a16="http://schemas.microsoft.com/office/drawing/2014/main" id="{C520BFE1-C97F-4A55-985E-B314B1F2A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08725"/>
            <a:ext cx="2889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algn="ctr" eaLnBrk="1" hangingPunct="1"/>
            <a:r>
              <a:rPr lang="sl-SI" altLang="sl-SI">
                <a:latin typeface="Arial Black" panose="020B0A04020102020204" pitchFamily="34" charset="0"/>
              </a:rPr>
              <a:t>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66FFFF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>
            <a:extLst>
              <a:ext uri="{FF2B5EF4-FFF2-40B4-BE49-F238E27FC236}">
                <a16:creationId xmlns:a16="http://schemas.microsoft.com/office/drawing/2014/main" id="{D7944A61-B2B3-480D-AECD-F691035785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4099" name="Rectangle 11">
            <a:extLst>
              <a:ext uri="{FF2B5EF4-FFF2-40B4-BE49-F238E27FC236}">
                <a16:creationId xmlns:a16="http://schemas.microsoft.com/office/drawing/2014/main" id="{F72FCD64-0233-4606-8E75-F1D1CD82AD6F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sl-SI" altLang="sl-SI" sz="2800"/>
          </a:p>
        </p:txBody>
      </p:sp>
      <p:sp>
        <p:nvSpPr>
          <p:cNvPr id="4100" name="Rectangle 12">
            <a:extLst>
              <a:ext uri="{FF2B5EF4-FFF2-40B4-BE49-F238E27FC236}">
                <a16:creationId xmlns:a16="http://schemas.microsoft.com/office/drawing/2014/main" id="{C2BD606F-6333-4F32-9877-80063B55726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557338"/>
            <a:ext cx="4038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l-SI" altLang="sl-SI" sz="2800"/>
              <a:t>Delno sončno</a:t>
            </a:r>
          </a:p>
          <a:p>
            <a:pPr eaLnBrk="1" hangingPunct="1">
              <a:buFontTx/>
              <a:buNone/>
            </a:pPr>
            <a:endParaRPr lang="sl-SI" altLang="sl-SI" sz="2800"/>
          </a:p>
          <a:p>
            <a:pPr eaLnBrk="1" hangingPunct="1">
              <a:buFontTx/>
              <a:buNone/>
            </a:pPr>
            <a:r>
              <a:rPr lang="sl-SI" altLang="sl-SI" sz="2800"/>
              <a:t>              Delno oblačno</a:t>
            </a:r>
          </a:p>
          <a:p>
            <a:pPr eaLnBrk="1" hangingPunct="1">
              <a:buFontTx/>
              <a:buNone/>
            </a:pPr>
            <a:endParaRPr lang="sl-SI" altLang="sl-SI" sz="2800"/>
          </a:p>
          <a:p>
            <a:pPr eaLnBrk="1" hangingPunct="1">
              <a:buFontTx/>
              <a:buNone/>
            </a:pPr>
            <a:r>
              <a:rPr lang="sl-SI" altLang="sl-SI" sz="2800"/>
              <a:t>Oblačno </a:t>
            </a:r>
          </a:p>
          <a:p>
            <a:pPr eaLnBrk="1" hangingPunct="1">
              <a:buFontTx/>
              <a:buNone/>
            </a:pPr>
            <a:r>
              <a:rPr lang="sl-SI" altLang="sl-SI" sz="2800"/>
              <a:t>                  Sneg </a:t>
            </a:r>
          </a:p>
          <a:p>
            <a:pPr eaLnBrk="1" hangingPunct="1">
              <a:buFontTx/>
              <a:buNone/>
            </a:pPr>
            <a:r>
              <a:rPr lang="sl-SI" altLang="sl-SI" sz="2800"/>
              <a:t> </a:t>
            </a:r>
          </a:p>
          <a:p>
            <a:pPr eaLnBrk="1" hangingPunct="1">
              <a:buFontTx/>
              <a:buNone/>
            </a:pPr>
            <a:r>
              <a:rPr lang="sl-SI" altLang="sl-SI" sz="2800"/>
              <a:t> Deževno </a:t>
            </a:r>
          </a:p>
        </p:txBody>
      </p:sp>
      <p:sp>
        <p:nvSpPr>
          <p:cNvPr id="4101" name="WordArt 4">
            <a:extLst>
              <a:ext uri="{FF2B5EF4-FFF2-40B4-BE49-F238E27FC236}">
                <a16:creationId xmlns:a16="http://schemas.microsoft.com/office/drawing/2014/main" id="{533D3EA7-62C3-4322-A864-AB59FE4EEA2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58888" y="549275"/>
            <a:ext cx="6913562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znaki za vreme</a:t>
            </a:r>
          </a:p>
        </p:txBody>
      </p:sp>
      <p:pic>
        <p:nvPicPr>
          <p:cNvPr id="4102" name="Picture 6" descr="v">
            <a:extLst>
              <a:ext uri="{FF2B5EF4-FFF2-40B4-BE49-F238E27FC236}">
                <a16:creationId xmlns:a16="http://schemas.microsoft.com/office/drawing/2014/main" id="{9012CAF0-B460-4EE9-9B00-5B640556D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12875"/>
            <a:ext cx="35433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5" name="Line 21">
            <a:extLst>
              <a:ext uri="{FF2B5EF4-FFF2-40B4-BE49-F238E27FC236}">
                <a16:creationId xmlns:a16="http://schemas.microsoft.com/office/drawing/2014/main" id="{989F1F7B-FBFA-4C2C-B2D6-2C1F3959BA6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48038" y="3141663"/>
            <a:ext cx="1295400" cy="647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169" name="Line 25">
            <a:extLst>
              <a:ext uri="{FF2B5EF4-FFF2-40B4-BE49-F238E27FC236}">
                <a16:creationId xmlns:a16="http://schemas.microsoft.com/office/drawing/2014/main" id="{A55399B9-1F7D-42D7-87E3-D481D56C56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1775" y="2852738"/>
            <a:ext cx="33131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170" name="Line 26">
            <a:extLst>
              <a:ext uri="{FF2B5EF4-FFF2-40B4-BE49-F238E27FC236}">
                <a16:creationId xmlns:a16="http://schemas.microsoft.com/office/drawing/2014/main" id="{90A731DE-9B8E-4043-BD83-816221C1BA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68538" y="1844675"/>
            <a:ext cx="237490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171" name="Line 27">
            <a:extLst>
              <a:ext uri="{FF2B5EF4-FFF2-40B4-BE49-F238E27FC236}">
                <a16:creationId xmlns:a16="http://schemas.microsoft.com/office/drawing/2014/main" id="{86D85899-E99E-44E4-BDB5-4621839CEF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27313" y="4508500"/>
            <a:ext cx="3816350" cy="10080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172" name="Line 28">
            <a:extLst>
              <a:ext uri="{FF2B5EF4-FFF2-40B4-BE49-F238E27FC236}">
                <a16:creationId xmlns:a16="http://schemas.microsoft.com/office/drawing/2014/main" id="{636EC60B-128B-4058-8594-3450A2D877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48038" y="5516563"/>
            <a:ext cx="1511300" cy="360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pic>
        <p:nvPicPr>
          <p:cNvPr id="4108" name="Picture 29" descr="v">
            <a:extLst>
              <a:ext uri="{FF2B5EF4-FFF2-40B4-BE49-F238E27FC236}">
                <a16:creationId xmlns:a16="http://schemas.microsoft.com/office/drawing/2014/main" id="{1F710C6B-E37B-425F-9200-B5019FC1108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373688"/>
            <a:ext cx="10477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9" name="Rectangle 30">
            <a:extLst>
              <a:ext uri="{FF2B5EF4-FFF2-40B4-BE49-F238E27FC236}">
                <a16:creationId xmlns:a16="http://schemas.microsoft.com/office/drawing/2014/main" id="{4A3876D4-BA77-4FC0-913E-512C6830D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08725"/>
            <a:ext cx="2889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algn="ctr" eaLnBrk="1" hangingPunct="1"/>
            <a:r>
              <a:rPr lang="sl-SI" altLang="sl-SI">
                <a:latin typeface="Arial Black" panose="020B0A040201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2" name="Rectangle 6">
            <a:extLst>
              <a:ext uri="{FF2B5EF4-FFF2-40B4-BE49-F238E27FC236}">
                <a16:creationId xmlns:a16="http://schemas.microsoft.com/office/drawing/2014/main" id="{DA987A5E-8AEC-42AF-83C2-585768EEA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49275"/>
            <a:ext cx="8064500" cy="18446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eaLnBrk="1" hangingPunct="1"/>
            <a:r>
              <a:rPr lang="sl-SI" altLang="sl-SI" sz="2400">
                <a:solidFill>
                  <a:schemeClr val="bg1"/>
                </a:solidFill>
                <a:latin typeface="Arial" panose="020B0604020202020204" pitchFamily="34" charset="0"/>
              </a:rPr>
              <a:t>Puščice nam povedo, da bo vetrovno.</a:t>
            </a:r>
          </a:p>
          <a:p>
            <a:pPr eaLnBrk="1" hangingPunct="1"/>
            <a:r>
              <a:rPr lang="sl-SI" altLang="sl-SI" sz="2400">
                <a:solidFill>
                  <a:schemeClr val="bg1"/>
                </a:solidFill>
                <a:latin typeface="Arial" panose="020B0604020202020204" pitchFamily="34" charset="0"/>
              </a:rPr>
              <a:t>Obstaja tudi popolnoma sončno oz. jasno vreme.</a:t>
            </a:r>
          </a:p>
          <a:p>
            <a:pPr eaLnBrk="1" hangingPunct="1"/>
            <a:r>
              <a:rPr lang="sl-SI" altLang="sl-SI" sz="2400">
                <a:solidFill>
                  <a:schemeClr val="bg1"/>
                </a:solidFill>
                <a:latin typeface="Arial" panose="020B0604020202020204" pitchFamily="34" charset="0"/>
              </a:rPr>
              <a:t>Na žalost znaka za popolnoma sončno vreme ne opazimo</a:t>
            </a:r>
          </a:p>
          <a:p>
            <a:pPr eaLnBrk="1" hangingPunct="1"/>
            <a:r>
              <a:rPr lang="sl-SI" altLang="sl-SI" sz="2400">
                <a:solidFill>
                  <a:schemeClr val="bg1"/>
                </a:solidFill>
                <a:latin typeface="Arial" panose="020B0604020202020204" pitchFamily="34" charset="0"/>
              </a:rPr>
              <a:t>velikokrat oz. ga nismo velikokrat deležni.</a:t>
            </a:r>
          </a:p>
        </p:txBody>
      </p:sp>
      <p:pic>
        <p:nvPicPr>
          <p:cNvPr id="9223" name="Picture 7" descr="v">
            <a:extLst>
              <a:ext uri="{FF2B5EF4-FFF2-40B4-BE49-F238E27FC236}">
                <a16:creationId xmlns:a16="http://schemas.microsoft.com/office/drawing/2014/main" id="{3DE9FCAC-3867-4FC2-B634-0D387FB9A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852738"/>
            <a:ext cx="2447925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8">
            <a:extLst>
              <a:ext uri="{FF2B5EF4-FFF2-40B4-BE49-F238E27FC236}">
                <a16:creationId xmlns:a16="http://schemas.microsoft.com/office/drawing/2014/main" id="{03B982A5-E2C2-4741-877A-2AA6E963A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08725"/>
            <a:ext cx="2889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algn="ctr" eaLnBrk="1" hangingPunct="1"/>
            <a:r>
              <a:rPr lang="sl-SI" altLang="sl-SI">
                <a:latin typeface="Arial Black" panose="020B0A04020102020204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50000">
              <a:schemeClr val="bg1"/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4" name="Rectangle 4">
            <a:extLst>
              <a:ext uri="{FF2B5EF4-FFF2-40B4-BE49-F238E27FC236}">
                <a16:creationId xmlns:a16="http://schemas.microsoft.com/office/drawing/2014/main" id="{9B2D4EB1-089D-4F8B-B701-74B70F558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268413"/>
            <a:ext cx="6191250" cy="501332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Ljudje se glede na vreme različno počutimo. 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Npr. nekaterim je všeč zelo vroč dan, 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nekaterim pa je všeč topel ali mrzel dan.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Verjetno pa je prav vsem všeč 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lep sončen in topel dan.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Nekaterim ljudem deževen dan 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povzroča glavobole ali slabo počutje.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Tudi ob sneženju se razčino počutimo.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Otroci sneg večinoma obožujejo, 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odrasli pa ne tako, saj ga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morajo odstranjevati s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svojega dvorišča.</a:t>
            </a:r>
          </a:p>
        </p:txBody>
      </p:sp>
      <p:sp>
        <p:nvSpPr>
          <p:cNvPr id="6147" name="WordArt 5">
            <a:extLst>
              <a:ext uri="{FF2B5EF4-FFF2-40B4-BE49-F238E27FC236}">
                <a16:creationId xmlns:a16="http://schemas.microsoft.com/office/drawing/2014/main" id="{DD5CDC5E-6327-457E-AD42-BE4032A86AC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7993063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slabo in dobro vreme</a:t>
            </a:r>
          </a:p>
        </p:txBody>
      </p:sp>
      <p:pic>
        <p:nvPicPr>
          <p:cNvPr id="6148" name="Picture 8" descr="glž">
            <a:extLst>
              <a:ext uri="{FF2B5EF4-FFF2-40B4-BE49-F238E27FC236}">
                <a16:creationId xmlns:a16="http://schemas.microsoft.com/office/drawing/2014/main" id="{F5A1724D-995F-4FEC-B57B-255B45A5B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357563"/>
            <a:ext cx="24479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9">
            <a:extLst>
              <a:ext uri="{FF2B5EF4-FFF2-40B4-BE49-F238E27FC236}">
                <a16:creationId xmlns:a16="http://schemas.microsoft.com/office/drawing/2014/main" id="{52DB4C2E-4B1A-471F-8A98-93C4B7268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08725"/>
            <a:ext cx="2889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algn="ctr" eaLnBrk="1" hangingPunct="1"/>
            <a:r>
              <a:rPr lang="sl-SI" altLang="sl-SI">
                <a:latin typeface="Arial Black" panose="020B0A04020102020204" pitchFamily="34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4">
            <a:extLst>
              <a:ext uri="{FF2B5EF4-FFF2-40B4-BE49-F238E27FC236}">
                <a16:creationId xmlns:a16="http://schemas.microsoft.com/office/drawing/2014/main" id="{3A1931DD-4AB0-4FA4-AFA0-BDCC68F8E6A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1188" y="549275"/>
            <a:ext cx="79216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izkoriščanje za šport</a:t>
            </a:r>
          </a:p>
        </p:txBody>
      </p:sp>
      <p:sp useBgFill="1">
        <p:nvSpPr>
          <p:cNvPr id="21509" name="Rectangle 5">
            <a:extLst>
              <a:ext uri="{FF2B5EF4-FFF2-40B4-BE49-F238E27FC236}">
                <a16:creationId xmlns:a16="http://schemas.microsoft.com/office/drawing/2014/main" id="{34DBF698-34FA-4691-87CF-70F4A97C8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412875"/>
            <a:ext cx="7848600" cy="180022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eaLnBrk="1" hangingPunct="1"/>
            <a:endParaRPr lang="sl-SI" altLang="sl-SI" sz="2400">
              <a:latin typeface="Arial" panose="020B0604020202020204" pitchFamily="34" charset="0"/>
            </a:endParaRP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Če je vreme lepo, ga lahko izkoristimo za šport.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Npr.deskanje na vodi, plezanje, smučanje, tenis ipd.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Pri deskanju na vodi uporabimo veter, za plezanje 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izkoristimo lepo vreme, za smučanje in tenis pa prav tako.</a:t>
            </a:r>
          </a:p>
        </p:txBody>
      </p:sp>
      <p:sp>
        <p:nvSpPr>
          <p:cNvPr id="7172" name="WordArt 6">
            <a:extLst>
              <a:ext uri="{FF2B5EF4-FFF2-40B4-BE49-F238E27FC236}">
                <a16:creationId xmlns:a16="http://schemas.microsoft.com/office/drawing/2014/main" id="{EA836C78-0168-4470-AF25-EEDFC3448EA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8313" y="333375"/>
            <a:ext cx="82073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izkoriščanje za šport</a:t>
            </a:r>
          </a:p>
        </p:txBody>
      </p:sp>
      <p:pic>
        <p:nvPicPr>
          <p:cNvPr id="21511" name="Picture 7" descr="v">
            <a:extLst>
              <a:ext uri="{FF2B5EF4-FFF2-40B4-BE49-F238E27FC236}">
                <a16:creationId xmlns:a16="http://schemas.microsoft.com/office/drawing/2014/main" id="{EE0B0F90-7E64-488A-ADBE-E2BEE1740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860800"/>
            <a:ext cx="17208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8" descr="v">
            <a:extLst>
              <a:ext uri="{FF2B5EF4-FFF2-40B4-BE49-F238E27FC236}">
                <a16:creationId xmlns:a16="http://schemas.microsoft.com/office/drawing/2014/main" id="{8180874A-7E4F-47F5-AC7C-E52EB88F0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437063"/>
            <a:ext cx="1887538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9" descr="v">
            <a:extLst>
              <a:ext uri="{FF2B5EF4-FFF2-40B4-BE49-F238E27FC236}">
                <a16:creationId xmlns:a16="http://schemas.microsoft.com/office/drawing/2014/main" id="{339D64AD-22FF-4A87-90B5-AA8493C90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573463"/>
            <a:ext cx="186848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Rectangle 11">
            <a:extLst>
              <a:ext uri="{FF2B5EF4-FFF2-40B4-BE49-F238E27FC236}">
                <a16:creationId xmlns:a16="http://schemas.microsoft.com/office/drawing/2014/main" id="{B9899C3F-B97B-4245-ACC3-1B20E9A57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08725"/>
            <a:ext cx="2889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algn="ctr" eaLnBrk="1" hangingPunct="1"/>
            <a:r>
              <a:rPr lang="sl-SI" altLang="sl-SI">
                <a:latin typeface="Arial Black" panose="020B0A04020102020204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4" name="Rectangle 4" descr="dž">
            <a:extLst>
              <a:ext uri="{FF2B5EF4-FFF2-40B4-BE49-F238E27FC236}">
                <a16:creationId xmlns:a16="http://schemas.microsoft.com/office/drawing/2014/main" id="{7E3EFEB1-CC46-43CE-AB52-70EBB3259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908050"/>
            <a:ext cx="7920038" cy="230505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Ko dežuje, se na tleh nabere voda.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Če pa je nevihta, se voda kopiči še hitreje.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Posledica tega so luže ali v hujšem primeru poplave.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Ob dežju se je potrebno ustrezno oz. primerno obleči.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Med ta oblačila spada pelerina ali pa uporabimo dežnik.</a:t>
            </a:r>
          </a:p>
        </p:txBody>
      </p:sp>
      <p:sp>
        <p:nvSpPr>
          <p:cNvPr id="8195" name="WordArt 6">
            <a:extLst>
              <a:ext uri="{FF2B5EF4-FFF2-40B4-BE49-F238E27FC236}">
                <a16:creationId xmlns:a16="http://schemas.microsoft.com/office/drawing/2014/main" id="{26F40BA5-B5F2-4E62-B6C3-903FAD13608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0825" y="404813"/>
            <a:ext cx="871378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dež, nevihta in posledice</a:t>
            </a:r>
          </a:p>
        </p:txBody>
      </p:sp>
      <p:pic>
        <p:nvPicPr>
          <p:cNvPr id="22535" name="Picture 7" descr="v">
            <a:extLst>
              <a:ext uri="{FF2B5EF4-FFF2-40B4-BE49-F238E27FC236}">
                <a16:creationId xmlns:a16="http://schemas.microsoft.com/office/drawing/2014/main" id="{D7196077-AA1C-49BF-9FB4-268865ADD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573463"/>
            <a:ext cx="20891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8" descr="v">
            <a:extLst>
              <a:ext uri="{FF2B5EF4-FFF2-40B4-BE49-F238E27FC236}">
                <a16:creationId xmlns:a16="http://schemas.microsoft.com/office/drawing/2014/main" id="{BC0C8033-ED7C-418F-BA48-4D3B280D7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284538"/>
            <a:ext cx="208756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9" descr="v">
            <a:extLst>
              <a:ext uri="{FF2B5EF4-FFF2-40B4-BE49-F238E27FC236}">
                <a16:creationId xmlns:a16="http://schemas.microsoft.com/office/drawing/2014/main" id="{73D7AEB9-187D-43F9-A31C-5593C75FA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357563"/>
            <a:ext cx="1728787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Picture 10" descr="v">
            <a:extLst>
              <a:ext uri="{FF2B5EF4-FFF2-40B4-BE49-F238E27FC236}">
                <a16:creationId xmlns:a16="http://schemas.microsoft.com/office/drawing/2014/main" id="{6B6CCB71-E46E-4DEA-BC13-3F4BEA51D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084763"/>
            <a:ext cx="1700212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11" descr="v">
            <a:extLst>
              <a:ext uri="{FF2B5EF4-FFF2-40B4-BE49-F238E27FC236}">
                <a16:creationId xmlns:a16="http://schemas.microsoft.com/office/drawing/2014/main" id="{56A15B34-FFDE-4FB1-AE06-F2F3B91C1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084763"/>
            <a:ext cx="195897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0" name="Picture 12" descr="v">
            <a:extLst>
              <a:ext uri="{FF2B5EF4-FFF2-40B4-BE49-F238E27FC236}">
                <a16:creationId xmlns:a16="http://schemas.microsoft.com/office/drawing/2014/main" id="{E695DDA2-446F-43A6-92EF-DD12AF263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5084763"/>
            <a:ext cx="92392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1" name="Picture 13" descr="v">
            <a:extLst>
              <a:ext uri="{FF2B5EF4-FFF2-40B4-BE49-F238E27FC236}">
                <a16:creationId xmlns:a16="http://schemas.microsoft.com/office/drawing/2014/main" id="{D8B870D6-E3F2-43C5-B177-E40308AEB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734050"/>
            <a:ext cx="1368425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7">
            <a:extLst>
              <a:ext uri="{FF2B5EF4-FFF2-40B4-BE49-F238E27FC236}">
                <a16:creationId xmlns:a16="http://schemas.microsoft.com/office/drawing/2014/main" id="{E449B401-CC2B-4DC4-87BB-3A927B896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08725"/>
            <a:ext cx="2889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algn="ctr" eaLnBrk="1" hangingPunct="1"/>
            <a:r>
              <a:rPr lang="sl-SI" altLang="sl-SI">
                <a:latin typeface="Arial Black" panose="020B0A04020102020204" pitchFamily="34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9999FF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57" name="Rectangle 5">
            <a:extLst>
              <a:ext uri="{FF2B5EF4-FFF2-40B4-BE49-F238E27FC236}">
                <a16:creationId xmlns:a16="http://schemas.microsoft.com/office/drawing/2014/main" id="{AEC89E91-2C48-47A1-9D24-600BEE2D9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268413"/>
            <a:ext cx="8496300" cy="1916112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eaLnBrk="1" hangingPunct="1"/>
            <a:endParaRPr lang="sl-SI" altLang="sl-SI" sz="2400">
              <a:latin typeface="Arial" panose="020B0604020202020204" pitchFamily="34" charset="0"/>
            </a:endParaRP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Ko hkrati sije sonce in dežuje nastane mavrica.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Kaj sploh je mavrica?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Mavrica je ponavadi večbarvna polkrožna črta, 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ki nastane  takrat, ko dežne kapljice lomijo sončne žarke.</a:t>
            </a:r>
          </a:p>
        </p:txBody>
      </p:sp>
      <p:sp>
        <p:nvSpPr>
          <p:cNvPr id="9219" name="WordArt 6">
            <a:extLst>
              <a:ext uri="{FF2B5EF4-FFF2-40B4-BE49-F238E27FC236}">
                <a16:creationId xmlns:a16="http://schemas.microsoft.com/office/drawing/2014/main" id="{353349F3-4DE2-4533-A0EB-2392027998F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7848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združitev sonca in dežja</a:t>
            </a:r>
          </a:p>
        </p:txBody>
      </p:sp>
      <p:pic>
        <p:nvPicPr>
          <p:cNvPr id="9220" name="Picture 7" descr="v">
            <a:extLst>
              <a:ext uri="{FF2B5EF4-FFF2-40B4-BE49-F238E27FC236}">
                <a16:creationId xmlns:a16="http://schemas.microsoft.com/office/drawing/2014/main" id="{8EB34F0F-B7CD-499C-890E-42483554D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933825"/>
            <a:ext cx="1944688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9" descr="v">
            <a:extLst>
              <a:ext uri="{FF2B5EF4-FFF2-40B4-BE49-F238E27FC236}">
                <a16:creationId xmlns:a16="http://schemas.microsoft.com/office/drawing/2014/main" id="{3CF9EA07-5F55-465D-906B-853398DA7C7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437063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0" descr="v">
            <a:extLst>
              <a:ext uri="{FF2B5EF4-FFF2-40B4-BE49-F238E27FC236}">
                <a16:creationId xmlns:a16="http://schemas.microsoft.com/office/drawing/2014/main" id="{DE4F2050-E84A-4CB9-A2F4-A5627D4E459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00663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1" descr="v">
            <a:extLst>
              <a:ext uri="{FF2B5EF4-FFF2-40B4-BE49-F238E27FC236}">
                <a16:creationId xmlns:a16="http://schemas.microsoft.com/office/drawing/2014/main" id="{0265C400-2093-4096-9BA7-7DCF15D701B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42900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2" descr="v">
            <a:extLst>
              <a:ext uri="{FF2B5EF4-FFF2-40B4-BE49-F238E27FC236}">
                <a16:creationId xmlns:a16="http://schemas.microsoft.com/office/drawing/2014/main" id="{D312248B-B238-4834-A8D4-10607379700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589588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3" descr="v">
            <a:extLst>
              <a:ext uri="{FF2B5EF4-FFF2-40B4-BE49-F238E27FC236}">
                <a16:creationId xmlns:a16="http://schemas.microsoft.com/office/drawing/2014/main" id="{DDE29B5A-15ED-4EBB-9440-BD53BE07AD4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716338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4" descr="v">
            <a:extLst>
              <a:ext uri="{FF2B5EF4-FFF2-40B4-BE49-F238E27FC236}">
                <a16:creationId xmlns:a16="http://schemas.microsoft.com/office/drawing/2014/main" id="{7DF3D3F4-C998-48D3-9E4A-219DB7599FF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300663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15" descr="v">
            <a:extLst>
              <a:ext uri="{FF2B5EF4-FFF2-40B4-BE49-F238E27FC236}">
                <a16:creationId xmlns:a16="http://schemas.microsoft.com/office/drawing/2014/main" id="{A2B36653-33BE-4815-8DBC-C2D404A6A19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221163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16" descr="v">
            <a:extLst>
              <a:ext uri="{FF2B5EF4-FFF2-40B4-BE49-F238E27FC236}">
                <a16:creationId xmlns:a16="http://schemas.microsoft.com/office/drawing/2014/main" id="{CEC291AE-1982-4EE8-A3C4-B17E67D4819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868863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9" name="Rectangle 17">
            <a:extLst>
              <a:ext uri="{FF2B5EF4-FFF2-40B4-BE49-F238E27FC236}">
                <a16:creationId xmlns:a16="http://schemas.microsoft.com/office/drawing/2014/main" id="{BD183541-A797-4BB9-9B16-2BDE2CD9D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08725"/>
            <a:ext cx="2889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algn="ctr" eaLnBrk="1" hangingPunct="1"/>
            <a:r>
              <a:rPr lang="sl-SI" altLang="sl-SI">
                <a:latin typeface="Arial Black" panose="020B0A04020102020204" pitchFamily="34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FF"/>
            </a:gs>
            <a:gs pos="100000">
              <a:srgbClr val="99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580" name="Rectangle 4">
            <a:extLst>
              <a:ext uri="{FF2B5EF4-FFF2-40B4-BE49-F238E27FC236}">
                <a16:creationId xmlns:a16="http://schemas.microsoft.com/office/drawing/2014/main" id="{A37C1A84-4AB0-4615-8C5A-6E2CE7D3A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196975"/>
            <a:ext cx="7632700" cy="40767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eaLnBrk="1" hangingPunct="1"/>
            <a:endParaRPr lang="sl-SI" altLang="sl-SI" sz="2400">
              <a:latin typeface="Arial" panose="020B0604020202020204" pitchFamily="34" charset="0"/>
            </a:endParaRP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Veter povzroča različne pojave in njihove posledice.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Med njih spada tudi orkan oz. tornado.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Ta povzroči veliko škodo in 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opustošenje.Tu je eden od primerov.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Veter je lahko močnejši ali 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blažji. Če je dovolj močan, lahko 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ruva drevesa. Če pa je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veter blažji, pride le do </a:t>
            </a:r>
          </a:p>
          <a:p>
            <a:pPr eaLnBrk="1" hangingPunct="1"/>
            <a:r>
              <a:rPr lang="sl-SI" altLang="sl-SI" sz="2400">
                <a:latin typeface="Arial" panose="020B0604020202020204" pitchFamily="34" charset="0"/>
              </a:rPr>
              <a:t>zibanja dreves oz. vej.</a:t>
            </a:r>
          </a:p>
        </p:txBody>
      </p:sp>
      <p:sp>
        <p:nvSpPr>
          <p:cNvPr id="10243" name="WordArt 5">
            <a:extLst>
              <a:ext uri="{FF2B5EF4-FFF2-40B4-BE49-F238E27FC236}">
                <a16:creationId xmlns:a16="http://schemas.microsoft.com/office/drawing/2014/main" id="{56A1840A-D932-4E7E-85F2-3588D81705A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43213" y="404813"/>
            <a:ext cx="3241675" cy="10080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333"/>
              </a:avLst>
            </a:prstTxWarp>
          </a:bodyPr>
          <a:lstStyle/>
          <a:p>
            <a:pPr algn="ctr"/>
            <a:r>
              <a:rPr lang="sl-SI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veter</a:t>
            </a:r>
          </a:p>
        </p:txBody>
      </p:sp>
      <p:pic>
        <p:nvPicPr>
          <p:cNvPr id="24582" name="Picture 6" descr="v">
            <a:extLst>
              <a:ext uri="{FF2B5EF4-FFF2-40B4-BE49-F238E27FC236}">
                <a16:creationId xmlns:a16="http://schemas.microsoft.com/office/drawing/2014/main" id="{77F1E38D-858B-4B67-A2BE-951323518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420938"/>
            <a:ext cx="2735263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7" descr="tornado">
            <a:extLst>
              <a:ext uri="{FF2B5EF4-FFF2-40B4-BE49-F238E27FC236}">
                <a16:creationId xmlns:a16="http://schemas.microsoft.com/office/drawing/2014/main" id="{7B833FE1-32AD-465A-9673-D49ACEBCE83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724400"/>
            <a:ext cx="114458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9">
            <a:extLst>
              <a:ext uri="{FF2B5EF4-FFF2-40B4-BE49-F238E27FC236}">
                <a16:creationId xmlns:a16="http://schemas.microsoft.com/office/drawing/2014/main" id="{162AB373-FFD1-4A14-8F65-067E13AB9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08725"/>
            <a:ext cx="2889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oudy Stou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 Stout" pitchFamily="18" charset="0"/>
              </a:defRPr>
            </a:lvl9pPr>
          </a:lstStyle>
          <a:p>
            <a:pPr algn="ctr" eaLnBrk="1" hangingPunct="1"/>
            <a:r>
              <a:rPr lang="sl-SI" altLang="sl-SI">
                <a:latin typeface="Arial Black" panose="020B0A04020102020204" pitchFamily="34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4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614</Words>
  <Application>Microsoft Office PowerPoint</Application>
  <PresentationFormat>On-screen Show (4:3)</PresentationFormat>
  <Paragraphs>154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Black</vt:lpstr>
      <vt:lpstr>Forte</vt:lpstr>
      <vt:lpstr>Goudy Stout</vt:lpstr>
      <vt:lpstr>Impact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Ciklon</vt:lpstr>
      <vt:lpstr>anticiklon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Literatura in viri: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2019-05-31T08:41:37Z</dcterms:created>
  <dcterms:modified xsi:type="dcterms:W3CDTF">2019-05-31T08:41:37Z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