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F3300"/>
    <a:srgbClr val="FF9900"/>
    <a:srgbClr val="FF7C80"/>
    <a:srgbClr val="FFFF66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84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6118-A0AE-4E78-B138-71CF13BD8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9A859-5960-471F-8B0F-A8EE4D5F3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9612C-D369-41B9-8A39-4BD475A3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B1F5D-686C-4F2A-8F5A-881BCDB2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1D102-6B18-44F0-AFC0-AE0F3C7D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E4D94-182F-4924-8164-FE57E3120B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291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373DD-C28E-4EEB-ACB0-727A71861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18313-7113-4520-8B63-D518824E3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5C47D-CFA0-44D9-821C-1D1C7D1C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0EC1A-F9CD-488B-9516-89B16152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C227B-9368-40FB-B90B-9339398E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DBCE6-185C-4650-B286-8B16708709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938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A3A209-7161-4FBE-9726-15E217218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EAE43-0B18-4963-885F-245FFD8FA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D5577-6F75-49E7-A46B-AA87FE58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4450E-3298-46CF-92CD-A4E92808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84E19-340E-4990-B31A-EA18D454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3954F-E6C7-4FAC-9F4A-5447316CA3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0730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7757-E8C2-445A-8F57-A36C4C014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E36675F1-E4BF-4AF2-A44D-743881F7D3CA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E6E00-B5BE-4FB9-AC1C-F231C7AD7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91B23-A913-42E1-A397-C7EAE86AE1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6D6CD-BEF7-4CBB-A7AC-7BB8E0CB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9B197-C61E-4FBF-B438-D11D6252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D6E909-7442-482B-8883-096985DA95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469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BE42-0825-455A-85AA-8290CE08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098C-2275-4A11-BECB-422C69328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63B97-0F4E-409D-B7A6-D74D5261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AACE-D91E-487D-869D-D64228BBB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5EDB7-E548-4B9F-816E-9E207B90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D36A7-3A4F-4405-B356-F596258787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178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3D7B0-8487-430C-A595-099074926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7AEEA-0D98-4A96-AD43-70BA745FE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11F51-EA6C-4E40-98F0-A4D1A3F9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23976-7BB9-43FF-B9B3-926D80CFA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E135A-D475-47B2-A6C9-8DBD3286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F73B2-4C47-4F0E-944B-E17EA376F1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576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9BF2-5848-4D3A-8F64-414DC743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DDB6A-1832-4E06-8F80-74C6324C3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E6D29-46F7-4686-A31F-F40F269C0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3C323-FD25-4DCB-B354-45357446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201A1-4885-4959-B50E-BED81EC1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36456-B371-488D-80FF-A900F1E49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1249A-B3B6-493D-A425-4305D2E0F8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39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94B48-9E84-41D2-9862-2A13B5E5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1B709-F06E-4B91-ABD5-AC5E9387B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AE4CF-F0A4-4BC2-8218-CB49387A9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B2AD21-10E6-4D4A-A727-79CCB0DA6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FE6D3-69DD-429B-8C73-D382B7E60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05905-E495-48B5-9749-CAEB1B2C1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0615F4-FC95-4D2C-94C6-B5332AF48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7719D5-5C2E-411F-9DB2-A31E542E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7B30F-08B6-4D95-80F6-000468DAA4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988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FBD4-B728-4CE2-BF67-76A336860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A25A20-469F-4079-BC7D-A47833CB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8D96A-E272-4C74-B5B5-80B732D3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20A25-56C9-4D98-B73A-7F0E9484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76BBF-D7CE-451A-B30B-96FB3231CA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52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847FF-AACE-433D-8488-752AAB02B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262A6-CA13-4FEF-85EE-0187C6344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0959B-5AD5-4171-BD25-7A015B4A9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11A11-B6E6-45F1-B6FF-7CB697133F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576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A14C7-E4D4-477D-A161-AC74D137E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13A41-3A05-4FA9-9360-A3A1D9D55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9D16C-FA62-462C-B3E8-78E1A0EF3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5D3D5-76F8-4D19-897B-C0B22799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7D2AB-40D3-4690-AD1A-F4472DD5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0CF98-72AC-4815-A8EA-F83EE31E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D4F3F-AE19-4703-B05A-02B0DDE546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980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ACC4-9A3C-4CC2-9368-16BF91680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4C84F-AD19-4C32-84A6-7221D49DB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DD844-83BB-40E1-B242-BC71CA389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A1761-B87D-4B7A-9381-6FA7F969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E52DB-885D-4BC0-8672-FC2F4B2D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978D4-4543-4250-910F-BEA8C430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B3486-9319-47A9-AB3D-76C93D1B63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161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740918-6E60-4427-806B-D9AF7C229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548B13-E98A-490F-8ABC-6649DB36D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E46F1C-2CB9-4E36-9DC0-753711EECF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EDEC99-D40B-4C6D-8477-9FB434D7EA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E2E29D-B183-48D7-8C41-FB196A1469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8A9863-D8E5-421D-9DD6-F33DF382200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gimvic.org/projekti/timko/2002/2c/sicilija/vezuv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2.arnes.si/%7Egngjvege1s/TIMKO/t0001/geografi/vulkan3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rgbClr val="FF7C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554D449A-86E7-4194-831D-654B628C8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6629400" cy="270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800" b="1" i="1">
                <a:solidFill>
                  <a:srgbClr val="FFFF66"/>
                </a:solidFill>
              </a:rPr>
              <a:t>SPLOŠNO O VULKANIH: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sl-SI" altLang="sl-SI">
              <a:solidFill>
                <a:srgbClr val="FF7C8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sl-SI" altLang="sl-SI">
              <a:solidFill>
                <a:srgbClr val="FF7C80"/>
              </a:solidFill>
            </a:endParaRPr>
          </a:p>
          <a:p>
            <a:pPr>
              <a:spcBef>
                <a:spcPct val="50000"/>
              </a:spcBef>
            </a:pPr>
            <a:endParaRPr lang="sl-SI" altLang="sl-SI">
              <a:solidFill>
                <a:srgbClr val="FF7C80"/>
              </a:solidFill>
            </a:endParaRPr>
          </a:p>
          <a:p>
            <a:pPr>
              <a:spcBef>
                <a:spcPct val="50000"/>
              </a:spcBef>
            </a:pPr>
            <a:endParaRPr lang="sl-SI" altLang="sl-SI">
              <a:solidFill>
                <a:srgbClr val="FF7C80"/>
              </a:solidFill>
            </a:endParaRP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96027D26-BB47-4CB0-8DEC-7C0518265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031875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 altLang="sl-SI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F9A547CA-5CC9-4D23-B0BD-86510298E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7162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7C80"/>
                </a:solidFill>
                <a:cs typeface="Times New Roman" panose="02020603050405020304" pitchFamily="18" charset="0"/>
              </a:rPr>
              <a:t>Predstavljajo veliko nevarnost in problem ljudem, ki živijo v njihovi okolici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F0D44BA5-54AC-41FD-A4F4-694E4F8B3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5715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u="sng">
                <a:solidFill>
                  <a:srgbClr val="FF7C80"/>
                </a:solidFill>
                <a:cs typeface="Times New Roman" panose="02020603050405020304" pitchFamily="18" charset="0"/>
              </a:rPr>
              <a:t>Nastajajo ob: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53A8BB2C-8B21-4277-B363-DB103BFA7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7315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FF66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ü</a:t>
            </a:r>
            <a:r>
              <a:rPr lang="sl-SI" altLang="sl-SI">
                <a:solidFill>
                  <a:srgbClr val="FFFF66"/>
                </a:solidFill>
                <a:cs typeface="Times New Roman" panose="02020603050405020304" pitchFamily="18" charset="0"/>
              </a:rPr>
              <a:t>stikališču zemeljskih litosferskih plošč</a:t>
            </a:r>
          </a:p>
          <a:p>
            <a:pPr>
              <a:spcBef>
                <a:spcPct val="50000"/>
              </a:spcBef>
            </a:pPr>
            <a:endParaRPr lang="sl-SI" altLang="sl-SI">
              <a:solidFill>
                <a:srgbClr val="FFFF66"/>
              </a:solidFill>
            </a:endParaRP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D5E8D174-2EB4-4F6E-B81D-287EF84A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6477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FF00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ü</a:t>
            </a:r>
            <a:r>
              <a:rPr lang="sl-SI" altLang="sl-SI">
                <a:solidFill>
                  <a:srgbClr val="FFFF00"/>
                </a:solidFill>
                <a:cs typeface="Times New Roman" panose="02020603050405020304" pitchFamily="18" charset="0"/>
              </a:rPr>
              <a:t>magma tali kamnine in prodira na površje</a:t>
            </a:r>
          </a:p>
          <a:p>
            <a:pPr>
              <a:spcBef>
                <a:spcPct val="50000"/>
              </a:spcBef>
            </a:pPr>
            <a:endParaRPr lang="sl-SI" altLang="sl-SI">
              <a:solidFill>
                <a:srgbClr val="FFFF00"/>
              </a:solidFill>
            </a:endParaRP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FAA11F1D-1254-442D-9A5B-BA34A6989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6705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chemeClr val="accent2"/>
                </a:solidFill>
                <a:cs typeface="Times New Roman" panose="02020603050405020304" pitchFamily="18" charset="0"/>
              </a:rPr>
              <a:t>Večina vulkanov je na območju Pacifika!</a:t>
            </a:r>
          </a:p>
          <a:p>
            <a:pPr>
              <a:spcBef>
                <a:spcPct val="50000"/>
              </a:spcBef>
            </a:pPr>
            <a:endParaRPr lang="sl-SI" altLang="sl-SI">
              <a:solidFill>
                <a:schemeClr val="accent2"/>
              </a:solidFill>
            </a:endParaRP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49A49015-0D49-4C99-83CC-FEBC193D6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0"/>
            <a:ext cx="6858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chemeClr val="accent2"/>
                </a:solidFill>
                <a:cs typeface="Times New Roman" panose="02020603050405020304" pitchFamily="18" charset="0"/>
              </a:rPr>
              <a:t>Na svetu je več kot 1500 delujočih vulkanov!</a:t>
            </a:r>
          </a:p>
          <a:p>
            <a:pPr>
              <a:spcBef>
                <a:spcPct val="50000"/>
              </a:spcBef>
            </a:pPr>
            <a:endParaRPr lang="sl-SI" altLang="sl-SI">
              <a:solidFill>
                <a:schemeClr val="accent2"/>
              </a:solidFill>
            </a:endParaRP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E20C38FB-998D-4748-AE48-DA7523AB3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86400"/>
            <a:ext cx="6629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chemeClr val="accent2"/>
                </a:solidFill>
                <a:cs typeface="Times New Roman" panose="02020603050405020304" pitchFamily="18" charset="0"/>
              </a:rPr>
              <a:t>Ob izbruhu se sprosti 6x več energije kot pri atomski bombi!</a:t>
            </a:r>
          </a:p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utoUpdateAnimBg="0"/>
      <p:bldP spid="2053" grpId="0" autoUpdateAnimBg="0"/>
      <p:bldP spid="2054" grpId="0" autoUpdateAnimBg="0"/>
      <p:bldP spid="2055" grpId="0" autoUpdateAnimBg="0"/>
      <p:bldP spid="2056" grpId="0" autoUpdateAnimBg="0"/>
      <p:bldP spid="2057" grpId="0" autoUpdateAnimBg="0"/>
      <p:bldP spid="20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6600"/>
            </a:gs>
            <a:gs pos="100000">
              <a:srgbClr val="FF6600">
                <a:gamma/>
                <a:shade val="63529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D166149-5112-47F6-847C-E9EA026EA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IZBRUH VULKANA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5E49D93-3316-4944-A89B-1F1FD33DBCD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800"/>
              <a:t>Sam izbruh ne povzroči veliko žrtev, večji problem predstavljajo posledice, ki izbruhu sledijo!</a:t>
            </a:r>
          </a:p>
          <a:p>
            <a:pPr>
              <a:buFontTx/>
              <a:buNone/>
            </a:pPr>
            <a:r>
              <a:rPr lang="sl-SI" altLang="sl-SI" sz="2800"/>
              <a:t>Večino smrti povzročijo plini in tokovi, ki dosegajo več kot 500 stopinj Celzija!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8F3D1FF-D1CC-40F1-BA17-0E8D7AFB1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2562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23817C38-383B-4E13-A32C-2E1B25D95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443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pic>
        <p:nvPicPr>
          <p:cNvPr id="3083" name="Picture 11" descr="http://www.gimvic.org/projekti/timko/2002/2c/sicilija/vezuv.jpg">
            <a:extLst>
              <a:ext uri="{FF2B5EF4-FFF2-40B4-BE49-F238E27FC236}">
                <a16:creationId xmlns:a16="http://schemas.microsoft.com/office/drawing/2014/main" id="{AEBEFCB8-6D97-4E43-8D06-5D99E9D441A9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057400"/>
            <a:ext cx="4267200" cy="3830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66"/>
            </a:gs>
            <a:gs pos="100000">
              <a:srgbClr val="FF66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DE56C954-50C4-44C4-91F6-877690B58DC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533400"/>
            <a:ext cx="4495800" cy="19050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sl-SI" altLang="sl-SI" sz="2800">
                <a:latin typeface="Tahoma" panose="020B0604030504040204" pitchFamily="34" charset="0"/>
              </a:rPr>
              <a:t>Načrti za preprečevanje in obveščanje prebivalcev: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endParaRPr lang="sl-SI" altLang="sl-SI" sz="2800">
              <a:solidFill>
                <a:srgbClr val="0066FF"/>
              </a:solidFill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08F4B8D-B3C6-44FA-9158-6349B7C0A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190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pic>
        <p:nvPicPr>
          <p:cNvPr id="5127" name="Picture 7" descr="http://www2.arnes.si/%7Egngjvege1s/TIMKO/t0001/geografi/vulkan3.jpg">
            <a:extLst>
              <a:ext uri="{FF2B5EF4-FFF2-40B4-BE49-F238E27FC236}">
                <a16:creationId xmlns:a16="http://schemas.microsoft.com/office/drawing/2014/main" id="{7A0DA57A-A3AD-4576-8078-346D2DDED0A8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533400"/>
            <a:ext cx="41148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8" name="Text Box 8">
            <a:extLst>
              <a:ext uri="{FF2B5EF4-FFF2-40B4-BE49-F238E27FC236}">
                <a16:creationId xmlns:a16="http://schemas.microsoft.com/office/drawing/2014/main" id="{01C14667-FE01-4FFC-A763-A772A91E9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0"/>
            <a:ext cx="7772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l-SI" altLang="sl-SI" sz="2000"/>
              <a:t>Strokovnjaki so odkrili metodo, s katero se da magmo preusmeriti, vendar je ta med posledicami izbruha še najmanj varna!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BDB3FB8B-B73D-4934-BDCF-E8CFDE113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76400"/>
            <a:ext cx="4038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0066FF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ü</a:t>
            </a:r>
            <a:r>
              <a:rPr lang="sl-SI" altLang="sl-SI">
                <a:solidFill>
                  <a:srgbClr val="0066FF"/>
                </a:solidFill>
                <a:cs typeface="Times New Roman" panose="02020603050405020304" pitchFamily="18" charset="0"/>
              </a:rPr>
              <a:t>Vulkanskih izbruhov se ne da preprečiti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D2C05B39-8C47-4DFE-B465-B3999E95B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514600"/>
            <a:ext cx="3886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0066FF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ü</a:t>
            </a:r>
            <a:r>
              <a:rPr lang="sl-SI" altLang="sl-SI">
                <a:solidFill>
                  <a:srgbClr val="0066FF"/>
                </a:solidFill>
                <a:cs typeface="Times New Roman" panose="02020603050405020304" pitchFamily="18" charset="0"/>
              </a:rPr>
              <a:t>Strokovnjaki jih poskušajo napovedati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69FEB6E1-F162-44A4-9AFD-E3F7724BE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4114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0066FF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ü</a:t>
            </a:r>
            <a:r>
              <a:rPr lang="sl-SI" altLang="sl-SI">
                <a:solidFill>
                  <a:srgbClr val="0066FF"/>
                </a:solidFill>
                <a:cs typeface="Times New Roman" panose="02020603050405020304" pitchFamily="18" charset="0"/>
              </a:rPr>
              <a:t>Najboljši način za varnost je evakuacija prebivalcev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  <p:bldP spid="5128" grpId="0" autoUpdateAnimBg="0"/>
      <p:bldP spid="5129" grpId="0" autoUpdateAnimBg="0"/>
      <p:bldP spid="5130" grpId="0" autoUpdateAnimBg="0"/>
      <p:bldP spid="51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6600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BF0978EB-737E-411B-ABE2-A9AC9E60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DF11BB75-3737-4F13-9B91-C7DD56AEC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800">
                <a:solidFill>
                  <a:srgbClr val="FFFFFF"/>
                </a:solidFill>
              </a:rPr>
              <a:t>MAGMATSKO OGNJIŠČE POD VULKANOM: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731AAA5A-ECEA-4B0B-8C9B-EE38D83F0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622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l-SI" altLang="sl-SI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1EA3B3ED-BCFA-46DB-A2FA-A2A24D44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7620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3333CC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sl-SI" altLang="sl-SI">
                <a:solidFill>
                  <a:schemeClr val="accent2"/>
                </a:solidFill>
                <a:cs typeface="Times New Roman" panose="02020603050405020304" pitchFamily="18" charset="0"/>
              </a:rPr>
              <a:t>Utekočinjen del kamnin v plašču povzroči dvigovanje magme proti površju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E50D5F90-2ABF-4D4E-BAB1-B978E4D55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6553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3333CC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sl-SI" altLang="sl-SI">
                <a:solidFill>
                  <a:schemeClr val="accent2"/>
                </a:solidFill>
                <a:cs typeface="Times New Roman" panose="02020603050405020304" pitchFamily="18" charset="0"/>
              </a:rPr>
              <a:t>Magma se izlije na površje brez ovir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464B693A-E751-4907-97E9-D9F0D84ED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8229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3333CC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sl-SI" altLang="sl-SI">
                <a:solidFill>
                  <a:schemeClr val="accent2"/>
                </a:solidFill>
                <a:cs typeface="Times New Roman" panose="02020603050405020304" pitchFamily="18" charset="0"/>
              </a:rPr>
              <a:t>Pogosto se kopiči v jami, ki leži 10 do 30 km globoko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C726E73C-6811-4908-B7F4-DA2D74E7D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76600"/>
            <a:ext cx="8001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3333CC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sl-SI" altLang="sl-SI">
                <a:solidFill>
                  <a:schemeClr val="accent2"/>
                </a:solidFill>
                <a:cs typeface="Times New Roman" panose="02020603050405020304" pitchFamily="18" charset="0"/>
              </a:rPr>
              <a:t>Magma lahko ostane v magmatskem ognjišču tudi več stoletij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87450C11-C54C-4A96-885C-38277C6C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1534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3333CC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sl-SI" altLang="sl-SI">
                <a:solidFill>
                  <a:schemeClr val="accent2"/>
                </a:solidFill>
                <a:cs typeface="Times New Roman" panose="02020603050405020304" pitchFamily="18" charset="0"/>
              </a:rPr>
              <a:t>Plini, ki jih magma vsebuje povečajo pritisk v magmatskih ognjiščih! Ko je pritisk dovolj visok pride do eksplozivnega izbruha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0D6C59CF-06EC-4174-A432-CBDC20197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57800"/>
            <a:ext cx="6781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3333CC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sl-SI" altLang="sl-SI">
                <a:solidFill>
                  <a:schemeClr val="accent2"/>
                </a:solidFill>
                <a:cs typeface="Times New Roman" panose="02020603050405020304" pitchFamily="18" charset="0"/>
              </a:rPr>
              <a:t>Ta pojav je enak pojavu, ki nastane, ko stresemo steklenico gazirane vode 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75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4" grpId="0" autoUpdateAnimBg="0"/>
      <p:bldP spid="4105" grpId="0" autoUpdateAnimBg="0"/>
      <p:bldP spid="4107" grpId="0" autoUpdateAnimBg="0"/>
      <p:bldP spid="410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00"/>
            </a:gs>
            <a:gs pos="100000">
              <a:srgbClr val="FF9900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3686E852-0933-43C2-8DB3-09928E4CE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85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B8751991-7112-4210-8930-E08C5174E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3200" b="1">
                <a:solidFill>
                  <a:srgbClr val="FFFF00"/>
                </a:solidFill>
              </a:rPr>
              <a:t>VRSTE VULKANOV: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D4055FC6-E1F2-42CC-A26E-DBCF52BF0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678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Razlikujemo jih po načinu njihovega izbruha!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0D3B7733-1848-490E-8508-9BFE45608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0"/>
            <a:ext cx="6477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FF00"/>
                </a:solidFill>
                <a:cs typeface="Times New Roman" panose="02020603050405020304" pitchFamily="18" charset="0"/>
              </a:rPr>
              <a:t>1.) vulkani havajske vrste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C1F450F-B9B4-4E7E-A170-2D334AB67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276600"/>
            <a:ext cx="4191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FF00"/>
                </a:solidFill>
                <a:cs typeface="Times New Roman" panose="02020603050405020304" pitchFamily="18" charset="0"/>
              </a:rPr>
              <a:t>2.) vulkani strombolske vrste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BFAB305A-ED0C-46BD-AE06-116AD7CEA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10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64874F90-F7AD-434C-A7B2-AA678F38E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67200"/>
            <a:ext cx="4495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FF00"/>
                </a:solidFill>
                <a:cs typeface="Times New Roman" panose="02020603050405020304" pitchFamily="18" charset="0"/>
              </a:rPr>
              <a:t>3.) vulkani ognjeniške vrste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4B07E4FE-003B-4239-8EAD-04A7BB7E3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257800"/>
            <a:ext cx="4953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FF00"/>
                </a:solidFill>
                <a:cs typeface="Times New Roman" panose="02020603050405020304" pitchFamily="18" charset="0"/>
              </a:rPr>
              <a:t>4.) vulkani vrste Pelee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  <p:bldP spid="6150" grpId="0" autoUpdateAnimBg="0"/>
      <p:bldP spid="6151" grpId="0" autoUpdateAnimBg="0"/>
      <p:bldP spid="6152" grpId="0" autoUpdateAnimBg="0"/>
      <p:bldP spid="61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FF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E5ED3F1F-62AD-473C-B5F9-A9CDD6B51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75438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3200" b="1" u="sng"/>
              <a:t>DELITEV VULKANOV:</a:t>
            </a:r>
            <a:endParaRPr lang="sl-SI" altLang="sl-SI"/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E16C6758-1A83-4A51-92E0-0E33F14D6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981200"/>
            <a:ext cx="6400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6600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q</a:t>
            </a:r>
            <a:r>
              <a:rPr lang="sl-SI" altLang="sl-SI">
                <a:solidFill>
                  <a:srgbClr val="FF6600"/>
                </a:solidFill>
                <a:cs typeface="Times New Roman" panose="02020603050405020304" pitchFamily="18" charset="0"/>
              </a:rPr>
              <a:t>AKTIVNI</a:t>
            </a:r>
            <a:r>
              <a:rPr lang="sl-SI" altLang="sl-SI">
                <a:cs typeface="Times New Roman" panose="02020603050405020304" pitchFamily="18" charset="0"/>
              </a:rPr>
              <a:t> (izbruhnili v človekovi zgodovini)</a:t>
            </a:r>
          </a:p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74DB4751-8C1F-4C49-AEFA-45D50570C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276600"/>
            <a:ext cx="6781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3300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q</a:t>
            </a:r>
            <a:r>
              <a:rPr lang="sl-SI" altLang="sl-SI">
                <a:solidFill>
                  <a:srgbClr val="FF3300"/>
                </a:solidFill>
                <a:cs typeface="Times New Roman" panose="02020603050405020304" pitchFamily="18" charset="0"/>
              </a:rPr>
              <a:t>SPEČI</a:t>
            </a:r>
            <a:r>
              <a:rPr lang="sl-SI" altLang="sl-SI">
                <a:cs typeface="Times New Roman" panose="02020603050405020304" pitchFamily="18" charset="0"/>
              </a:rPr>
              <a:t> (v človekovi zgodovini niso izbruhnili, a </a:t>
            </a:r>
            <a:r>
              <a:rPr lang="sl-SI" altLang="sl-SI"/>
              <a:t>    o</a:t>
            </a:r>
            <a:r>
              <a:rPr lang="sl-SI" altLang="sl-SI">
                <a:cs typeface="Times New Roman" panose="02020603050405020304" pitchFamily="18" charset="0"/>
              </a:rPr>
              <a:t>bstaja možnost, da še bodo)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942420E6-D599-4FCD-BF9E-187378866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00600"/>
            <a:ext cx="594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3300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q</a:t>
            </a:r>
            <a:r>
              <a:rPr lang="sl-SI" altLang="sl-SI">
                <a:solidFill>
                  <a:srgbClr val="FF3300"/>
                </a:solidFill>
                <a:cs typeface="Times New Roman" panose="02020603050405020304" pitchFamily="18" charset="0"/>
              </a:rPr>
              <a:t>UGASLI</a:t>
            </a:r>
            <a:r>
              <a:rPr lang="sl-SI" altLang="sl-SI">
                <a:cs typeface="Times New Roman" panose="02020603050405020304" pitchFamily="18" charset="0"/>
              </a:rPr>
              <a:t> (ni sledov magmatske dejavnosti)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C80"/>
            </a:gs>
            <a:gs pos="50000">
              <a:srgbClr val="FFFF66"/>
            </a:gs>
            <a:gs pos="100000">
              <a:srgbClr val="FF7C8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B4FB9354-7596-40CF-ACCC-0BAD1F8AA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4000"/>
            <a:ext cx="76962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4000" b="1"/>
              <a:t>TIPI VULKANOV</a:t>
            </a:r>
            <a:r>
              <a:rPr lang="sl-SI" altLang="sl-SI" sz="4000"/>
              <a:t>: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217BEE54-8987-4F93-BBB5-F03B7A77B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90600"/>
            <a:ext cx="594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1.) </a:t>
            </a:r>
            <a:r>
              <a:rPr lang="sl-SI" altLang="sl-SI">
                <a:solidFill>
                  <a:srgbClr val="00CCFF"/>
                </a:solidFill>
                <a:cs typeface="Times New Roman" panose="02020603050405020304" pitchFamily="18" charset="0"/>
              </a:rPr>
              <a:t>STRATOVULKANI 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4598611D-01F3-4D50-9BD9-2BDB6EB61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5486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Wingdings" panose="05000000000000000000" pitchFamily="2" charset="2"/>
                <a:cs typeface="Times New Roman" panose="02020603050405020304" pitchFamily="18" charset="0"/>
              </a:rPr>
              <a:t>q</a:t>
            </a:r>
            <a:r>
              <a:rPr lang="sl-SI" altLang="sl-SI">
                <a:cs typeface="Times New Roman" panose="02020603050405020304" pitchFamily="18" charset="0"/>
              </a:rPr>
              <a:t>  Predstavnik: Fujijama na Japonskem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603AAF01-76E7-491C-9248-A2ABB9CE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6172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 2.) </a:t>
            </a:r>
            <a:r>
              <a:rPr lang="sl-SI" altLang="sl-SI">
                <a:solidFill>
                  <a:srgbClr val="00CCFF"/>
                </a:solidFill>
                <a:cs typeface="Times New Roman" panose="02020603050405020304" pitchFamily="18" charset="0"/>
              </a:rPr>
              <a:t>ŠČITASTI VULKANI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D65A1EED-0A9E-4A99-8FDE-BA45CE40F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667000"/>
            <a:ext cx="4267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Wingdings" panose="05000000000000000000" pitchFamily="2" charset="2"/>
                <a:cs typeface="Times New Roman" panose="02020603050405020304" pitchFamily="18" charset="0"/>
              </a:rPr>
              <a:t>q</a:t>
            </a:r>
            <a:r>
              <a:rPr lang="sl-SI" altLang="sl-SI">
                <a:cs typeface="Times New Roman" panose="02020603050405020304" pitchFamily="18" charset="0"/>
              </a:rPr>
              <a:t>  Kilimandžaro </a:t>
            </a:r>
          </a:p>
          <a:p>
            <a:pPr>
              <a:spcBef>
                <a:spcPct val="50000"/>
              </a:spcBef>
            </a:pPr>
            <a:r>
              <a:rPr lang="sl-SI" altLang="sl-SI">
                <a:latin typeface="Wingdings" panose="05000000000000000000" pitchFamily="2" charset="2"/>
                <a:cs typeface="Times New Roman" panose="02020603050405020304" pitchFamily="18" charset="0"/>
              </a:rPr>
              <a:t>q</a:t>
            </a:r>
            <a:r>
              <a:rPr lang="sl-SI" altLang="sl-SI">
                <a:cs typeface="Times New Roman" panose="02020603050405020304" pitchFamily="18" charset="0"/>
              </a:rPr>
              <a:t>  Vulkani na Havajih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1EA00178-50AD-4D0F-AAF0-7CF243253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962400"/>
            <a:ext cx="47244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 3.) </a:t>
            </a:r>
            <a:r>
              <a:rPr lang="sl-SI" altLang="sl-SI">
                <a:solidFill>
                  <a:srgbClr val="00CCFF"/>
                </a:solidFill>
                <a:cs typeface="Times New Roman" panose="02020603050405020304" pitchFamily="18" charset="0"/>
              </a:rPr>
              <a:t>ŽLINDRASTI VULKANI	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74AE9F67-774A-44DB-9E4C-A74AA5CDE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95800"/>
            <a:ext cx="480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Wingdings" panose="05000000000000000000" pitchFamily="2" charset="2"/>
                <a:cs typeface="Times New Roman" panose="02020603050405020304" pitchFamily="18" charset="0"/>
              </a:rPr>
              <a:t>q</a:t>
            </a:r>
            <a:r>
              <a:rPr lang="sl-SI" altLang="sl-SI">
                <a:cs typeface="Times New Roman" panose="02020603050405020304" pitchFamily="18" charset="0"/>
              </a:rPr>
              <a:t>  Predstavnik: Paricutin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64F106DF-35AD-437B-9A1B-A53342007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57800"/>
            <a:ext cx="5791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4.)</a:t>
            </a:r>
            <a:r>
              <a:rPr lang="sl-SI" altLang="sl-SI">
                <a:solidFill>
                  <a:srgbClr val="00CCFF"/>
                </a:solidFill>
                <a:cs typeface="Times New Roman" panose="02020603050405020304" pitchFamily="18" charset="0"/>
              </a:rPr>
              <a:t> KALDERA VULKANI</a:t>
            </a:r>
            <a:endParaRPr lang="sl-SI" altLang="sl-SI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5C32233D-20F9-4CFD-9757-9F926C39C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853113"/>
            <a:ext cx="45720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latin typeface="Wingdings" panose="05000000000000000000" pitchFamily="2" charset="2"/>
                <a:cs typeface="Times New Roman" panose="02020603050405020304" pitchFamily="18" charset="0"/>
              </a:rPr>
              <a:t>q</a:t>
            </a:r>
            <a:r>
              <a:rPr lang="sl-SI" altLang="sl-SI">
                <a:cs typeface="Times New Roman" panose="02020603050405020304" pitchFamily="18" charset="0"/>
              </a:rPr>
              <a:t>  Predstavnik: Vezuv v Italiji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66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6D7B03B-B46E-45D4-94ED-0A89A17D4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VULKAN ETNA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26391F9-1D77-45B4-B99C-6414980F916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800"/>
              <a:t>Italijani jo imenujejo</a:t>
            </a:r>
          </a:p>
          <a:p>
            <a:pPr>
              <a:buFontTx/>
              <a:buNone/>
            </a:pPr>
            <a:r>
              <a:rPr lang="sl-SI" altLang="sl-SI" sz="2800"/>
              <a:t>Mongibello!</a:t>
            </a:r>
          </a:p>
          <a:p>
            <a:pPr>
              <a:buFontTx/>
              <a:buNone/>
            </a:pPr>
            <a:r>
              <a:rPr lang="sl-SI" altLang="sl-SI" sz="2800"/>
              <a:t>Je najvišji delujoči </a:t>
            </a:r>
          </a:p>
          <a:p>
            <a:pPr>
              <a:buFontTx/>
              <a:buNone/>
            </a:pPr>
            <a:r>
              <a:rPr lang="sl-SI" altLang="sl-SI" sz="2800"/>
              <a:t>vulkan v Evropi!</a:t>
            </a:r>
          </a:p>
          <a:p>
            <a:pPr>
              <a:buFontTx/>
              <a:buNone/>
            </a:pPr>
            <a:r>
              <a:rPr lang="sl-SI" altLang="sl-SI" sz="2800"/>
              <a:t>Višina vulkana se </a:t>
            </a:r>
          </a:p>
          <a:p>
            <a:pPr>
              <a:buFontTx/>
              <a:buNone/>
            </a:pPr>
            <a:r>
              <a:rPr lang="sl-SI" altLang="sl-SI" sz="2800"/>
              <a:t>spreminja!</a:t>
            </a:r>
          </a:p>
          <a:p>
            <a:pPr>
              <a:buFontTx/>
              <a:buNone/>
            </a:pPr>
            <a:r>
              <a:rPr lang="sl-SI" altLang="sl-SI" sz="2800"/>
              <a:t>Bruha praviloma vsakih </a:t>
            </a:r>
          </a:p>
          <a:p>
            <a:pPr>
              <a:buFontTx/>
              <a:buNone/>
            </a:pPr>
            <a:r>
              <a:rPr lang="sl-SI" altLang="sl-SI" sz="2800"/>
              <a:t>12 let!</a:t>
            </a:r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endParaRPr lang="sl-SI" altLang="sl-SI" sz="2800"/>
          </a:p>
        </p:txBody>
      </p:sp>
      <p:pic>
        <p:nvPicPr>
          <p:cNvPr id="9221" name="Picture 5" descr="http://novice.svarog.org/slike_novice/0668v.jpg">
            <a:extLst>
              <a:ext uri="{FF2B5EF4-FFF2-40B4-BE49-F238E27FC236}">
                <a16:creationId xmlns:a16="http://schemas.microsoft.com/office/drawing/2014/main" id="{698C2392-0E40-423D-886A-E5FE81DE682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981200"/>
            <a:ext cx="41910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Default Design</vt:lpstr>
      <vt:lpstr>PowerPoint Presentation</vt:lpstr>
      <vt:lpstr>IZBRUH VULKANA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VULKAN ETNA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2019-05-31T08:41:38Z</dcterms:created>
  <dcterms:modified xsi:type="dcterms:W3CDTF">2019-05-31T08:41:38Z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