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6"/>
  </p:notesMasterIdLst>
  <p:sldIdLst>
    <p:sldId id="299" r:id="rId2"/>
    <p:sldId id="276" r:id="rId3"/>
    <p:sldId id="277" r:id="rId4"/>
    <p:sldId id="278" r:id="rId5"/>
    <p:sldId id="279" r:id="rId6"/>
    <p:sldId id="280" r:id="rId7"/>
    <p:sldId id="282" r:id="rId8"/>
    <p:sldId id="294" r:id="rId9"/>
    <p:sldId id="281" r:id="rId10"/>
    <p:sldId id="284" r:id="rId11"/>
    <p:sldId id="287" r:id="rId12"/>
    <p:sldId id="297" r:id="rId13"/>
    <p:sldId id="291" r:id="rId14"/>
    <p:sldId id="298" r:id="rId15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00"/>
    <a:srgbClr val="FF6600"/>
    <a:srgbClr val="990000"/>
    <a:srgbClr val="00FF00"/>
    <a:srgbClr val="00CC99"/>
    <a:srgbClr val="CB0A05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879" autoAdjust="0"/>
  </p:normalViewPr>
  <p:slideViewPr>
    <p:cSldViewPr>
      <p:cViewPr varScale="1">
        <p:scale>
          <a:sx n="106" d="100"/>
          <a:sy n="106" d="100"/>
        </p:scale>
        <p:origin x="10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2A760E1A-581B-4F82-A77F-7C2516F3D3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l-SI" altLang="sl-SI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AA52B458-8A63-445A-9CCD-932C337ECF7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sl-SI" altLang="sl-SI"/>
          </a:p>
        </p:txBody>
      </p:sp>
      <p:sp>
        <p:nvSpPr>
          <p:cNvPr id="79876" name="Rectangle 4">
            <a:extLst>
              <a:ext uri="{FF2B5EF4-FFF2-40B4-BE49-F238E27FC236}">
                <a16:creationId xmlns:a16="http://schemas.microsoft.com/office/drawing/2014/main" id="{BDB91AE7-85F3-4F6C-8228-11EDED7E1F7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>
            <a:extLst>
              <a:ext uri="{FF2B5EF4-FFF2-40B4-BE49-F238E27FC236}">
                <a16:creationId xmlns:a16="http://schemas.microsoft.com/office/drawing/2014/main" id="{DAAABDF5-5F2A-41F7-96D7-391BFCCAD7C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79878" name="Rectangle 6">
            <a:extLst>
              <a:ext uri="{FF2B5EF4-FFF2-40B4-BE49-F238E27FC236}">
                <a16:creationId xmlns:a16="http://schemas.microsoft.com/office/drawing/2014/main" id="{5361F60E-F1F7-42D6-A17E-40484CC91CA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l-SI" altLang="sl-SI"/>
          </a:p>
        </p:txBody>
      </p:sp>
      <p:sp>
        <p:nvSpPr>
          <p:cNvPr id="79879" name="Rectangle 7">
            <a:extLst>
              <a:ext uri="{FF2B5EF4-FFF2-40B4-BE49-F238E27FC236}">
                <a16:creationId xmlns:a16="http://schemas.microsoft.com/office/drawing/2014/main" id="{13E1617E-3583-4386-8D59-840CF4DED8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129EE73-A951-4700-B515-01C7A1426968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51D283-C3F8-4822-9941-F23832518C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C2C7CB-00A1-43D8-8099-D42565637187}" type="slidenum">
              <a:rPr lang="sl-SI" altLang="sl-SI"/>
              <a:pPr/>
              <a:t>1</a:t>
            </a:fld>
            <a:endParaRPr lang="sl-SI" altLang="sl-SI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4B3837CC-FB61-4CA3-AD4B-C3504392F1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9FFE934C-2642-4351-BCEA-43E859997F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3707F3C-9269-4593-8F93-BA68AE57D2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CD729E-48B8-4E6B-BB7B-DB0DAC70DD42}" type="slidenum">
              <a:rPr lang="sl-SI" altLang="sl-SI"/>
              <a:pPr/>
              <a:t>10</a:t>
            </a:fld>
            <a:endParaRPr lang="sl-SI" altLang="sl-SI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8A76E011-EAD7-4B42-8F8E-FFEEB314FA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C90ABEC9-1D4D-4A0D-A87E-F573663ED3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D96EDA-CC21-4C7D-8894-238FC78A7E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0FF75B-C59E-45AA-988A-63D9BA1D6A67}" type="slidenum">
              <a:rPr lang="sl-SI" altLang="sl-SI"/>
              <a:pPr/>
              <a:t>11</a:t>
            </a:fld>
            <a:endParaRPr lang="sl-SI" altLang="sl-SI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9DA4A494-A7B5-47F7-823A-C79115D10C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04E85836-87C2-4C75-BCAC-0A9180FDD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B8D97E7-05ED-4665-ADA4-47DECED0FB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5FC793-3F6F-4297-ADC4-F1AFEEC8A622}" type="slidenum">
              <a:rPr lang="sl-SI" altLang="sl-SI"/>
              <a:pPr/>
              <a:t>12</a:t>
            </a:fld>
            <a:endParaRPr lang="sl-SI" altLang="sl-SI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DE92008A-99E2-4124-9418-80FCA121FE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F71D1040-D6F1-4BC5-AC47-4C117BAA2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BB9EAA-9091-4FA1-BC1E-04850706A7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0F0A1D-C899-4A25-86D0-CF8885E172E4}" type="slidenum">
              <a:rPr lang="sl-SI" altLang="sl-SI"/>
              <a:pPr/>
              <a:t>13</a:t>
            </a:fld>
            <a:endParaRPr lang="sl-SI" altLang="sl-SI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7491ED4B-EAFF-4B3F-A12F-BA22994489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F91253DB-91FD-483E-BE5B-D07A6436FD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5221C86-4AA3-4D06-A8DE-F10AAB00EE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272CFC-D909-4F71-9CF0-88F218E29582}" type="slidenum">
              <a:rPr lang="sl-SI" altLang="sl-SI"/>
              <a:pPr/>
              <a:t>14</a:t>
            </a:fld>
            <a:endParaRPr lang="sl-SI" altLang="sl-SI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FFCF4497-0DCA-421D-A0B2-1378E39E98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34CF743E-F76A-4116-90C6-28C5BC8133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EBC2A1F-A9F2-4233-B323-4CE4B78F8D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75DC5B-ADAA-4533-9EBC-EE71787A9631}" type="slidenum">
              <a:rPr lang="sl-SI" altLang="sl-SI"/>
              <a:pPr/>
              <a:t>2</a:t>
            </a:fld>
            <a:endParaRPr lang="sl-SI" altLang="sl-SI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25A8B4D1-AE97-4CC1-B2D4-EF5D609D10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73570D71-263F-4B6C-AF15-614983C09E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EBDDDE2-5498-40E9-BCA4-BA8570C00B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156D44-DB3D-44BE-BF79-0B35EAD1A317}" type="slidenum">
              <a:rPr lang="sl-SI" altLang="sl-SI"/>
              <a:pPr/>
              <a:t>3</a:t>
            </a:fld>
            <a:endParaRPr lang="sl-SI" altLang="sl-SI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A682F2BE-39B4-4EEA-9482-6487E38C0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AB53CFF6-93D6-4C7A-A77E-8DD4BA8BEE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74C726-BC29-4BD4-A011-A402DF0098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AEC8BD-19A2-4C86-922F-669D468B5310}" type="slidenum">
              <a:rPr lang="sl-SI" altLang="sl-SI"/>
              <a:pPr/>
              <a:t>4</a:t>
            </a:fld>
            <a:endParaRPr lang="sl-SI" altLang="sl-SI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A8D595E9-E50E-4352-BBC1-A915410166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425FE2BA-98D0-4C4B-944E-705B93E5BF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A6DF77-6097-41B6-AB69-EA857056E6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9CCAFB-D718-43C8-A688-1027030BEFE9}" type="slidenum">
              <a:rPr lang="sl-SI" altLang="sl-SI"/>
              <a:pPr/>
              <a:t>5</a:t>
            </a:fld>
            <a:endParaRPr lang="sl-SI" altLang="sl-SI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C98AF2EF-3452-48C0-9A3A-3D031CA43E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24E30479-0092-4E21-AD6E-B4FE98812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824AE98-7AB2-49EF-A5B5-329E61BC01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8EA3B4-4434-40BC-A98E-A8D9C016F931}" type="slidenum">
              <a:rPr lang="sl-SI" altLang="sl-SI"/>
              <a:pPr/>
              <a:t>6</a:t>
            </a:fld>
            <a:endParaRPr lang="sl-SI" altLang="sl-SI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A5E7CB2C-DB57-424A-A601-6DF3449ECB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56DC4AF9-768C-4CB8-A452-47F225E278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46DB42-0DC8-4E38-BD96-AA50D854AF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5BF931-F9D4-4729-849D-B04A8F3C216C}" type="slidenum">
              <a:rPr lang="sl-SI" altLang="sl-SI"/>
              <a:pPr/>
              <a:t>7</a:t>
            </a:fld>
            <a:endParaRPr lang="sl-SI" altLang="sl-SI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4735E463-BE7F-4386-9A6D-6FD242B324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387CB784-070E-4CEF-ACE2-F4D7B53BC5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A253249-BCE3-4ECB-9C8D-696FE9DBCF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86730-4862-4384-9124-E322D0A866C9}" type="slidenum">
              <a:rPr lang="sl-SI" altLang="sl-SI"/>
              <a:pPr/>
              <a:t>8</a:t>
            </a:fld>
            <a:endParaRPr lang="sl-SI" altLang="sl-SI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ECB0B289-2D84-423D-A70A-CAE30ACD94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7D931AA0-3560-46AC-95F8-BBDB17AA5D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F04CCC7-4CA5-4707-9C26-6B895770F1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DA07AD-273B-4F6B-B018-ECA770320F90}" type="slidenum">
              <a:rPr lang="sl-SI" altLang="sl-SI"/>
              <a:pPr/>
              <a:t>9</a:t>
            </a:fld>
            <a:endParaRPr lang="sl-SI" altLang="sl-SI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4A978433-D7E9-4275-8012-6D0F5FFE6A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27B3FCF4-D3CB-47B4-AC10-CCEA705E3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85CEF-74D1-41E0-99AE-70F0F3A1D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032F92-8DDE-485C-9345-170079E91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DF626-6133-4257-849B-06EC43DDB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B041D-B42D-42F6-9C61-3F4C7DCA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876E3-1B6F-4A04-AF08-83478E64C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C5F4F-10A7-4515-B329-FCE5A0FC038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8874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7CECE-B847-4DAA-B137-AD767F42E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4013D-5B03-4B31-9B6D-BA848DEAF0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0BE23-2C95-495F-82AC-B467A5703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C3009-AE80-4733-A8CC-EC3E97A9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1B604-5914-4FB0-99FD-616C595AF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74FF01-E693-4003-8D57-29E30CE7215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18983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9BCA72-F987-4B80-BF48-FFA342E4DC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D259B-8F81-4EA6-BD9A-47B814FED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816FD-2207-4887-99B3-8649B7146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3E7BF-BDEE-4B26-8FDD-8710BC0C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46509-C3D8-4808-86F8-4A4F80E4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F2A392-F9FA-4C8A-939F-F3F8E2CE76F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606339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8011-7630-4227-A1D0-9D162576B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0934C-1246-487B-9A4F-83ECA166A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87456-E04B-471D-BC97-B4097ED1C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88097-A55E-4C62-A28B-E9CD65EFF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B2E8C-AFF4-461C-A1E2-E8C5491CB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E016D-0127-44F9-A5F9-B7C2F23F1B0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29119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5DD42-B3FE-4DE3-9BD5-DEB65AE44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CBEB0-B023-49E9-96B6-3430460A1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EC708-A4A7-49F8-A2D4-2709440F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C7AFB-E020-4C90-907A-778ABEE9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F79F4-E208-4B72-8E5F-D1EC67FF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CE707D-C073-4BA9-890A-0AD79B80C33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3344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1CB3C-C15C-440B-9875-24CA42F7E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6735E-F569-4853-82FE-B812660F72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8ECDFC-CB97-4DA3-9049-24EDB4E9A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60256-4D22-449F-8A73-83D2050B7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212C9-50A1-4436-9C1C-596C8BAF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DD5312-EBCD-4285-A0AB-8B2C89B53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52EFF8-9868-4E15-8C8B-2C43F8B3F9A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22009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633E0-5A20-46D4-98B3-CC09803D7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A26EF-660F-4E79-A995-64BAD16162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641743-60E2-40C6-92B1-DC6D1E7B0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7B9647-52AB-4173-8994-52901F8BEC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83BC88-25D8-41A5-9F22-797C87EC0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2EF1BA-4EF5-47AE-9415-C619A8D74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6DF1A6-8F16-4351-A7FE-E339E5C1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16F652-FCA8-4917-87F7-5628E8A81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371FC-EB69-410F-9D11-5F3D802C214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50327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CC0EC-8976-432B-A72E-CBF7E904D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285100-1DB7-49DB-8FB8-CA92871BE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C64F4C-8237-42D9-BA60-E653DEB3E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14D06-C612-4CD0-A70D-84956BA9C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B87FFE-7BEC-4147-BE94-28778ECC783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40706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F41B6D-438F-4324-96DE-87BF67FD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731EC2-0C25-4462-A0BA-BB1C61CB9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5F0D2-E7DB-4FDE-B6B8-06760A1A9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CB9F5-5360-4345-A761-315B26312D1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1180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D8B1A-AC54-49C7-9F10-EB31032F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FF89F-6048-4202-83BD-8419AC190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CBAC7-989E-4472-9D73-EF49ACA01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2C5-FE07-4443-9291-5F73CFC10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598BD-BEBF-4C33-A820-C521A3209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4DEEA-A67C-4A5C-9442-335A443EE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6CA5A-4FE2-4892-9F82-9D97F408427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07123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AEECE-DF67-4827-A04A-BBDDDED20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D8F8A-3D45-4CA7-8C1D-3960498F4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86634-D612-4236-A25D-12D5A1724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678D0-7202-45C1-9ECD-1D86405A0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F017C-EFA3-4271-8ED5-F671C850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542EB-0038-4570-85B2-F3E3E7FF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A214C-98D4-4990-AA92-D5B6673CFE5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2538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595B276-A4E3-43B7-A25E-97634C9EFC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B93BB86-CAF7-48F7-9829-A5FF166413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4CA7890-6CC5-4DA7-B993-5AADA40BF1C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l-SI" alt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ED9485B-2607-4151-85F0-7EEC496AB28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l-SI" altLang="sl-S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FB9974A-93FC-4BBF-BAB2-755B35C2569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9E268DB-669D-4C7C-B371-F80D34485EC5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nja\Desktop\Within%20Temptation%20-%20Mother%20Earth.mp3" TargetMode="Externa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ijaski.net/get.php?a=geo&amp;b=ref&amp;c=geo_ref_vulkani_02_predstavitev.zip" TargetMode="External"/><Relationship Id="rId3" Type="http://schemas.openxmlformats.org/officeDocument/2006/relationships/hyperlink" Target="http://www.google.com/" TargetMode="External"/><Relationship Id="rId7" Type="http://schemas.openxmlformats.org/officeDocument/2006/relationships/hyperlink" Target="http://www.dijaski.net/?stran=najdi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deo.search.yahoo.com/video/play?p=etna&amp;n=21&amp;b=61&amp;ei=utf-8&amp;fr=yfp-t-501&amp;fr2=tab-web&amp;tnr=20&amp;vid=1081539808" TargetMode="External"/><Relationship Id="rId5" Type="http://schemas.openxmlformats.org/officeDocument/2006/relationships/hyperlink" Target="http://www.yahoo.com/" TargetMode="External"/><Relationship Id="rId4" Type="http://schemas.openxmlformats.org/officeDocument/2006/relationships/hyperlink" Target="http://www.najdi.si/" TargetMode="External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6DCE2487-6FEE-4896-AACB-FA674C8C1C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91A238A2-AA1B-4253-AEDD-9137E4BA76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99333" name="Picture 5" descr="j">
            <a:extLst>
              <a:ext uri="{FF2B5EF4-FFF2-40B4-BE49-F238E27FC236}">
                <a16:creationId xmlns:a16="http://schemas.microsoft.com/office/drawing/2014/main" id="{36EFEA68-733C-4C66-B18C-8C66D93C4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>
            <a:extLst>
              <a:ext uri="{FF2B5EF4-FFF2-40B4-BE49-F238E27FC236}">
                <a16:creationId xmlns:a16="http://schemas.microsoft.com/office/drawing/2014/main" id="{048F3F27-76CA-4134-9887-98D1BED80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68413"/>
            <a:ext cx="7561262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sl-SI" altLang="sl-SI" sz="6000">
                <a:solidFill>
                  <a:srgbClr val="FF3300"/>
                </a:solidFill>
                <a:latin typeface="El&amp;Font Bubble" pitchFamily="2" charset="0"/>
              </a:rPr>
              <a:t>UTRINKI IZ ETNE</a:t>
            </a:r>
          </a:p>
          <a:p>
            <a:pPr algn="ctr">
              <a:buFontTx/>
              <a:buNone/>
            </a:pPr>
            <a:endParaRPr lang="sl-SI" altLang="sl-SI" sz="6000">
              <a:solidFill>
                <a:srgbClr val="FF3300"/>
              </a:solidFill>
              <a:latin typeface="El&amp;Font Bubble" pitchFamily="2" charset="0"/>
            </a:endParaRPr>
          </a:p>
          <a:p>
            <a:pPr algn="ctr">
              <a:buFontTx/>
              <a:buNone/>
            </a:pPr>
            <a:r>
              <a:rPr lang="sl-SI" altLang="sl-SI" sz="6000">
                <a:solidFill>
                  <a:srgbClr val="FF3300"/>
                </a:solidFill>
                <a:latin typeface="El&amp;Font Bubble" pitchFamily="2" charset="0"/>
              </a:rPr>
              <a:t>13.7.2006</a:t>
            </a:r>
          </a:p>
          <a:p>
            <a:pPr>
              <a:buFontTx/>
              <a:buNone/>
            </a:pPr>
            <a:endParaRPr lang="sl-SI" altLang="sl-SI" sz="6000">
              <a:solidFill>
                <a:srgbClr val="FF3300"/>
              </a:solidFill>
            </a:endParaRPr>
          </a:p>
        </p:txBody>
      </p:sp>
      <p:pic>
        <p:nvPicPr>
          <p:cNvPr id="55303" name="Within Temptation - Mother Earth.mp3">
            <a:hlinkClick r:id="" action="ppaction://media"/>
            <a:extLst>
              <a:ext uri="{FF2B5EF4-FFF2-40B4-BE49-F238E27FC236}">
                <a16:creationId xmlns:a16="http://schemas.microsoft.com/office/drawing/2014/main" id="{BF181053-32B2-4671-B9DA-E01468331267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260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5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03"/>
                </p:tgtEl>
              </p:cMediaNode>
            </p:audio>
          </p:childTnLst>
        </p:cTn>
      </p:par>
    </p:tnLst>
    <p:bldLst>
      <p:bldP spid="5530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MG_4076">
            <a:extLst>
              <a:ext uri="{FF2B5EF4-FFF2-40B4-BE49-F238E27FC236}">
                <a16:creationId xmlns:a16="http://schemas.microsoft.com/office/drawing/2014/main" id="{D0E2F522-DE66-4F3B-8BA3-F755C0FC0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 descr="IMG_4087">
            <a:extLst>
              <a:ext uri="{FF2B5EF4-FFF2-40B4-BE49-F238E27FC236}">
                <a16:creationId xmlns:a16="http://schemas.microsoft.com/office/drawing/2014/main" id="{C70A60B7-7F29-4C7C-AFC2-C1E5B9424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512">
            <a:off x="827088" y="549275"/>
            <a:ext cx="763270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IMG_4092">
            <a:extLst>
              <a:ext uri="{FF2B5EF4-FFF2-40B4-BE49-F238E27FC236}">
                <a16:creationId xmlns:a16="http://schemas.microsoft.com/office/drawing/2014/main" id="{EDFB29BD-FA8E-43AF-A126-48B1AAE61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6215">
            <a:off x="827088" y="620713"/>
            <a:ext cx="7451725" cy="55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7" name="Picture 5" descr="IMG_4114">
            <a:extLst>
              <a:ext uri="{FF2B5EF4-FFF2-40B4-BE49-F238E27FC236}">
                <a16:creationId xmlns:a16="http://schemas.microsoft.com/office/drawing/2014/main" id="{C21F4F24-D3E6-4A57-9581-2ED1B7767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250"/>
            <a:ext cx="7777162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 descr="IMG_4103">
            <a:extLst>
              <a:ext uri="{FF2B5EF4-FFF2-40B4-BE49-F238E27FC236}">
                <a16:creationId xmlns:a16="http://schemas.microsoft.com/office/drawing/2014/main" id="{A2E10BF2-90A2-4245-B427-184085C8D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003">
            <a:off x="606425" y="534988"/>
            <a:ext cx="7848600" cy="5886450"/>
          </a:xfrm>
          <a:prstGeom prst="rect">
            <a:avLst/>
          </a:prstGeom>
          <a:noFill/>
          <a:ln w="28575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9" name="Picture 7" descr="IMG_4096">
            <a:extLst>
              <a:ext uri="{FF2B5EF4-FFF2-40B4-BE49-F238E27FC236}">
                <a16:creationId xmlns:a16="http://schemas.microsoft.com/office/drawing/2014/main" id="{D353B8C6-98B8-43CD-948E-B237FB06A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701">
            <a:off x="755650" y="476250"/>
            <a:ext cx="7956550" cy="5967413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Picture 8" descr="IMG_4097">
            <a:extLst>
              <a:ext uri="{FF2B5EF4-FFF2-40B4-BE49-F238E27FC236}">
                <a16:creationId xmlns:a16="http://schemas.microsoft.com/office/drawing/2014/main" id="{52BE20F6-BDE2-4D2A-8451-A22D359DF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250"/>
            <a:ext cx="7704137" cy="57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1" name="Picture 9" descr="IMG_4102">
            <a:extLst>
              <a:ext uri="{FF2B5EF4-FFF2-40B4-BE49-F238E27FC236}">
                <a16:creationId xmlns:a16="http://schemas.microsoft.com/office/drawing/2014/main" id="{B8471890-670C-4A8F-8C4C-31FAA04C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341">
            <a:off x="900113" y="620713"/>
            <a:ext cx="7519987" cy="564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2" name="Picture 10" descr="IMG_4116">
            <a:extLst>
              <a:ext uri="{FF2B5EF4-FFF2-40B4-BE49-F238E27FC236}">
                <a16:creationId xmlns:a16="http://schemas.microsoft.com/office/drawing/2014/main" id="{D0C0A630-EF92-413F-9181-A1AC9056C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0337">
            <a:off x="1042988" y="476250"/>
            <a:ext cx="7632700" cy="5724525"/>
          </a:xfrm>
          <a:prstGeom prst="rect">
            <a:avLst/>
          </a:prstGeom>
          <a:noFill/>
          <a:ln w="28575" cap="rnd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3" name="Picture 11" descr="IMG_4105">
            <a:extLst>
              <a:ext uri="{FF2B5EF4-FFF2-40B4-BE49-F238E27FC236}">
                <a16:creationId xmlns:a16="http://schemas.microsoft.com/office/drawing/2014/main" id="{AC572BDC-B8E1-4D5E-8BC4-700BF6A65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7519988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400" decel="100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400" decel="100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00" decel="100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400" decel="100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400" decel="100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00" decel="100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00" decel="100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400" decel="100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400" decel="100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00" decel="100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00" decel="100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400" decel="100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400" decel="100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00" decel="100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00" decel="100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400" decel="100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400" decel="100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400" decel="100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00" decel="100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400" decel="1000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400" decel="100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00" decel="100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400" decel="100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400" decel="1000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400" decel="100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400" decel="100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400" decel="100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400" decel="100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400" decel="100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400" decel="100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400" decel="100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400" decel="1000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400" decel="100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400" decel="100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400" decel="100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01777B3D-4AA1-4B67-9ECD-2C4A9662B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68413"/>
            <a:ext cx="7561262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sl-SI" altLang="sl-SI" sz="6000">
                <a:solidFill>
                  <a:srgbClr val="FF3300"/>
                </a:solidFill>
                <a:latin typeface="El&amp;Font Bubble" pitchFamily="2" charset="0"/>
              </a:rPr>
              <a:t>UTRINKI IZ VEZUVA</a:t>
            </a:r>
          </a:p>
          <a:p>
            <a:pPr algn="ctr">
              <a:buFontTx/>
              <a:buNone/>
            </a:pPr>
            <a:endParaRPr lang="sl-SI" altLang="sl-SI" sz="6000">
              <a:solidFill>
                <a:srgbClr val="FF3300"/>
              </a:solidFill>
              <a:latin typeface="El&amp;Font Bubble" pitchFamily="2" charset="0"/>
            </a:endParaRPr>
          </a:p>
          <a:p>
            <a:pPr algn="ctr">
              <a:buFontTx/>
              <a:buNone/>
            </a:pPr>
            <a:r>
              <a:rPr lang="sl-SI" altLang="sl-SI" sz="6000">
                <a:solidFill>
                  <a:srgbClr val="FF3300"/>
                </a:solidFill>
                <a:latin typeface="El&amp;Font Bubble" pitchFamily="2" charset="0"/>
              </a:rPr>
              <a:t>9.7.2006</a:t>
            </a:r>
          </a:p>
          <a:p>
            <a:pPr>
              <a:buFontTx/>
              <a:buNone/>
            </a:pPr>
            <a:endParaRPr lang="sl-SI" altLang="sl-SI" sz="60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STE_3889">
            <a:extLst>
              <a:ext uri="{FF2B5EF4-FFF2-40B4-BE49-F238E27FC236}">
                <a16:creationId xmlns:a16="http://schemas.microsoft.com/office/drawing/2014/main" id="{D6770D50-2C92-47B6-A020-9F2843868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254000"/>
            <a:ext cx="8480425" cy="636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8" name="Picture 12" descr="STG_3891">
            <a:extLst>
              <a:ext uri="{FF2B5EF4-FFF2-40B4-BE49-F238E27FC236}">
                <a16:creationId xmlns:a16="http://schemas.microsoft.com/office/drawing/2014/main" id="{763B7D94-040D-4857-8E8D-D9C6DA1AD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4332">
            <a:off x="539750" y="260350"/>
            <a:ext cx="7920038" cy="59404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9" name="Picture 13" descr="IMG_3867">
            <a:extLst>
              <a:ext uri="{FF2B5EF4-FFF2-40B4-BE49-F238E27FC236}">
                <a16:creationId xmlns:a16="http://schemas.microsoft.com/office/drawing/2014/main" id="{F4A0FB8B-AB93-4796-B828-A7DD14672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3305">
            <a:off x="400050" y="112713"/>
            <a:ext cx="8353425" cy="626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0" name="Picture 14" descr="IMG_3879">
            <a:extLst>
              <a:ext uri="{FF2B5EF4-FFF2-40B4-BE49-F238E27FC236}">
                <a16:creationId xmlns:a16="http://schemas.microsoft.com/office/drawing/2014/main" id="{4B45E82D-EA5C-46CA-B42A-A2FC0EB96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5076825" cy="6769100"/>
          </a:xfrm>
          <a:prstGeom prst="rect">
            <a:avLst/>
          </a:prstGeom>
          <a:noFill/>
          <a:ln w="28575">
            <a:solidFill>
              <a:schemeClr val="bg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1" name="Picture 15" descr="IMG_3881">
            <a:extLst>
              <a:ext uri="{FF2B5EF4-FFF2-40B4-BE49-F238E27FC236}">
                <a16:creationId xmlns:a16="http://schemas.microsoft.com/office/drawing/2014/main" id="{81EA1CB8-E261-4130-B50B-1FC49F135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87419">
            <a:off x="1042988" y="620713"/>
            <a:ext cx="7292975" cy="547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2" name="Picture 16" descr="IMG_3892">
            <a:extLst>
              <a:ext uri="{FF2B5EF4-FFF2-40B4-BE49-F238E27FC236}">
                <a16:creationId xmlns:a16="http://schemas.microsoft.com/office/drawing/2014/main" id="{1EBEE7AA-5F26-4A4D-8E97-0746FD32A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5389">
            <a:off x="323850" y="404813"/>
            <a:ext cx="7985125" cy="598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3" name="Picture 17" descr="IMG_3896">
            <a:extLst>
              <a:ext uri="{FF2B5EF4-FFF2-40B4-BE49-F238E27FC236}">
                <a16:creationId xmlns:a16="http://schemas.microsoft.com/office/drawing/2014/main" id="{F97FDDFD-3444-4FB3-AAC0-D9FBA4574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54" name="Picture 18" descr="IMG_3899">
            <a:extLst>
              <a:ext uri="{FF2B5EF4-FFF2-40B4-BE49-F238E27FC236}">
                <a16:creationId xmlns:a16="http://schemas.microsoft.com/office/drawing/2014/main" id="{2DD30202-989C-4A91-A51E-5BBBA22B8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400" decel="100000"/>
                                        <p:tgtEl>
                                          <p:spTgt spid="65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400" decel="1000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00" decel="100000" fill="hold"/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400" decel="1000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400" decel="1000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00" decel="1000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00" decel="100000" fill="hold"/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400" decel="1000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400" decel="1000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00" decel="1000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00" decel="1000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400" decel="100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400" decel="100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00" decel="100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00" decel="100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400" decel="100000"/>
                                        <p:tgtEl>
                                          <p:spTgt spid="655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400" decel="100000" fill="hold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400" decel="100000" fill="hold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00" decel="100000" fill="hold"/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400" decel="100000"/>
                                        <p:tgtEl>
                                          <p:spTgt spid="655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400" decel="1000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00" decel="1000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400" decel="100000" fill="hold"/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34A99E5C-F425-4707-9E21-DE6C2BC968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Viri: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D62F6654-6F7D-400B-B081-A2BD17A84E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7088" y="1484313"/>
            <a:ext cx="3322637" cy="244792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sl-SI" altLang="sl-SI" sz="1600"/>
              <a:t>SLIKE: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sl-SI" altLang="sl-SI" sz="1600"/>
              <a:t>Moje:</a:t>
            </a:r>
          </a:p>
          <a:p>
            <a:pPr>
              <a:lnSpc>
                <a:spcPct val="80000"/>
              </a:lnSpc>
            </a:pPr>
            <a:r>
              <a:rPr lang="sl-SI" altLang="sl-SI" sz="1600"/>
              <a:t>IMG_3097 (5.slide)</a:t>
            </a:r>
          </a:p>
          <a:p>
            <a:pPr>
              <a:lnSpc>
                <a:spcPct val="80000"/>
              </a:lnSpc>
            </a:pPr>
            <a:r>
              <a:rPr lang="sl-SI" altLang="sl-SI" sz="1600"/>
              <a:t>11.slide</a:t>
            </a:r>
          </a:p>
          <a:p>
            <a:pPr>
              <a:lnSpc>
                <a:spcPct val="80000"/>
              </a:lnSpc>
            </a:pPr>
            <a:r>
              <a:rPr lang="sl-SI" altLang="sl-SI" sz="1600"/>
              <a:t>14.slide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sl-SI" altLang="sl-SI" sz="1600"/>
              <a:t>Ostalo - Internet:</a:t>
            </a:r>
          </a:p>
          <a:p>
            <a:pPr>
              <a:lnSpc>
                <a:spcPct val="80000"/>
              </a:lnSpc>
            </a:pPr>
            <a:r>
              <a:rPr lang="sl-SI" altLang="sl-SI" sz="1200">
                <a:hlinkClick r:id="rId3"/>
              </a:rPr>
              <a:t>www.google.com</a:t>
            </a:r>
            <a:endParaRPr lang="sl-SI" altLang="sl-SI" sz="1200"/>
          </a:p>
          <a:p>
            <a:pPr>
              <a:lnSpc>
                <a:spcPct val="80000"/>
              </a:lnSpc>
            </a:pPr>
            <a:r>
              <a:rPr lang="sl-SI" altLang="sl-SI" sz="1200">
                <a:hlinkClick r:id="rId4"/>
              </a:rPr>
              <a:t>www.najdi.si</a:t>
            </a:r>
            <a:endParaRPr lang="sl-SI" altLang="sl-SI" sz="1200"/>
          </a:p>
          <a:p>
            <a:pPr>
              <a:lnSpc>
                <a:spcPct val="80000"/>
              </a:lnSpc>
            </a:pPr>
            <a:r>
              <a:rPr lang="sl-SI" altLang="sl-SI" sz="1200">
                <a:hlinkClick r:id="rId5"/>
              </a:rPr>
              <a:t>www.yahoo.com</a:t>
            </a:r>
            <a:endParaRPr lang="sl-SI" altLang="sl-SI" sz="1200"/>
          </a:p>
          <a:p>
            <a:pPr>
              <a:lnSpc>
                <a:spcPct val="80000"/>
              </a:lnSpc>
            </a:pPr>
            <a:endParaRPr lang="sl-SI" altLang="sl-SI" sz="1400"/>
          </a:p>
          <a:p>
            <a:pPr>
              <a:lnSpc>
                <a:spcPct val="80000"/>
              </a:lnSpc>
              <a:buFontTx/>
              <a:buNone/>
            </a:pPr>
            <a:endParaRPr lang="sl-SI" altLang="sl-SI" sz="1400"/>
          </a:p>
          <a:p>
            <a:pPr>
              <a:lnSpc>
                <a:spcPct val="80000"/>
              </a:lnSpc>
              <a:buFontTx/>
              <a:buNone/>
            </a:pPr>
            <a:endParaRPr lang="sl-SI" altLang="sl-SI" sz="2400"/>
          </a:p>
          <a:p>
            <a:pPr>
              <a:lnSpc>
                <a:spcPct val="80000"/>
              </a:lnSpc>
            </a:pPr>
            <a:endParaRPr lang="sl-SI" altLang="sl-SI" sz="2400"/>
          </a:p>
        </p:txBody>
      </p:sp>
      <p:sp>
        <p:nvSpPr>
          <p:cNvPr id="74756" name="Rectangle 4">
            <a:extLst>
              <a:ext uri="{FF2B5EF4-FFF2-40B4-BE49-F238E27FC236}">
                <a16:creationId xmlns:a16="http://schemas.microsoft.com/office/drawing/2014/main" id="{248D2BA2-E700-4FFD-9165-FDE96E8A2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4076700"/>
            <a:ext cx="35274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sl-SI" altLang="sl-SI" sz="1600"/>
              <a:t>FILM: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l-SI" altLang="sl-SI" sz="1600"/>
              <a:t>Moje:</a:t>
            </a:r>
          </a:p>
          <a:p>
            <a:pPr>
              <a:lnSpc>
                <a:spcPct val="90000"/>
              </a:lnSpc>
            </a:pPr>
            <a:r>
              <a:rPr lang="sl-SI" altLang="sl-SI" sz="1600"/>
              <a:t>15.slide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l-SI" altLang="sl-SI" sz="1600"/>
              <a:t>Ostalo - Internet:</a:t>
            </a:r>
          </a:p>
          <a:p>
            <a:pPr>
              <a:lnSpc>
                <a:spcPct val="90000"/>
              </a:lnSpc>
            </a:pPr>
            <a:r>
              <a:rPr lang="sl-SI" altLang="sl-SI" sz="1600"/>
              <a:t>(12.slide) </a:t>
            </a:r>
            <a:r>
              <a:rPr lang="sl-SI" altLang="sl-SI" sz="1200">
                <a:hlinkClick r:id="rId6"/>
              </a:rPr>
              <a:t>http://video.search.yahoo.com/video/play?p=etna&amp;n=21&amp;b=61&amp;ei=utf-8&amp;fr=yfp-t-501&amp;fr2=tab-web&amp;tnr=20&amp;vid=1081539808</a:t>
            </a:r>
            <a:endParaRPr lang="sl-SI" altLang="sl-SI" sz="1200"/>
          </a:p>
          <a:p>
            <a:pPr>
              <a:lnSpc>
                <a:spcPct val="90000"/>
              </a:lnSpc>
              <a:buFontTx/>
              <a:buNone/>
            </a:pPr>
            <a:endParaRPr lang="sl-SI" altLang="sl-SI" sz="1200"/>
          </a:p>
          <a:p>
            <a:pPr>
              <a:lnSpc>
                <a:spcPct val="90000"/>
              </a:lnSpc>
              <a:buFontTx/>
              <a:buNone/>
            </a:pPr>
            <a:endParaRPr lang="sl-SI" altLang="sl-SI" sz="1200"/>
          </a:p>
        </p:txBody>
      </p:sp>
      <p:sp>
        <p:nvSpPr>
          <p:cNvPr id="74757" name="Rectangle 5">
            <a:extLst>
              <a:ext uri="{FF2B5EF4-FFF2-40B4-BE49-F238E27FC236}">
                <a16:creationId xmlns:a16="http://schemas.microsoft.com/office/drawing/2014/main" id="{494C02D7-5F98-493D-9851-275E4DA0B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1557338"/>
            <a:ext cx="27352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sl-SI" altLang="sl-SI" sz="1600"/>
              <a:t>BESEDILO:</a:t>
            </a:r>
          </a:p>
          <a:p>
            <a:endParaRPr lang="sl-SI" altLang="sl-SI" sz="1600"/>
          </a:p>
          <a:p>
            <a:r>
              <a:rPr lang="sl-SI" altLang="sl-SI" sz="1200">
                <a:hlinkClick r:id="rId7"/>
              </a:rPr>
              <a:t>http://www.dijaski.net/?stran=najdi</a:t>
            </a:r>
            <a:r>
              <a:rPr lang="sl-SI" altLang="sl-SI" sz="1200"/>
              <a:t> </a:t>
            </a:r>
            <a:r>
              <a:rPr lang="sl-SI" altLang="sl-SI" sz="1200">
                <a:sym typeface="Wingdings" panose="05000000000000000000" pitchFamily="2" charset="2"/>
              </a:rPr>
              <a:t></a:t>
            </a:r>
            <a:endParaRPr lang="sl-SI" altLang="sl-SI" sz="1200"/>
          </a:p>
          <a:p>
            <a:r>
              <a:rPr lang="sl-SI" altLang="sl-SI" sz="1200" b="1">
                <a:sym typeface="Wingdings" panose="05000000000000000000" pitchFamily="2" charset="2"/>
              </a:rPr>
              <a:t> </a:t>
            </a:r>
            <a:r>
              <a:rPr lang="sl-SI" altLang="sl-SI" sz="1200" b="1">
                <a:hlinkClick r:id="rId8"/>
              </a:rPr>
              <a:t>Vulkani</a:t>
            </a:r>
            <a:r>
              <a:rPr lang="sl-SI" altLang="sl-SI" sz="1200">
                <a:hlinkClick r:id="rId8"/>
              </a:rPr>
              <a:t> [02] - predstavitev</a:t>
            </a:r>
            <a:r>
              <a:rPr lang="sl-SI" altLang="sl-SI" sz="1200"/>
              <a:t> </a:t>
            </a:r>
          </a:p>
        </p:txBody>
      </p:sp>
      <p:pic>
        <p:nvPicPr>
          <p:cNvPr id="74759" name="Picture 7" descr="volcano">
            <a:extLst>
              <a:ext uri="{FF2B5EF4-FFF2-40B4-BE49-F238E27FC236}">
                <a16:creationId xmlns:a16="http://schemas.microsoft.com/office/drawing/2014/main" id="{5D346235-1A9B-4A0A-8A53-93312421B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781300"/>
            <a:ext cx="2449513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>
            <a:extLst>
              <a:ext uri="{FF2B5EF4-FFF2-40B4-BE49-F238E27FC236}">
                <a16:creationId xmlns:a16="http://schemas.microsoft.com/office/drawing/2014/main" id="{53A3333F-251B-434C-B94E-2B78645F9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0"/>
            <a:ext cx="8820150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6000">
                <a:solidFill>
                  <a:srgbClr val="FF0066"/>
                </a:solidFill>
                <a:latin typeface="El&amp;Font Bubble" pitchFamily="2" charset="0"/>
              </a:rPr>
              <a:t>SPLOŠNO O VULKANIH</a:t>
            </a:r>
          </a:p>
        </p:txBody>
      </p:sp>
      <p:pic>
        <p:nvPicPr>
          <p:cNvPr id="44037" name="Picture 5" descr="etna-house-lava-4">
            <a:extLst>
              <a:ext uri="{FF2B5EF4-FFF2-40B4-BE49-F238E27FC236}">
                <a16:creationId xmlns:a16="http://schemas.microsoft.com/office/drawing/2014/main" id="{2A166A56-B338-48FD-8EF1-D7C514325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133600"/>
            <a:ext cx="5011737" cy="334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9" name="Rectangle 7">
            <a:extLst>
              <a:ext uri="{FF2B5EF4-FFF2-40B4-BE49-F238E27FC236}">
                <a16:creationId xmlns:a16="http://schemas.microsoft.com/office/drawing/2014/main" id="{79582A23-3013-4956-B7EA-2001F727C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557338"/>
            <a:ext cx="50419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0066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Predstavljajo veliko nevarnost in problem ljudem, ki živijo </a:t>
            </a: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anose="05000000000000000000" pitchFamily="2" charset="2"/>
              <a:buNone/>
            </a:pPr>
            <a:r>
              <a:rPr lang="sl-SI" altLang="sl-SI" sz="2100"/>
              <a:t>v njihovi okolici</a:t>
            </a:r>
          </a:p>
        </p:txBody>
      </p:sp>
      <p:sp>
        <p:nvSpPr>
          <p:cNvPr id="44044" name="Rectangle 12">
            <a:extLst>
              <a:ext uri="{FF2B5EF4-FFF2-40B4-BE49-F238E27FC236}">
                <a16:creationId xmlns:a16="http://schemas.microsoft.com/office/drawing/2014/main" id="{E6D46D85-A589-4138-9CDF-4DDD54384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997200"/>
            <a:ext cx="341947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FF0066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Nastajajo ob: </a:t>
            </a:r>
          </a:p>
          <a:p>
            <a:pPr algn="ctr">
              <a:buClr>
                <a:srgbClr val="FF0066"/>
              </a:buClr>
              <a:buFont typeface="Wingdings" panose="05000000000000000000" pitchFamily="2" charset="2"/>
              <a:buNone/>
            </a:pPr>
            <a:r>
              <a:rPr lang="sl-SI" altLang="sl-SI" sz="2100"/>
              <a:t>~stikiku litosferskih plošč</a:t>
            </a:r>
          </a:p>
          <a:p>
            <a:pPr algn="ctr">
              <a:buClr>
                <a:srgbClr val="FF0066"/>
              </a:buClr>
              <a:buFont typeface="Wingdings" panose="05000000000000000000" pitchFamily="2" charset="2"/>
              <a:buNone/>
            </a:pPr>
            <a:r>
              <a:rPr lang="sl-SI" altLang="sl-SI" sz="2100"/>
              <a:t>~magma tali kamnine in </a:t>
            </a:r>
          </a:p>
          <a:p>
            <a:pPr algn="ctr">
              <a:buClr>
                <a:srgbClr val="FF0066"/>
              </a:buClr>
              <a:buFont typeface="Wingdings" panose="05000000000000000000" pitchFamily="2" charset="2"/>
              <a:buNone/>
            </a:pPr>
            <a:r>
              <a:rPr lang="sl-SI" altLang="sl-SI" sz="2100"/>
              <a:t>prodira na površje</a:t>
            </a:r>
            <a:endParaRPr lang="sl-SI" altLang="sl-SI" sz="2100">
              <a:solidFill>
                <a:srgbClr val="FFFFFF"/>
              </a:solidFill>
            </a:endParaRPr>
          </a:p>
        </p:txBody>
      </p:sp>
      <p:pic>
        <p:nvPicPr>
          <p:cNvPr id="44045" name="Picture 13" descr="e-gaia">
            <a:extLst>
              <a:ext uri="{FF2B5EF4-FFF2-40B4-BE49-F238E27FC236}">
                <a16:creationId xmlns:a16="http://schemas.microsoft.com/office/drawing/2014/main" id="{85E161D2-4D1C-4C77-9CC8-7BBBE0368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060575"/>
            <a:ext cx="5184775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6" name="Rectangle 14">
            <a:extLst>
              <a:ext uri="{FF2B5EF4-FFF2-40B4-BE49-F238E27FC236}">
                <a16:creationId xmlns:a16="http://schemas.microsoft.com/office/drawing/2014/main" id="{D7DACE6E-C285-4257-9B21-7DB2D6D1D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013325"/>
            <a:ext cx="2843212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66"/>
              </a:buClr>
              <a:buFont typeface="Wingdings" panose="05000000000000000000" pitchFamily="2" charset="2"/>
              <a:buNone/>
            </a:pPr>
            <a:endParaRPr lang="sl-SI" altLang="sl-SI" sz="2100"/>
          </a:p>
          <a:p>
            <a:pPr algn="ctr">
              <a:buClr>
                <a:srgbClr val="FF0066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Večina vulkanov je na območju Pacifika</a:t>
            </a:r>
            <a:endParaRPr lang="sl-SI" altLang="sl-SI" sz="21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  <p:bldP spid="44039" grpId="0"/>
      <p:bldP spid="44044" grpId="0"/>
      <p:bldP spid="440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>
            <a:extLst>
              <a:ext uri="{FF2B5EF4-FFF2-40B4-BE49-F238E27FC236}">
                <a16:creationId xmlns:a16="http://schemas.microsoft.com/office/drawing/2014/main" id="{60F48A3B-7F1B-451D-9AF5-8D1DF95DD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60350"/>
            <a:ext cx="36734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66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Na svetu je več kot 1500 delujočih vulkanov</a:t>
            </a:r>
          </a:p>
          <a:p>
            <a:pPr algn="ctr">
              <a:buClr>
                <a:srgbClr val="FF0066"/>
              </a:buClr>
              <a:buFont typeface="Wingdings" panose="05000000000000000000" pitchFamily="2" charset="2"/>
              <a:buChar char="«"/>
            </a:pPr>
            <a:endParaRPr lang="sl-SI" altLang="sl-SI" sz="2100">
              <a:solidFill>
                <a:srgbClr val="FFFFFF"/>
              </a:solidFill>
            </a:endParaRP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A90C34A8-329E-4486-B51B-C6729E88E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5734050"/>
            <a:ext cx="4211637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FF0066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Ob izbruhu se sprosti 6x več energije kot pri atomski bombi</a:t>
            </a:r>
          </a:p>
        </p:txBody>
      </p:sp>
      <p:pic>
        <p:nvPicPr>
          <p:cNvPr id="45062" name="Picture 6" descr="volcanic_deposits">
            <a:extLst>
              <a:ext uri="{FF2B5EF4-FFF2-40B4-BE49-F238E27FC236}">
                <a16:creationId xmlns:a16="http://schemas.microsoft.com/office/drawing/2014/main" id="{6B875F31-2937-491D-94D3-B5428AAB6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12875"/>
            <a:ext cx="6121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78" name="Freeform 22">
            <a:extLst>
              <a:ext uri="{FF2B5EF4-FFF2-40B4-BE49-F238E27FC236}">
                <a16:creationId xmlns:a16="http://schemas.microsoft.com/office/drawing/2014/main" id="{C292FDE1-68AF-4E09-A21A-F51EE5140D8C}"/>
              </a:ext>
            </a:extLst>
          </p:cNvPr>
          <p:cNvSpPr>
            <a:spLocks/>
          </p:cNvSpPr>
          <p:nvPr/>
        </p:nvSpPr>
        <p:spPr bwMode="auto">
          <a:xfrm>
            <a:off x="2108200" y="1906588"/>
            <a:ext cx="811213" cy="1246187"/>
          </a:xfrm>
          <a:custGeom>
            <a:avLst/>
            <a:gdLst>
              <a:gd name="T0" fmla="*/ 97 w 511"/>
              <a:gd name="T1" fmla="*/ 32 h 785"/>
              <a:gd name="T2" fmla="*/ 1 w 511"/>
              <a:gd name="T3" fmla="*/ 25 h 785"/>
              <a:gd name="T4" fmla="*/ 9 w 511"/>
              <a:gd name="T5" fmla="*/ 173 h 785"/>
              <a:gd name="T6" fmla="*/ 127 w 511"/>
              <a:gd name="T7" fmla="*/ 269 h 785"/>
              <a:gd name="T8" fmla="*/ 164 w 511"/>
              <a:gd name="T9" fmla="*/ 357 h 785"/>
              <a:gd name="T10" fmla="*/ 171 w 511"/>
              <a:gd name="T11" fmla="*/ 387 h 785"/>
              <a:gd name="T12" fmla="*/ 186 w 511"/>
              <a:gd name="T13" fmla="*/ 409 h 785"/>
              <a:gd name="T14" fmla="*/ 223 w 511"/>
              <a:gd name="T15" fmla="*/ 520 h 785"/>
              <a:gd name="T16" fmla="*/ 252 w 511"/>
              <a:gd name="T17" fmla="*/ 608 h 785"/>
              <a:gd name="T18" fmla="*/ 282 w 511"/>
              <a:gd name="T19" fmla="*/ 660 h 785"/>
              <a:gd name="T20" fmla="*/ 289 w 511"/>
              <a:gd name="T21" fmla="*/ 682 h 785"/>
              <a:gd name="T22" fmla="*/ 326 w 511"/>
              <a:gd name="T23" fmla="*/ 719 h 785"/>
              <a:gd name="T24" fmla="*/ 370 w 511"/>
              <a:gd name="T25" fmla="*/ 763 h 785"/>
              <a:gd name="T26" fmla="*/ 393 w 511"/>
              <a:gd name="T27" fmla="*/ 785 h 785"/>
              <a:gd name="T28" fmla="*/ 489 w 511"/>
              <a:gd name="T29" fmla="*/ 771 h 785"/>
              <a:gd name="T30" fmla="*/ 511 w 511"/>
              <a:gd name="T31" fmla="*/ 726 h 785"/>
              <a:gd name="T32" fmla="*/ 393 w 511"/>
              <a:gd name="T33" fmla="*/ 483 h 785"/>
              <a:gd name="T34" fmla="*/ 319 w 511"/>
              <a:gd name="T35" fmla="*/ 401 h 785"/>
              <a:gd name="T36" fmla="*/ 274 w 511"/>
              <a:gd name="T37" fmla="*/ 335 h 785"/>
              <a:gd name="T38" fmla="*/ 238 w 511"/>
              <a:gd name="T39" fmla="*/ 269 h 785"/>
              <a:gd name="T40" fmla="*/ 223 w 511"/>
              <a:gd name="T41" fmla="*/ 246 h 785"/>
              <a:gd name="T42" fmla="*/ 193 w 511"/>
              <a:gd name="T43" fmla="*/ 173 h 785"/>
              <a:gd name="T44" fmla="*/ 149 w 511"/>
              <a:gd name="T45" fmla="*/ 10 h 785"/>
              <a:gd name="T46" fmla="*/ 31 w 511"/>
              <a:gd name="T47" fmla="*/ 40 h 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11" h="785">
                <a:moveTo>
                  <a:pt x="97" y="32"/>
                </a:moveTo>
                <a:cubicBezTo>
                  <a:pt x="60" y="20"/>
                  <a:pt x="39" y="17"/>
                  <a:pt x="1" y="25"/>
                </a:cubicBezTo>
                <a:cubicBezTo>
                  <a:pt x="4" y="74"/>
                  <a:pt x="0" y="124"/>
                  <a:pt x="9" y="173"/>
                </a:cubicBezTo>
                <a:cubicBezTo>
                  <a:pt x="18" y="222"/>
                  <a:pt x="85" y="254"/>
                  <a:pt x="127" y="269"/>
                </a:cubicBezTo>
                <a:cubicBezTo>
                  <a:pt x="137" y="300"/>
                  <a:pt x="145" y="330"/>
                  <a:pt x="164" y="357"/>
                </a:cubicBezTo>
                <a:cubicBezTo>
                  <a:pt x="166" y="367"/>
                  <a:pt x="167" y="378"/>
                  <a:pt x="171" y="387"/>
                </a:cubicBezTo>
                <a:cubicBezTo>
                  <a:pt x="174" y="395"/>
                  <a:pt x="183" y="401"/>
                  <a:pt x="186" y="409"/>
                </a:cubicBezTo>
                <a:cubicBezTo>
                  <a:pt x="200" y="451"/>
                  <a:pt x="198" y="482"/>
                  <a:pt x="223" y="520"/>
                </a:cubicBezTo>
                <a:cubicBezTo>
                  <a:pt x="233" y="551"/>
                  <a:pt x="234" y="580"/>
                  <a:pt x="252" y="608"/>
                </a:cubicBezTo>
                <a:cubicBezTo>
                  <a:pt x="270" y="691"/>
                  <a:pt x="244" y="611"/>
                  <a:pt x="282" y="660"/>
                </a:cubicBezTo>
                <a:cubicBezTo>
                  <a:pt x="287" y="666"/>
                  <a:pt x="286" y="675"/>
                  <a:pt x="289" y="682"/>
                </a:cubicBezTo>
                <a:cubicBezTo>
                  <a:pt x="305" y="714"/>
                  <a:pt x="301" y="696"/>
                  <a:pt x="326" y="719"/>
                </a:cubicBezTo>
                <a:cubicBezTo>
                  <a:pt x="341" y="733"/>
                  <a:pt x="355" y="748"/>
                  <a:pt x="370" y="763"/>
                </a:cubicBezTo>
                <a:cubicBezTo>
                  <a:pt x="378" y="770"/>
                  <a:pt x="393" y="785"/>
                  <a:pt x="393" y="785"/>
                </a:cubicBezTo>
                <a:cubicBezTo>
                  <a:pt x="424" y="775"/>
                  <a:pt x="458" y="781"/>
                  <a:pt x="489" y="771"/>
                </a:cubicBezTo>
                <a:cubicBezTo>
                  <a:pt x="498" y="768"/>
                  <a:pt x="509" y="733"/>
                  <a:pt x="511" y="726"/>
                </a:cubicBezTo>
                <a:cubicBezTo>
                  <a:pt x="497" y="611"/>
                  <a:pt x="464" y="568"/>
                  <a:pt x="393" y="483"/>
                </a:cubicBezTo>
                <a:cubicBezTo>
                  <a:pt x="369" y="454"/>
                  <a:pt x="350" y="422"/>
                  <a:pt x="319" y="401"/>
                </a:cubicBezTo>
                <a:cubicBezTo>
                  <a:pt x="309" y="374"/>
                  <a:pt x="290" y="359"/>
                  <a:pt x="274" y="335"/>
                </a:cubicBezTo>
                <a:cubicBezTo>
                  <a:pt x="262" y="296"/>
                  <a:pt x="271" y="320"/>
                  <a:pt x="238" y="269"/>
                </a:cubicBezTo>
                <a:cubicBezTo>
                  <a:pt x="233" y="261"/>
                  <a:pt x="223" y="246"/>
                  <a:pt x="223" y="246"/>
                </a:cubicBezTo>
                <a:cubicBezTo>
                  <a:pt x="216" y="219"/>
                  <a:pt x="199" y="199"/>
                  <a:pt x="193" y="173"/>
                </a:cubicBezTo>
                <a:cubicBezTo>
                  <a:pt x="180" y="116"/>
                  <a:pt x="182" y="58"/>
                  <a:pt x="149" y="10"/>
                </a:cubicBezTo>
                <a:cubicBezTo>
                  <a:pt x="116" y="13"/>
                  <a:pt x="50" y="0"/>
                  <a:pt x="31" y="4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5079" name="Freeform 23">
            <a:extLst>
              <a:ext uri="{FF2B5EF4-FFF2-40B4-BE49-F238E27FC236}">
                <a16:creationId xmlns:a16="http://schemas.microsoft.com/office/drawing/2014/main" id="{06A56179-31D5-46D4-9734-663F462405DA}"/>
              </a:ext>
            </a:extLst>
          </p:cNvPr>
          <p:cNvSpPr>
            <a:spLocks/>
          </p:cNvSpPr>
          <p:nvPr/>
        </p:nvSpPr>
        <p:spPr bwMode="auto">
          <a:xfrm>
            <a:off x="2857500" y="3065463"/>
            <a:ext cx="412750" cy="360362"/>
          </a:xfrm>
          <a:custGeom>
            <a:avLst/>
            <a:gdLst>
              <a:gd name="T0" fmla="*/ 172 w 260"/>
              <a:gd name="T1" fmla="*/ 19 h 227"/>
              <a:gd name="T2" fmla="*/ 17 w 260"/>
              <a:gd name="T3" fmla="*/ 33 h 227"/>
              <a:gd name="T4" fmla="*/ 2 w 260"/>
              <a:gd name="T5" fmla="*/ 55 h 227"/>
              <a:gd name="T6" fmla="*/ 9 w 260"/>
              <a:gd name="T7" fmla="*/ 159 h 227"/>
              <a:gd name="T8" fmla="*/ 135 w 260"/>
              <a:gd name="T9" fmla="*/ 225 h 227"/>
              <a:gd name="T10" fmla="*/ 246 w 260"/>
              <a:gd name="T11" fmla="*/ 203 h 227"/>
              <a:gd name="T12" fmla="*/ 260 w 260"/>
              <a:gd name="T13" fmla="*/ 159 h 227"/>
              <a:gd name="T14" fmla="*/ 127 w 260"/>
              <a:gd name="T15" fmla="*/ 4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0" h="227">
                <a:moveTo>
                  <a:pt x="172" y="19"/>
                </a:moveTo>
                <a:cubicBezTo>
                  <a:pt x="120" y="0"/>
                  <a:pt x="63" y="3"/>
                  <a:pt x="17" y="33"/>
                </a:cubicBezTo>
                <a:cubicBezTo>
                  <a:pt x="12" y="40"/>
                  <a:pt x="3" y="46"/>
                  <a:pt x="2" y="55"/>
                </a:cubicBezTo>
                <a:cubicBezTo>
                  <a:pt x="0" y="90"/>
                  <a:pt x="3" y="125"/>
                  <a:pt x="9" y="159"/>
                </a:cubicBezTo>
                <a:cubicBezTo>
                  <a:pt x="18" y="211"/>
                  <a:pt x="97" y="219"/>
                  <a:pt x="135" y="225"/>
                </a:cubicBezTo>
                <a:cubicBezTo>
                  <a:pt x="139" y="225"/>
                  <a:pt x="228" y="227"/>
                  <a:pt x="246" y="203"/>
                </a:cubicBezTo>
                <a:cubicBezTo>
                  <a:pt x="255" y="191"/>
                  <a:pt x="260" y="159"/>
                  <a:pt x="260" y="159"/>
                </a:cubicBezTo>
                <a:cubicBezTo>
                  <a:pt x="247" y="88"/>
                  <a:pt x="209" y="4"/>
                  <a:pt x="127" y="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5081" name="Freeform 25">
            <a:extLst>
              <a:ext uri="{FF2B5EF4-FFF2-40B4-BE49-F238E27FC236}">
                <a16:creationId xmlns:a16="http://schemas.microsoft.com/office/drawing/2014/main" id="{8783AA36-CC4E-478A-8D11-45F7C947F0A0}"/>
              </a:ext>
            </a:extLst>
          </p:cNvPr>
          <p:cNvSpPr>
            <a:spLocks/>
          </p:cNvSpPr>
          <p:nvPr/>
        </p:nvSpPr>
        <p:spPr bwMode="auto">
          <a:xfrm>
            <a:off x="3187700" y="3575050"/>
            <a:ext cx="255588" cy="985838"/>
          </a:xfrm>
          <a:custGeom>
            <a:avLst/>
            <a:gdLst>
              <a:gd name="T0" fmla="*/ 148 w 161"/>
              <a:gd name="T1" fmla="*/ 502 h 621"/>
              <a:gd name="T2" fmla="*/ 156 w 161"/>
              <a:gd name="T3" fmla="*/ 192 h 621"/>
              <a:gd name="T4" fmla="*/ 148 w 161"/>
              <a:gd name="T5" fmla="*/ 67 h 621"/>
              <a:gd name="T6" fmla="*/ 60 w 161"/>
              <a:gd name="T7" fmla="*/ 0 h 621"/>
              <a:gd name="T8" fmla="*/ 15 w 161"/>
              <a:gd name="T9" fmla="*/ 52 h 621"/>
              <a:gd name="T10" fmla="*/ 38 w 161"/>
              <a:gd name="T11" fmla="*/ 355 h 621"/>
              <a:gd name="T12" fmla="*/ 89 w 161"/>
              <a:gd name="T13" fmla="*/ 621 h 621"/>
              <a:gd name="T14" fmla="*/ 134 w 161"/>
              <a:gd name="T15" fmla="*/ 517 h 621"/>
              <a:gd name="T16" fmla="*/ 141 w 161"/>
              <a:gd name="T17" fmla="*/ 488 h 621"/>
              <a:gd name="T18" fmla="*/ 148 w 161"/>
              <a:gd name="T19" fmla="*/ 502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621">
                <a:moveTo>
                  <a:pt x="148" y="502"/>
                </a:moveTo>
                <a:cubicBezTo>
                  <a:pt x="151" y="399"/>
                  <a:pt x="156" y="295"/>
                  <a:pt x="156" y="192"/>
                </a:cubicBezTo>
                <a:cubicBezTo>
                  <a:pt x="156" y="150"/>
                  <a:pt x="161" y="107"/>
                  <a:pt x="148" y="67"/>
                </a:cubicBezTo>
                <a:cubicBezTo>
                  <a:pt x="147" y="63"/>
                  <a:pt x="69" y="6"/>
                  <a:pt x="60" y="0"/>
                </a:cubicBezTo>
                <a:cubicBezTo>
                  <a:pt x="31" y="11"/>
                  <a:pt x="25" y="23"/>
                  <a:pt x="15" y="52"/>
                </a:cubicBezTo>
                <a:cubicBezTo>
                  <a:pt x="25" y="153"/>
                  <a:pt x="20" y="255"/>
                  <a:pt x="38" y="355"/>
                </a:cubicBezTo>
                <a:cubicBezTo>
                  <a:pt x="39" y="391"/>
                  <a:pt x="0" y="589"/>
                  <a:pt x="89" y="621"/>
                </a:cubicBezTo>
                <a:cubicBezTo>
                  <a:pt x="134" y="605"/>
                  <a:pt x="121" y="560"/>
                  <a:pt x="134" y="517"/>
                </a:cubicBezTo>
                <a:cubicBezTo>
                  <a:pt x="137" y="507"/>
                  <a:pt x="134" y="495"/>
                  <a:pt x="141" y="488"/>
                </a:cubicBezTo>
                <a:cubicBezTo>
                  <a:pt x="145" y="484"/>
                  <a:pt x="146" y="497"/>
                  <a:pt x="148" y="502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5082" name="Freeform 26">
            <a:extLst>
              <a:ext uri="{FF2B5EF4-FFF2-40B4-BE49-F238E27FC236}">
                <a16:creationId xmlns:a16="http://schemas.microsoft.com/office/drawing/2014/main" id="{02A5F6F7-73D7-4DA6-82AC-53D5984DF4CC}"/>
              </a:ext>
            </a:extLst>
          </p:cNvPr>
          <p:cNvSpPr>
            <a:spLocks/>
          </p:cNvSpPr>
          <p:nvPr/>
        </p:nvSpPr>
        <p:spPr bwMode="auto">
          <a:xfrm>
            <a:off x="5064125" y="2735263"/>
            <a:ext cx="269875" cy="990600"/>
          </a:xfrm>
          <a:custGeom>
            <a:avLst/>
            <a:gdLst>
              <a:gd name="T0" fmla="*/ 133 w 170"/>
              <a:gd name="T1" fmla="*/ 57 h 624"/>
              <a:gd name="T2" fmla="*/ 89 w 170"/>
              <a:gd name="T3" fmla="*/ 27 h 624"/>
              <a:gd name="T4" fmla="*/ 44 w 170"/>
              <a:gd name="T5" fmla="*/ 12 h 624"/>
              <a:gd name="T6" fmla="*/ 0 w 170"/>
              <a:gd name="T7" fmla="*/ 71 h 624"/>
              <a:gd name="T8" fmla="*/ 8 w 170"/>
              <a:gd name="T9" fmla="*/ 485 h 624"/>
              <a:gd name="T10" fmla="*/ 67 w 170"/>
              <a:gd name="T11" fmla="*/ 618 h 624"/>
              <a:gd name="T12" fmla="*/ 111 w 170"/>
              <a:gd name="T13" fmla="*/ 611 h 624"/>
              <a:gd name="T14" fmla="*/ 140 w 170"/>
              <a:gd name="T15" fmla="*/ 455 h 624"/>
              <a:gd name="T16" fmla="*/ 163 w 170"/>
              <a:gd name="T17" fmla="*/ 241 h 624"/>
              <a:gd name="T18" fmla="*/ 155 w 170"/>
              <a:gd name="T19" fmla="*/ 49 h 624"/>
              <a:gd name="T20" fmla="*/ 96 w 170"/>
              <a:gd name="T21" fmla="*/ 27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0" h="624">
                <a:moveTo>
                  <a:pt x="133" y="57"/>
                </a:moveTo>
                <a:cubicBezTo>
                  <a:pt x="118" y="47"/>
                  <a:pt x="106" y="33"/>
                  <a:pt x="89" y="27"/>
                </a:cubicBezTo>
                <a:cubicBezTo>
                  <a:pt x="74" y="22"/>
                  <a:pt x="44" y="12"/>
                  <a:pt x="44" y="12"/>
                </a:cubicBezTo>
                <a:cubicBezTo>
                  <a:pt x="19" y="29"/>
                  <a:pt x="10" y="42"/>
                  <a:pt x="0" y="71"/>
                </a:cubicBezTo>
                <a:cubicBezTo>
                  <a:pt x="3" y="209"/>
                  <a:pt x="3" y="347"/>
                  <a:pt x="8" y="485"/>
                </a:cubicBezTo>
                <a:cubicBezTo>
                  <a:pt x="10" y="534"/>
                  <a:pt x="26" y="591"/>
                  <a:pt x="67" y="618"/>
                </a:cubicBezTo>
                <a:cubicBezTo>
                  <a:pt x="82" y="616"/>
                  <a:pt x="104" y="624"/>
                  <a:pt x="111" y="611"/>
                </a:cubicBezTo>
                <a:cubicBezTo>
                  <a:pt x="137" y="558"/>
                  <a:pt x="109" y="507"/>
                  <a:pt x="140" y="455"/>
                </a:cubicBezTo>
                <a:cubicBezTo>
                  <a:pt x="145" y="343"/>
                  <a:pt x="135" y="318"/>
                  <a:pt x="163" y="241"/>
                </a:cubicBezTo>
                <a:cubicBezTo>
                  <a:pt x="160" y="177"/>
                  <a:pt x="170" y="111"/>
                  <a:pt x="155" y="49"/>
                </a:cubicBezTo>
                <a:cubicBezTo>
                  <a:pt x="143" y="0"/>
                  <a:pt x="115" y="18"/>
                  <a:pt x="96" y="27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5083" name="Freeform 27">
            <a:extLst>
              <a:ext uri="{FF2B5EF4-FFF2-40B4-BE49-F238E27FC236}">
                <a16:creationId xmlns:a16="http://schemas.microsoft.com/office/drawing/2014/main" id="{4C442124-AE66-43B3-A8F7-3C5D7E67E829}"/>
              </a:ext>
            </a:extLst>
          </p:cNvPr>
          <p:cNvSpPr>
            <a:spLocks/>
          </p:cNvSpPr>
          <p:nvPr/>
        </p:nvSpPr>
        <p:spPr bwMode="auto">
          <a:xfrm>
            <a:off x="6089650" y="1955800"/>
            <a:ext cx="1481138" cy="1798638"/>
          </a:xfrm>
          <a:custGeom>
            <a:avLst/>
            <a:gdLst>
              <a:gd name="T0" fmla="*/ 336 w 933"/>
              <a:gd name="T1" fmla="*/ 703 h 1133"/>
              <a:gd name="T2" fmla="*/ 447 w 933"/>
              <a:gd name="T3" fmla="*/ 607 h 1133"/>
              <a:gd name="T4" fmla="*/ 484 w 933"/>
              <a:gd name="T5" fmla="*/ 577 h 1133"/>
              <a:gd name="T6" fmla="*/ 573 w 933"/>
              <a:gd name="T7" fmla="*/ 511 h 1133"/>
              <a:gd name="T8" fmla="*/ 639 w 933"/>
              <a:gd name="T9" fmla="*/ 459 h 1133"/>
              <a:gd name="T10" fmla="*/ 713 w 933"/>
              <a:gd name="T11" fmla="*/ 348 h 1133"/>
              <a:gd name="T12" fmla="*/ 794 w 933"/>
              <a:gd name="T13" fmla="*/ 223 h 1133"/>
              <a:gd name="T14" fmla="*/ 883 w 933"/>
              <a:gd name="T15" fmla="*/ 127 h 1133"/>
              <a:gd name="T16" fmla="*/ 905 w 933"/>
              <a:gd name="T17" fmla="*/ 46 h 1133"/>
              <a:gd name="T18" fmla="*/ 861 w 933"/>
              <a:gd name="T19" fmla="*/ 23 h 1133"/>
              <a:gd name="T20" fmla="*/ 816 w 933"/>
              <a:gd name="T21" fmla="*/ 9 h 1133"/>
              <a:gd name="T22" fmla="*/ 632 w 933"/>
              <a:gd name="T23" fmla="*/ 46 h 1133"/>
              <a:gd name="T24" fmla="*/ 543 w 933"/>
              <a:gd name="T25" fmla="*/ 127 h 1133"/>
              <a:gd name="T26" fmla="*/ 477 w 933"/>
              <a:gd name="T27" fmla="*/ 171 h 1133"/>
              <a:gd name="T28" fmla="*/ 403 w 933"/>
              <a:gd name="T29" fmla="*/ 230 h 1133"/>
              <a:gd name="T30" fmla="*/ 395 w 933"/>
              <a:gd name="T31" fmla="*/ 260 h 1133"/>
              <a:gd name="T32" fmla="*/ 373 w 933"/>
              <a:gd name="T33" fmla="*/ 274 h 1133"/>
              <a:gd name="T34" fmla="*/ 277 w 933"/>
              <a:gd name="T35" fmla="*/ 356 h 1133"/>
              <a:gd name="T36" fmla="*/ 240 w 933"/>
              <a:gd name="T37" fmla="*/ 400 h 1133"/>
              <a:gd name="T38" fmla="*/ 233 w 933"/>
              <a:gd name="T39" fmla="*/ 422 h 1133"/>
              <a:gd name="T40" fmla="*/ 218 w 933"/>
              <a:gd name="T41" fmla="*/ 444 h 1133"/>
              <a:gd name="T42" fmla="*/ 130 w 933"/>
              <a:gd name="T43" fmla="*/ 548 h 1133"/>
              <a:gd name="T44" fmla="*/ 85 w 933"/>
              <a:gd name="T45" fmla="*/ 599 h 1133"/>
              <a:gd name="T46" fmla="*/ 56 w 933"/>
              <a:gd name="T47" fmla="*/ 644 h 1133"/>
              <a:gd name="T48" fmla="*/ 26 w 933"/>
              <a:gd name="T49" fmla="*/ 688 h 1133"/>
              <a:gd name="T50" fmla="*/ 26 w 933"/>
              <a:gd name="T51" fmla="*/ 902 h 1133"/>
              <a:gd name="T52" fmla="*/ 226 w 933"/>
              <a:gd name="T53" fmla="*/ 1013 h 1133"/>
              <a:gd name="T54" fmla="*/ 292 w 933"/>
              <a:gd name="T55" fmla="*/ 1035 h 1133"/>
              <a:gd name="T56" fmla="*/ 336 w 933"/>
              <a:gd name="T57" fmla="*/ 1042 h 1133"/>
              <a:gd name="T58" fmla="*/ 358 w 933"/>
              <a:gd name="T59" fmla="*/ 1057 h 1133"/>
              <a:gd name="T60" fmla="*/ 440 w 933"/>
              <a:gd name="T61" fmla="*/ 1072 h 1133"/>
              <a:gd name="T62" fmla="*/ 462 w 933"/>
              <a:gd name="T63" fmla="*/ 1087 h 1133"/>
              <a:gd name="T64" fmla="*/ 477 w 933"/>
              <a:gd name="T65" fmla="*/ 1109 h 1133"/>
              <a:gd name="T66" fmla="*/ 521 w 933"/>
              <a:gd name="T67" fmla="*/ 1124 h 1133"/>
              <a:gd name="T68" fmla="*/ 661 w 933"/>
              <a:gd name="T69" fmla="*/ 1116 h 1133"/>
              <a:gd name="T70" fmla="*/ 669 w 933"/>
              <a:gd name="T71" fmla="*/ 1065 h 1133"/>
              <a:gd name="T72" fmla="*/ 683 w 933"/>
              <a:gd name="T73" fmla="*/ 1013 h 1133"/>
              <a:gd name="T74" fmla="*/ 654 w 933"/>
              <a:gd name="T75" fmla="*/ 917 h 1133"/>
              <a:gd name="T76" fmla="*/ 587 w 933"/>
              <a:gd name="T77" fmla="*/ 887 h 1133"/>
              <a:gd name="T78" fmla="*/ 565 w 933"/>
              <a:gd name="T79" fmla="*/ 880 h 1133"/>
              <a:gd name="T80" fmla="*/ 388 w 933"/>
              <a:gd name="T81" fmla="*/ 762 h 1133"/>
              <a:gd name="T82" fmla="*/ 336 w 933"/>
              <a:gd name="T83" fmla="*/ 703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33" h="1133">
                <a:moveTo>
                  <a:pt x="336" y="703"/>
                </a:moveTo>
                <a:cubicBezTo>
                  <a:pt x="374" y="646"/>
                  <a:pt x="383" y="627"/>
                  <a:pt x="447" y="607"/>
                </a:cubicBezTo>
                <a:cubicBezTo>
                  <a:pt x="480" y="558"/>
                  <a:pt x="441" y="606"/>
                  <a:pt x="484" y="577"/>
                </a:cubicBezTo>
                <a:cubicBezTo>
                  <a:pt x="516" y="555"/>
                  <a:pt x="535" y="523"/>
                  <a:pt x="573" y="511"/>
                </a:cubicBezTo>
                <a:cubicBezTo>
                  <a:pt x="595" y="489"/>
                  <a:pt x="619" y="484"/>
                  <a:pt x="639" y="459"/>
                </a:cubicBezTo>
                <a:cubicBezTo>
                  <a:pt x="667" y="424"/>
                  <a:pt x="682" y="379"/>
                  <a:pt x="713" y="348"/>
                </a:cubicBezTo>
                <a:cubicBezTo>
                  <a:pt x="729" y="299"/>
                  <a:pt x="751" y="252"/>
                  <a:pt x="794" y="223"/>
                </a:cubicBezTo>
                <a:cubicBezTo>
                  <a:pt x="810" y="178"/>
                  <a:pt x="845" y="153"/>
                  <a:pt x="883" y="127"/>
                </a:cubicBezTo>
                <a:cubicBezTo>
                  <a:pt x="897" y="85"/>
                  <a:pt x="933" y="102"/>
                  <a:pt x="905" y="46"/>
                </a:cubicBezTo>
                <a:cubicBezTo>
                  <a:pt x="900" y="35"/>
                  <a:pt x="871" y="26"/>
                  <a:pt x="861" y="23"/>
                </a:cubicBezTo>
                <a:cubicBezTo>
                  <a:pt x="846" y="18"/>
                  <a:pt x="816" y="9"/>
                  <a:pt x="816" y="9"/>
                </a:cubicBezTo>
                <a:cubicBezTo>
                  <a:pt x="758" y="13"/>
                  <a:pt x="676" y="0"/>
                  <a:pt x="632" y="46"/>
                </a:cubicBezTo>
                <a:cubicBezTo>
                  <a:pt x="616" y="91"/>
                  <a:pt x="587" y="111"/>
                  <a:pt x="543" y="127"/>
                </a:cubicBezTo>
                <a:cubicBezTo>
                  <a:pt x="521" y="149"/>
                  <a:pt x="500" y="150"/>
                  <a:pt x="477" y="171"/>
                </a:cubicBezTo>
                <a:cubicBezTo>
                  <a:pt x="410" y="231"/>
                  <a:pt x="451" y="215"/>
                  <a:pt x="403" y="230"/>
                </a:cubicBezTo>
                <a:cubicBezTo>
                  <a:pt x="400" y="240"/>
                  <a:pt x="401" y="251"/>
                  <a:pt x="395" y="260"/>
                </a:cubicBezTo>
                <a:cubicBezTo>
                  <a:pt x="390" y="267"/>
                  <a:pt x="380" y="268"/>
                  <a:pt x="373" y="274"/>
                </a:cubicBezTo>
                <a:cubicBezTo>
                  <a:pt x="341" y="301"/>
                  <a:pt x="312" y="332"/>
                  <a:pt x="277" y="356"/>
                </a:cubicBezTo>
                <a:cubicBezTo>
                  <a:pt x="266" y="372"/>
                  <a:pt x="251" y="384"/>
                  <a:pt x="240" y="400"/>
                </a:cubicBezTo>
                <a:cubicBezTo>
                  <a:pt x="236" y="406"/>
                  <a:pt x="236" y="415"/>
                  <a:pt x="233" y="422"/>
                </a:cubicBezTo>
                <a:cubicBezTo>
                  <a:pt x="229" y="430"/>
                  <a:pt x="223" y="437"/>
                  <a:pt x="218" y="444"/>
                </a:cubicBezTo>
                <a:cubicBezTo>
                  <a:pt x="202" y="493"/>
                  <a:pt x="172" y="519"/>
                  <a:pt x="130" y="548"/>
                </a:cubicBezTo>
                <a:cubicBezTo>
                  <a:pt x="120" y="577"/>
                  <a:pt x="115" y="590"/>
                  <a:pt x="85" y="599"/>
                </a:cubicBezTo>
                <a:cubicBezTo>
                  <a:pt x="32" y="655"/>
                  <a:pt x="85" y="592"/>
                  <a:pt x="56" y="644"/>
                </a:cubicBezTo>
                <a:cubicBezTo>
                  <a:pt x="47" y="659"/>
                  <a:pt x="26" y="688"/>
                  <a:pt x="26" y="688"/>
                </a:cubicBezTo>
                <a:cubicBezTo>
                  <a:pt x="0" y="769"/>
                  <a:pt x="14" y="718"/>
                  <a:pt x="26" y="902"/>
                </a:cubicBezTo>
                <a:cubicBezTo>
                  <a:pt x="35" y="1032"/>
                  <a:pt x="122" y="989"/>
                  <a:pt x="226" y="1013"/>
                </a:cubicBezTo>
                <a:cubicBezTo>
                  <a:pt x="251" y="1038"/>
                  <a:pt x="258" y="1046"/>
                  <a:pt x="292" y="1035"/>
                </a:cubicBezTo>
                <a:cubicBezTo>
                  <a:pt x="307" y="1037"/>
                  <a:pt x="322" y="1037"/>
                  <a:pt x="336" y="1042"/>
                </a:cubicBezTo>
                <a:cubicBezTo>
                  <a:pt x="344" y="1045"/>
                  <a:pt x="350" y="1054"/>
                  <a:pt x="358" y="1057"/>
                </a:cubicBezTo>
                <a:cubicBezTo>
                  <a:pt x="385" y="1065"/>
                  <a:pt x="413" y="1066"/>
                  <a:pt x="440" y="1072"/>
                </a:cubicBezTo>
                <a:cubicBezTo>
                  <a:pt x="447" y="1077"/>
                  <a:pt x="456" y="1081"/>
                  <a:pt x="462" y="1087"/>
                </a:cubicBezTo>
                <a:cubicBezTo>
                  <a:pt x="468" y="1093"/>
                  <a:pt x="470" y="1104"/>
                  <a:pt x="477" y="1109"/>
                </a:cubicBezTo>
                <a:cubicBezTo>
                  <a:pt x="489" y="1119"/>
                  <a:pt x="506" y="1119"/>
                  <a:pt x="521" y="1124"/>
                </a:cubicBezTo>
                <a:cubicBezTo>
                  <a:pt x="568" y="1121"/>
                  <a:pt x="618" y="1133"/>
                  <a:pt x="661" y="1116"/>
                </a:cubicBezTo>
                <a:cubicBezTo>
                  <a:pt x="677" y="1110"/>
                  <a:pt x="666" y="1082"/>
                  <a:pt x="669" y="1065"/>
                </a:cubicBezTo>
                <a:cubicBezTo>
                  <a:pt x="673" y="1047"/>
                  <a:pt x="679" y="1030"/>
                  <a:pt x="683" y="1013"/>
                </a:cubicBezTo>
                <a:cubicBezTo>
                  <a:pt x="679" y="981"/>
                  <a:pt x="679" y="942"/>
                  <a:pt x="654" y="917"/>
                </a:cubicBezTo>
                <a:cubicBezTo>
                  <a:pt x="636" y="899"/>
                  <a:pt x="610" y="895"/>
                  <a:pt x="587" y="887"/>
                </a:cubicBezTo>
                <a:cubicBezTo>
                  <a:pt x="580" y="885"/>
                  <a:pt x="565" y="880"/>
                  <a:pt x="565" y="880"/>
                </a:cubicBezTo>
                <a:cubicBezTo>
                  <a:pt x="510" y="842"/>
                  <a:pt x="449" y="781"/>
                  <a:pt x="388" y="762"/>
                </a:cubicBezTo>
                <a:cubicBezTo>
                  <a:pt x="355" y="740"/>
                  <a:pt x="336" y="749"/>
                  <a:pt x="336" y="703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5084" name="Freeform 28">
            <a:extLst>
              <a:ext uri="{FF2B5EF4-FFF2-40B4-BE49-F238E27FC236}">
                <a16:creationId xmlns:a16="http://schemas.microsoft.com/office/drawing/2014/main" id="{BFF7FB18-0E11-42B1-9085-EFA692ACB254}"/>
              </a:ext>
            </a:extLst>
          </p:cNvPr>
          <p:cNvSpPr>
            <a:spLocks/>
          </p:cNvSpPr>
          <p:nvPr/>
        </p:nvSpPr>
        <p:spPr bwMode="auto">
          <a:xfrm>
            <a:off x="4041775" y="1804988"/>
            <a:ext cx="307975" cy="282575"/>
          </a:xfrm>
          <a:custGeom>
            <a:avLst/>
            <a:gdLst>
              <a:gd name="T0" fmla="*/ 194 w 194"/>
              <a:gd name="T1" fmla="*/ 30 h 178"/>
              <a:gd name="T2" fmla="*/ 76 w 194"/>
              <a:gd name="T3" fmla="*/ 0 h 178"/>
              <a:gd name="T4" fmla="*/ 9 w 194"/>
              <a:gd name="T5" fmla="*/ 8 h 178"/>
              <a:gd name="T6" fmla="*/ 2 w 194"/>
              <a:gd name="T7" fmla="*/ 30 h 178"/>
              <a:gd name="T8" fmla="*/ 9 w 194"/>
              <a:gd name="T9" fmla="*/ 133 h 178"/>
              <a:gd name="T10" fmla="*/ 31 w 194"/>
              <a:gd name="T11" fmla="*/ 141 h 178"/>
              <a:gd name="T12" fmla="*/ 135 w 194"/>
              <a:gd name="T13" fmla="*/ 177 h 178"/>
              <a:gd name="T14" fmla="*/ 186 w 194"/>
              <a:gd name="T15" fmla="*/ 170 h 178"/>
              <a:gd name="T16" fmla="*/ 194 w 194"/>
              <a:gd name="T17" fmla="*/ 148 h 178"/>
              <a:gd name="T18" fmla="*/ 194 w 194"/>
              <a:gd name="T19" fmla="*/ 3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4" h="178">
                <a:moveTo>
                  <a:pt x="194" y="30"/>
                </a:moveTo>
                <a:cubicBezTo>
                  <a:pt x="156" y="16"/>
                  <a:pt x="116" y="7"/>
                  <a:pt x="76" y="0"/>
                </a:cubicBezTo>
                <a:cubicBezTo>
                  <a:pt x="54" y="3"/>
                  <a:pt x="30" y="0"/>
                  <a:pt x="9" y="8"/>
                </a:cubicBezTo>
                <a:cubicBezTo>
                  <a:pt x="2" y="11"/>
                  <a:pt x="2" y="22"/>
                  <a:pt x="2" y="30"/>
                </a:cubicBezTo>
                <a:cubicBezTo>
                  <a:pt x="2" y="64"/>
                  <a:pt x="0" y="100"/>
                  <a:pt x="9" y="133"/>
                </a:cubicBezTo>
                <a:cubicBezTo>
                  <a:pt x="11" y="141"/>
                  <a:pt x="24" y="138"/>
                  <a:pt x="31" y="141"/>
                </a:cubicBezTo>
                <a:cubicBezTo>
                  <a:pt x="66" y="159"/>
                  <a:pt x="96" y="170"/>
                  <a:pt x="135" y="177"/>
                </a:cubicBezTo>
                <a:cubicBezTo>
                  <a:pt x="152" y="175"/>
                  <a:pt x="171" y="178"/>
                  <a:pt x="186" y="170"/>
                </a:cubicBezTo>
                <a:cubicBezTo>
                  <a:pt x="193" y="167"/>
                  <a:pt x="194" y="156"/>
                  <a:pt x="194" y="148"/>
                </a:cubicBezTo>
                <a:cubicBezTo>
                  <a:pt x="194" y="6"/>
                  <a:pt x="176" y="130"/>
                  <a:pt x="194" y="3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pic>
        <p:nvPicPr>
          <p:cNvPr id="45085" name="Picture 29" descr="volcano">
            <a:extLst>
              <a:ext uri="{FF2B5EF4-FFF2-40B4-BE49-F238E27FC236}">
                <a16:creationId xmlns:a16="http://schemas.microsoft.com/office/drawing/2014/main" id="{FB79EBA1-AD51-436B-8B5A-093C8C4EB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052513"/>
            <a:ext cx="6264275" cy="467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45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45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45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45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45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45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45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45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45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45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45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45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45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  <p:bldP spid="450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>
            <a:extLst>
              <a:ext uri="{FF2B5EF4-FFF2-40B4-BE49-F238E27FC236}">
                <a16:creationId xmlns:a16="http://schemas.microsoft.com/office/drawing/2014/main" id="{C26EA5F7-507F-45F8-8AF9-29A62E649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762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6000">
                <a:solidFill>
                  <a:srgbClr val="9900CC"/>
                </a:solidFill>
                <a:latin typeface="El&amp;Font Bubble" pitchFamily="2" charset="0"/>
              </a:rPr>
              <a:t>IZBRUH VULKANA</a:t>
            </a: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B51AF854-1762-44CD-AF0F-BEED25FF6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125538"/>
            <a:ext cx="5472113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sl-SI" altLang="sl-SI" sz="2100"/>
          </a:p>
          <a:p>
            <a:pPr>
              <a:buClr>
                <a:srgbClr val="9900CC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Sam izbruh ne povzroči veliko žrtev, </a:t>
            </a:r>
          </a:p>
          <a:p>
            <a:pPr>
              <a:buClr>
                <a:srgbClr val="9900CC"/>
              </a:buClr>
              <a:buFont typeface="Wingdings" panose="05000000000000000000" pitchFamily="2" charset="2"/>
              <a:buNone/>
            </a:pPr>
            <a:r>
              <a:rPr lang="sl-SI" altLang="sl-SI" sz="2100"/>
              <a:t>večji problem predstavljajo posledice, </a:t>
            </a:r>
          </a:p>
          <a:p>
            <a:pPr>
              <a:buClr>
                <a:srgbClr val="9900CC"/>
              </a:buClr>
              <a:buFont typeface="Wingdings" panose="05000000000000000000" pitchFamily="2" charset="2"/>
              <a:buNone/>
            </a:pPr>
            <a:r>
              <a:rPr lang="sl-SI" altLang="sl-SI" sz="2100"/>
              <a:t>ki izbruhu sledijo!</a:t>
            </a:r>
          </a:p>
          <a:p>
            <a:pPr>
              <a:buClr>
                <a:srgbClr val="9900CC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Večino smrti povzročijo plini in tokovi, </a:t>
            </a:r>
          </a:p>
          <a:p>
            <a:pPr>
              <a:buClr>
                <a:srgbClr val="9900CC"/>
              </a:buClr>
              <a:buFont typeface="Wingdings" panose="05000000000000000000" pitchFamily="2" charset="2"/>
              <a:buNone/>
            </a:pPr>
            <a:r>
              <a:rPr lang="sl-SI" altLang="sl-SI" sz="2100"/>
              <a:t>ki dosegajo več kot 500 stopinj Celzija</a:t>
            </a:r>
            <a:r>
              <a:rPr lang="sl-SI" altLang="sl-SI"/>
              <a:t>!</a:t>
            </a:r>
          </a:p>
          <a:p>
            <a:pPr>
              <a:buClr>
                <a:srgbClr val="9900CC"/>
              </a:buClr>
              <a:buFont typeface="Wingdings" panose="05000000000000000000" pitchFamily="2" charset="2"/>
              <a:buNone/>
            </a:pPr>
            <a:endParaRPr lang="sl-SI" altLang="sl-SI" sz="2100">
              <a:solidFill>
                <a:srgbClr val="FFFFFF"/>
              </a:solidFill>
            </a:endParaRPr>
          </a:p>
        </p:txBody>
      </p:sp>
      <p:pic>
        <p:nvPicPr>
          <p:cNvPr id="46086" name="Picture 6" descr="etna_28732">
            <a:extLst>
              <a:ext uri="{FF2B5EF4-FFF2-40B4-BE49-F238E27FC236}">
                <a16:creationId xmlns:a16="http://schemas.microsoft.com/office/drawing/2014/main" id="{EFFE6D90-1AB5-418B-999A-08782E0BC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700213"/>
            <a:ext cx="3244850" cy="472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volcano picture Tomasello _2_">
            <a:extLst>
              <a:ext uri="{FF2B5EF4-FFF2-40B4-BE49-F238E27FC236}">
                <a16:creationId xmlns:a16="http://schemas.microsoft.com/office/drawing/2014/main" id="{458EBDFF-BE20-4F03-800C-E29E408E6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89363"/>
            <a:ext cx="4175125" cy="278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  <p:bldP spid="460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>
            <a:extLst>
              <a:ext uri="{FF2B5EF4-FFF2-40B4-BE49-F238E27FC236}">
                <a16:creationId xmlns:a16="http://schemas.microsoft.com/office/drawing/2014/main" id="{77C2F34E-0144-4BC3-AFCB-D11986A76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9275"/>
            <a:ext cx="3851275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sl-SI" altLang="sl-SI" sz="2100"/>
          </a:p>
          <a:p>
            <a:pPr algn="ctr">
              <a:buClr>
                <a:srgbClr val="3366FF"/>
              </a:buClr>
              <a:buFont typeface="Wingdings" panose="05000000000000000000" pitchFamily="2" charset="2"/>
              <a:buChar char="«"/>
            </a:pPr>
            <a:r>
              <a:rPr lang="sl-SI" altLang="sl-SI" sz="2100" u="sng"/>
              <a:t>Načrti za preprečevanje in obveščanje prebivalcev:</a:t>
            </a:r>
          </a:p>
          <a:p>
            <a:pPr algn="ctr">
              <a:buClr>
                <a:srgbClr val="3366FF"/>
              </a:buClr>
              <a:buFont typeface="Wingdings" panose="05000000000000000000" pitchFamily="2" charset="2"/>
              <a:buNone/>
            </a:pPr>
            <a:r>
              <a:rPr lang="sl-SI" altLang="sl-SI" sz="2100"/>
              <a:t>~Vulkanskih izbruhov se ne da preprečiti</a:t>
            </a:r>
          </a:p>
          <a:p>
            <a:pPr algn="ctr">
              <a:buClr>
                <a:srgbClr val="3366FF"/>
              </a:buClr>
              <a:buFont typeface="Wingdings" panose="05000000000000000000" pitchFamily="2" charset="2"/>
              <a:buNone/>
            </a:pPr>
            <a:r>
              <a:rPr lang="sl-SI" altLang="sl-SI" sz="2100"/>
              <a:t>~Strokovnjaki jih poskušajo napovedati</a:t>
            </a:r>
          </a:p>
          <a:p>
            <a:pPr algn="ctr">
              <a:buClr>
                <a:srgbClr val="3366FF"/>
              </a:buClr>
              <a:buFont typeface="Wingdings" panose="05000000000000000000" pitchFamily="2" charset="2"/>
              <a:buNone/>
            </a:pPr>
            <a:r>
              <a:rPr lang="sl-SI" altLang="sl-SI" sz="2100"/>
              <a:t>~Najboljši način za varnost je evakuacija prebivalcev</a:t>
            </a:r>
          </a:p>
        </p:txBody>
      </p:sp>
      <p:pic>
        <p:nvPicPr>
          <p:cNvPr id="48133" name="Picture 5" descr="IMG_3897">
            <a:extLst>
              <a:ext uri="{FF2B5EF4-FFF2-40B4-BE49-F238E27FC236}">
                <a16:creationId xmlns:a16="http://schemas.microsoft.com/office/drawing/2014/main" id="{70CEFD53-CDF6-4105-849F-827AE01B7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88913"/>
            <a:ext cx="4860925" cy="648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6" name="Rectangle 8">
            <a:extLst>
              <a:ext uri="{FF2B5EF4-FFF2-40B4-BE49-F238E27FC236}">
                <a16:creationId xmlns:a16="http://schemas.microsoft.com/office/drawing/2014/main" id="{54C2D9EB-12B3-4FEE-B946-F5271E8F4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49725"/>
            <a:ext cx="4032250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3366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Strokovnjaki so odkrili metodo, s katero se da magmo preusmeriti, vendar je ta med posledicami izbruha še najmanj varna!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  <p:bldP spid="481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>
            <a:extLst>
              <a:ext uri="{FF2B5EF4-FFF2-40B4-BE49-F238E27FC236}">
                <a16:creationId xmlns:a16="http://schemas.microsoft.com/office/drawing/2014/main" id="{246A068C-2940-466A-A457-2DD457042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46785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6000">
                <a:solidFill>
                  <a:srgbClr val="00CCFF"/>
                </a:solidFill>
                <a:latin typeface="El&amp;Font Bubble" pitchFamily="2" charset="0"/>
              </a:rPr>
              <a:t>MAGMATSKO </a:t>
            </a:r>
            <a:br>
              <a:rPr lang="sl-SI" altLang="sl-SI" sz="6000">
                <a:solidFill>
                  <a:srgbClr val="00CCFF"/>
                </a:solidFill>
                <a:latin typeface="El&amp;Font Bubble" pitchFamily="2" charset="0"/>
              </a:rPr>
            </a:br>
            <a:r>
              <a:rPr lang="sl-SI" altLang="sl-SI" sz="6000">
                <a:solidFill>
                  <a:srgbClr val="00CCFF"/>
                </a:solidFill>
                <a:latin typeface="El&amp;Font Bubble" pitchFamily="2" charset="0"/>
              </a:rPr>
              <a:t>OGNJIŠČE POD VULKANOM</a:t>
            </a:r>
            <a:endParaRPr lang="sl-SI" altLang="sl-SI" sz="6000">
              <a:latin typeface="El&amp;Font Bubble" pitchFamily="2" charset="0"/>
            </a:endParaRPr>
          </a:p>
        </p:txBody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ABE5DDC9-A252-4FAC-83FE-9275DEC80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114675"/>
            <a:ext cx="82296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Utekočinjen del kamnin v plašču povzroči dvigovanje magme proti površju</a:t>
            </a:r>
          </a:p>
          <a:p>
            <a:pPr algn="ctr"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Magma se izlije na površje brez ovir</a:t>
            </a:r>
          </a:p>
          <a:p>
            <a:pPr algn="ctr"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Pogosto se kopiči v jami, ki leži 10 do 30 km globoko</a:t>
            </a:r>
          </a:p>
          <a:p>
            <a:pPr algn="ctr"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Magma lahko ostane v magmatskem ognjišču tudi več stoletij</a:t>
            </a:r>
          </a:p>
          <a:p>
            <a:pPr algn="ctr"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Plini, ki jih magma vsebuje povečajo pritisk v magmatskih ognjiščih! Ko je pritisk dovolj visok pride do eksplozivnega izbruha</a:t>
            </a:r>
          </a:p>
          <a:p>
            <a:pPr algn="ctr"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None/>
            </a:pPr>
            <a:r>
              <a:rPr lang="sl-SI" altLang="sl-SI" sz="2100"/>
              <a:t>***Ta pojav je enak pojavu, ki nastane, ko stresemo steklenico gazirane vode</a:t>
            </a:r>
            <a:r>
              <a:rPr lang="sl-SI" altLang="sl-SI">
                <a:solidFill>
                  <a:schemeClr val="accent2"/>
                </a:solidFill>
              </a:rPr>
              <a:t> </a:t>
            </a:r>
            <a:endParaRPr lang="en-US" altLang="sl-SI" sz="3400">
              <a:cs typeface="Arial" panose="020B0604020202020204" pitchFamily="34" charset="0"/>
            </a:endParaRPr>
          </a:p>
        </p:txBody>
      </p:sp>
      <p:pic>
        <p:nvPicPr>
          <p:cNvPr id="49161" name="Picture 9" descr="volcano1">
            <a:extLst>
              <a:ext uri="{FF2B5EF4-FFF2-40B4-BE49-F238E27FC236}">
                <a16:creationId xmlns:a16="http://schemas.microsoft.com/office/drawing/2014/main" id="{63CE0164-029F-4916-93EF-A0550DE0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20713"/>
            <a:ext cx="4332288" cy="551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4" name="Picture 12" descr="vozrhlcano">
            <a:extLst>
              <a:ext uri="{FF2B5EF4-FFF2-40B4-BE49-F238E27FC236}">
                <a16:creationId xmlns:a16="http://schemas.microsoft.com/office/drawing/2014/main" id="{A95B5DCE-2E0B-40D9-9E1D-AA8E384E1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981075"/>
            <a:ext cx="5616575" cy="47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5" name="Oval 13">
            <a:extLst>
              <a:ext uri="{FF2B5EF4-FFF2-40B4-BE49-F238E27FC236}">
                <a16:creationId xmlns:a16="http://schemas.microsoft.com/office/drawing/2014/main" id="{1979FB57-85F7-41B5-ABA7-2FA2B3EAE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1773238"/>
            <a:ext cx="719137" cy="431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49166" name="Line 14">
            <a:extLst>
              <a:ext uri="{FF2B5EF4-FFF2-40B4-BE49-F238E27FC236}">
                <a16:creationId xmlns:a16="http://schemas.microsoft.com/office/drawing/2014/main" id="{9067CC26-720F-472F-B839-C529A6564B4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6375" y="1268413"/>
            <a:ext cx="3311525" cy="647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9167" name="Rectangle 15">
            <a:extLst>
              <a:ext uri="{FF2B5EF4-FFF2-40B4-BE49-F238E27FC236}">
                <a16:creationId xmlns:a16="http://schemas.microsoft.com/office/drawing/2014/main" id="{BFFCDE1C-AB70-4E2E-8E98-14403957D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836613"/>
            <a:ext cx="1809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l-SI" altLang="sl-SI" u="sng"/>
              <a:t>Vulkanski krater</a:t>
            </a:r>
          </a:p>
        </p:txBody>
      </p:sp>
      <p:sp>
        <p:nvSpPr>
          <p:cNvPr id="49168" name="Oval 16">
            <a:extLst>
              <a:ext uri="{FF2B5EF4-FFF2-40B4-BE49-F238E27FC236}">
                <a16:creationId xmlns:a16="http://schemas.microsoft.com/office/drawing/2014/main" id="{04601464-CB3E-4523-AD5C-13691B83E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2492375"/>
            <a:ext cx="287337" cy="2592388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49169" name="Line 17">
            <a:extLst>
              <a:ext uri="{FF2B5EF4-FFF2-40B4-BE49-F238E27FC236}">
                <a16:creationId xmlns:a16="http://schemas.microsoft.com/office/drawing/2014/main" id="{4C221211-974F-4AEE-90F1-AC1E622218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08625" y="2060575"/>
            <a:ext cx="2303463" cy="11525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9170" name="Rectangle 18">
            <a:extLst>
              <a:ext uri="{FF2B5EF4-FFF2-40B4-BE49-F238E27FC236}">
                <a16:creationId xmlns:a16="http://schemas.microsoft.com/office/drawing/2014/main" id="{F4E8CF5A-AE07-466D-8F2E-532EF7A41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1700213"/>
            <a:ext cx="1238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l-SI" altLang="sl-SI" u="sng"/>
              <a:t>Vulkansko</a:t>
            </a:r>
          </a:p>
          <a:p>
            <a:r>
              <a:rPr lang="sl-SI" altLang="sl-SI" u="sng"/>
              <a:t>žrelo</a:t>
            </a:r>
          </a:p>
        </p:txBody>
      </p:sp>
      <p:sp>
        <p:nvSpPr>
          <p:cNvPr id="49171" name="Oval 19">
            <a:extLst>
              <a:ext uri="{FF2B5EF4-FFF2-40B4-BE49-F238E27FC236}">
                <a16:creationId xmlns:a16="http://schemas.microsoft.com/office/drawing/2014/main" id="{603C438C-B320-4F52-8504-D349CD764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5373688"/>
            <a:ext cx="1152525" cy="8636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  <p:sp>
        <p:nvSpPr>
          <p:cNvPr id="49172" name="Line 20">
            <a:extLst>
              <a:ext uri="{FF2B5EF4-FFF2-40B4-BE49-F238E27FC236}">
                <a16:creationId xmlns:a16="http://schemas.microsoft.com/office/drawing/2014/main" id="{3FD1E011-499F-4A6D-9B44-009498792D1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87450" y="3789363"/>
            <a:ext cx="3455988" cy="18716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49173" name="Rectangle 21">
            <a:extLst>
              <a:ext uri="{FF2B5EF4-FFF2-40B4-BE49-F238E27FC236}">
                <a16:creationId xmlns:a16="http://schemas.microsoft.com/office/drawing/2014/main" id="{94E4B54D-CB25-477F-A7DA-8DB95B65A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141663"/>
            <a:ext cx="1428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l-SI" altLang="sl-SI" u="sng"/>
              <a:t>Magmatsko </a:t>
            </a:r>
          </a:p>
          <a:p>
            <a:r>
              <a:rPr lang="sl-SI" altLang="sl-SI" u="sng"/>
              <a:t>središče</a:t>
            </a:r>
          </a:p>
        </p:txBody>
      </p:sp>
      <p:pic>
        <p:nvPicPr>
          <p:cNvPr id="49174" name="Picture 22" descr="Venus volcano overlay">
            <a:extLst>
              <a:ext uri="{FF2B5EF4-FFF2-40B4-BE49-F238E27FC236}">
                <a16:creationId xmlns:a16="http://schemas.microsoft.com/office/drawing/2014/main" id="{ABC23E07-AB81-41A2-83F1-212225A59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8713788" cy="568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76" name="Rectangle 24">
            <a:extLst>
              <a:ext uri="{FF2B5EF4-FFF2-40B4-BE49-F238E27FC236}">
                <a16:creationId xmlns:a16="http://schemas.microsoft.com/office/drawing/2014/main" id="{66D0D2B2-25FB-4398-9F34-2C90F1AED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765175"/>
            <a:ext cx="2592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sl-SI" altLang="sl-SI" b="1">
                <a:solidFill>
                  <a:srgbClr val="990000"/>
                </a:solidFill>
              </a:rPr>
              <a:t>VULKANI PO SVETU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400" decel="1000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decel="1000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decel="1000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decel="1000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400" decel="1000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decel="1000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decel="1000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decel="1000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9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400" decel="100000"/>
                                        <p:tgtEl>
                                          <p:spTgt spid="49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400" decel="1000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decel="1000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 decel="1000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9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9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9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9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800" decel="100000"/>
                                        <p:tgtEl>
                                          <p:spTgt spid="49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49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49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9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9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9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/>
      <p:bldP spid="49156" grpId="1"/>
      <p:bldP spid="49157" grpId="0"/>
      <p:bldP spid="49157" grpId="1"/>
      <p:bldP spid="49167" grpId="0"/>
      <p:bldP spid="49170" grpId="0"/>
      <p:bldP spid="49173" grpId="0"/>
      <p:bldP spid="491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C0ADA203-B5A5-4CCA-87AD-3155FB453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2413" y="333375"/>
            <a:ext cx="460851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6000">
                <a:solidFill>
                  <a:srgbClr val="00FFCC"/>
                </a:solidFill>
                <a:latin typeface="El&amp;Font Bubble" pitchFamily="2" charset="0"/>
              </a:rPr>
              <a:t>VRSTE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84B87680-B81E-403D-9130-576AEDFF4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557338"/>
            <a:ext cx="360045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FFCC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havajski tip</a:t>
            </a:r>
          </a:p>
          <a:p>
            <a:pPr>
              <a:buClr>
                <a:srgbClr val="00FFCC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strombolski tip</a:t>
            </a:r>
          </a:p>
          <a:p>
            <a:pPr>
              <a:buClr>
                <a:srgbClr val="00FFCC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vulkani ognjeniške vrste</a:t>
            </a:r>
          </a:p>
          <a:p>
            <a:pPr>
              <a:buClr>
                <a:srgbClr val="00FFCC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vulkani vrste Pelee</a:t>
            </a:r>
          </a:p>
          <a:p>
            <a:pPr>
              <a:buClr>
                <a:srgbClr val="00FFCC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Plinijski tip vulkana</a:t>
            </a:r>
          </a:p>
          <a:p>
            <a:pPr>
              <a:buClr>
                <a:srgbClr val="00FFCC"/>
              </a:buClr>
              <a:buFont typeface="Wingdings" panose="05000000000000000000" pitchFamily="2" charset="2"/>
              <a:buChar char="«"/>
            </a:pPr>
            <a:endParaRPr lang="sl-SI" altLang="sl-SI" sz="2100"/>
          </a:p>
          <a:p>
            <a:pPr>
              <a:buClr>
                <a:srgbClr val="00FFCC"/>
              </a:buClr>
              <a:buFont typeface="Wingdings" panose="05000000000000000000" pitchFamily="2" charset="2"/>
              <a:buChar char="«"/>
            </a:pPr>
            <a:endParaRPr lang="sl-SI" altLang="sl-SI" sz="2100"/>
          </a:p>
          <a:p>
            <a:pPr>
              <a:buClr>
                <a:srgbClr val="00FFCC"/>
              </a:buClr>
              <a:buFont typeface="Wingdings" panose="05000000000000000000" pitchFamily="2" charset="2"/>
              <a:buChar char="«"/>
            </a:pPr>
            <a:endParaRPr lang="en-US" altLang="sl-SI" sz="2100">
              <a:cs typeface="Arial" panose="020B0604020202020204" pitchFamily="34" charset="0"/>
            </a:endParaRPr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B73D9152-A5FA-4923-9182-C96C44B99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628775"/>
            <a:ext cx="4751387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00FFCC"/>
              </a:buClr>
              <a:buFont typeface="Wingdings" panose="05000000000000000000" pitchFamily="2" charset="2"/>
              <a:buChar char="«"/>
            </a:pPr>
            <a:r>
              <a:rPr lang="sl-SI" altLang="sl-SI" sz="2100">
                <a:cs typeface="Arial" panose="020B0604020202020204" pitchFamily="34" charset="0"/>
              </a:rPr>
              <a:t>AKTIVNI (izbruhnili v človekovi zgodovini)</a:t>
            </a:r>
          </a:p>
          <a:p>
            <a:pPr>
              <a:buClr>
                <a:srgbClr val="00FFCC"/>
              </a:buClr>
              <a:buFont typeface="Wingdings" panose="05000000000000000000" pitchFamily="2" charset="2"/>
              <a:buChar char="«"/>
            </a:pPr>
            <a:r>
              <a:rPr lang="sl-SI" altLang="sl-SI" sz="2100">
                <a:cs typeface="Arial" panose="020B0604020202020204" pitchFamily="34" charset="0"/>
              </a:rPr>
              <a:t>SPEČI (v človekovi zgodovini še niso izbruhnili, </a:t>
            </a:r>
          </a:p>
          <a:p>
            <a:pPr>
              <a:buClr>
                <a:srgbClr val="00FFCC"/>
              </a:buClr>
              <a:buFont typeface="Wingdings" panose="05000000000000000000" pitchFamily="2" charset="2"/>
              <a:buNone/>
            </a:pPr>
            <a:r>
              <a:rPr lang="sl-SI" altLang="sl-SI" sz="2100">
                <a:cs typeface="Arial" panose="020B0604020202020204" pitchFamily="34" charset="0"/>
              </a:rPr>
              <a:t>     a obstaja možnost, da še bodo)</a:t>
            </a:r>
          </a:p>
          <a:p>
            <a:pPr>
              <a:buClr>
                <a:srgbClr val="00FFCC"/>
              </a:buClr>
              <a:buFont typeface="Wingdings" panose="05000000000000000000" pitchFamily="2" charset="2"/>
              <a:buChar char="«"/>
            </a:pPr>
            <a:r>
              <a:rPr lang="sl-SI" altLang="sl-SI" sz="2100">
                <a:cs typeface="Arial" panose="020B0604020202020204" pitchFamily="34" charset="0"/>
              </a:rPr>
              <a:t>UGASLI (ni sledov magmatske dejavnosti)</a:t>
            </a:r>
            <a:endParaRPr lang="en-US" altLang="sl-SI" sz="2100">
              <a:cs typeface="Arial" panose="020B0604020202020204" pitchFamily="34" charset="0"/>
            </a:endParaRPr>
          </a:p>
        </p:txBody>
      </p:sp>
      <p:sp>
        <p:nvSpPr>
          <p:cNvPr id="52231" name="Rectangle 7">
            <a:extLst>
              <a:ext uri="{FF2B5EF4-FFF2-40B4-BE49-F238E27FC236}">
                <a16:creationId xmlns:a16="http://schemas.microsoft.com/office/drawing/2014/main" id="{A3AA096A-849C-4AE3-BA00-CDCB03D27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260350"/>
            <a:ext cx="43926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6000">
                <a:solidFill>
                  <a:srgbClr val="00FFCC"/>
                </a:solidFill>
                <a:latin typeface="El&amp;Font Bubble" pitchFamily="2" charset="0"/>
              </a:rPr>
              <a:t>DELITVE</a:t>
            </a:r>
          </a:p>
        </p:txBody>
      </p:sp>
      <p:sp>
        <p:nvSpPr>
          <p:cNvPr id="52232" name="Line 8">
            <a:extLst>
              <a:ext uri="{FF2B5EF4-FFF2-40B4-BE49-F238E27FC236}">
                <a16:creationId xmlns:a16="http://schemas.microsoft.com/office/drawing/2014/main" id="{2FC22957-DFF2-4831-B277-A62749080F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7538" y="260350"/>
            <a:ext cx="0" cy="4076700"/>
          </a:xfrm>
          <a:prstGeom prst="line">
            <a:avLst/>
          </a:prstGeom>
          <a:noFill/>
          <a:ln w="28575">
            <a:solidFill>
              <a:srgbClr val="00FF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pic>
        <p:nvPicPr>
          <p:cNvPr id="52233" name="Picture 9" descr="etna_TAS2002209_lrg">
            <a:extLst>
              <a:ext uri="{FF2B5EF4-FFF2-40B4-BE49-F238E27FC236}">
                <a16:creationId xmlns:a16="http://schemas.microsoft.com/office/drawing/2014/main" id="{48674A6B-005E-4807-94A2-929E44A8B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60800"/>
            <a:ext cx="3484562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4" name="Picture 10">
            <a:extLst>
              <a:ext uri="{FF2B5EF4-FFF2-40B4-BE49-F238E27FC236}">
                <a16:creationId xmlns:a16="http://schemas.microsoft.com/office/drawing/2014/main" id="{826DF56F-4128-4C1D-BE3F-2BFECD00D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508500"/>
            <a:ext cx="3455987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50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99FFCC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99FF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50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50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1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150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99FFCC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99FF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150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50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2075"/>
                            </p:stCondLst>
                            <p:childTnLst>
                              <p:par>
                                <p:cTn id="4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52229" grpId="0"/>
      <p:bldP spid="52230" grpId="0"/>
      <p:bldP spid="522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DA4B6213-CDDF-4E4A-B204-77DBF94E0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8913"/>
            <a:ext cx="8280400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6000">
                <a:solidFill>
                  <a:schemeClr val="hlink"/>
                </a:solidFill>
                <a:latin typeface="El&amp;Font Bubble" pitchFamily="2" charset="0"/>
              </a:rPr>
              <a:t>TIPI VULKANOV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4D5B1A4C-36FC-4C9C-8139-2F231EA01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844675"/>
            <a:ext cx="51117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Utekočinjen STAROVULKANI</a:t>
            </a:r>
          </a:p>
          <a:p>
            <a:pPr algn="ctr"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None/>
            </a:pPr>
            <a:r>
              <a:rPr lang="sl-SI" altLang="sl-SI" sz="2100"/>
              <a:t>Fujijma na Japonskem</a:t>
            </a:r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321528EE-24A5-4713-9363-290B66D9D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2924175"/>
            <a:ext cx="51117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ŠČUTASTI VULKANI</a:t>
            </a:r>
          </a:p>
          <a:p>
            <a:pPr algn="ctr"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None/>
            </a:pPr>
            <a:r>
              <a:rPr lang="sl-SI" altLang="sl-SI" sz="2100"/>
              <a:t>Kilimandžaro</a:t>
            </a:r>
          </a:p>
          <a:p>
            <a:pPr algn="ctr"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None/>
            </a:pPr>
            <a:r>
              <a:rPr lang="sl-SI" altLang="sl-SI" sz="2100"/>
              <a:t>Vulkani na Havajih</a:t>
            </a:r>
          </a:p>
        </p:txBody>
      </p:sp>
      <p:sp>
        <p:nvSpPr>
          <p:cNvPr id="70661" name="Rectangle 5">
            <a:extLst>
              <a:ext uri="{FF2B5EF4-FFF2-40B4-BE49-F238E27FC236}">
                <a16:creationId xmlns:a16="http://schemas.microsoft.com/office/drawing/2014/main" id="{C2965B64-5CAC-48FB-9F7F-7F28E80DB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4292600"/>
            <a:ext cx="511175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ŽLINDRASTI VULKANI</a:t>
            </a:r>
          </a:p>
          <a:p>
            <a:pPr algn="ctr"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None/>
            </a:pPr>
            <a:r>
              <a:rPr lang="sl-SI" altLang="sl-SI" sz="2100"/>
              <a:t>Paricutin</a:t>
            </a:r>
          </a:p>
          <a:p>
            <a:pPr algn="ctr"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None/>
            </a:pPr>
            <a:endParaRPr lang="sl-SI" altLang="sl-SI" sz="2100"/>
          </a:p>
        </p:txBody>
      </p:sp>
      <p:sp>
        <p:nvSpPr>
          <p:cNvPr id="70662" name="Rectangle 6">
            <a:extLst>
              <a:ext uri="{FF2B5EF4-FFF2-40B4-BE49-F238E27FC236}">
                <a16:creationId xmlns:a16="http://schemas.microsoft.com/office/drawing/2014/main" id="{8CCB4AE6-5A6C-4710-80C0-ACE150F52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5300663"/>
            <a:ext cx="511175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KALDERA VULKANI</a:t>
            </a:r>
          </a:p>
          <a:p>
            <a:pPr algn="ctr"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None/>
            </a:pPr>
            <a:r>
              <a:rPr lang="sl-SI" altLang="sl-SI" sz="2100"/>
              <a:t>Vezuv v Italiji</a:t>
            </a:r>
          </a:p>
        </p:txBody>
      </p:sp>
      <p:pic>
        <p:nvPicPr>
          <p:cNvPr id="70663" name="Picture 7" descr="vezuv03_jpg">
            <a:extLst>
              <a:ext uri="{FF2B5EF4-FFF2-40B4-BE49-F238E27FC236}">
                <a16:creationId xmlns:a16="http://schemas.microsoft.com/office/drawing/2014/main" id="{D00D8B80-AA27-4555-AF24-0DB4CD559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52963"/>
            <a:ext cx="2665413" cy="185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Fujijama na Japonskem">
            <a:extLst>
              <a:ext uri="{FF2B5EF4-FFF2-40B4-BE49-F238E27FC236}">
                <a16:creationId xmlns:a16="http://schemas.microsoft.com/office/drawing/2014/main" id="{9707567C-25DA-4C5F-87E4-B46892E2D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20938"/>
            <a:ext cx="2519363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5" name="Picture 9" descr="Kilimandžaro">
            <a:extLst>
              <a:ext uri="{FF2B5EF4-FFF2-40B4-BE49-F238E27FC236}">
                <a16:creationId xmlns:a16="http://schemas.microsoft.com/office/drawing/2014/main" id="{7E1C8803-0923-4B87-8468-D89BDDBA3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652963"/>
            <a:ext cx="2771775" cy="19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6" name="Picture 10" descr="Paricutin">
            <a:extLst>
              <a:ext uri="{FF2B5EF4-FFF2-40B4-BE49-F238E27FC236}">
                <a16:creationId xmlns:a16="http://schemas.microsoft.com/office/drawing/2014/main" id="{C096FCCF-F909-4DFF-BA87-05974194F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492375"/>
            <a:ext cx="2592388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7" name="Picture 11" descr="volcikano">
            <a:extLst>
              <a:ext uri="{FF2B5EF4-FFF2-40B4-BE49-F238E27FC236}">
                <a16:creationId xmlns:a16="http://schemas.microsoft.com/office/drawing/2014/main" id="{67D49698-6AB6-45FA-8EBD-235FF8D97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8856662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  <p:bldP spid="70659" grpId="0"/>
      <p:bldP spid="70660" grpId="0"/>
      <p:bldP spid="70661" grpId="0"/>
      <p:bldP spid="706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3" name="Rectangle 7">
            <a:extLst>
              <a:ext uri="{FF2B5EF4-FFF2-40B4-BE49-F238E27FC236}">
                <a16:creationId xmlns:a16="http://schemas.microsoft.com/office/drawing/2014/main" id="{26C82602-E472-4A4E-820C-5FA5975F2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628775"/>
            <a:ext cx="3887788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3323 m visok ognjenik</a:t>
            </a:r>
          </a:p>
          <a:p>
            <a:pPr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je najvišji vulkan v Evropi </a:t>
            </a:r>
          </a:p>
          <a:p>
            <a:pPr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njegova višina se spreminja</a:t>
            </a: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id="{37367E02-ADB6-4112-832C-4EE4A1609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157788"/>
            <a:ext cx="3816350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izbruhne vsakih nekaj let</a:t>
            </a:r>
          </a:p>
          <a:p>
            <a:pPr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človeških žrtev navadno ni</a:t>
            </a:r>
          </a:p>
          <a:p>
            <a:pPr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uničenja hiš in vrtov</a:t>
            </a:r>
          </a:p>
          <a:p>
            <a:pPr algn="ctr"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None/>
            </a:pPr>
            <a:endParaRPr lang="sl-SI" altLang="sl-SI" sz="2100"/>
          </a:p>
        </p:txBody>
      </p:sp>
      <p:sp>
        <p:nvSpPr>
          <p:cNvPr id="50185" name="Rectangle 9">
            <a:extLst>
              <a:ext uri="{FF2B5EF4-FFF2-40B4-BE49-F238E27FC236}">
                <a16:creationId xmlns:a16="http://schemas.microsoft.com/office/drawing/2014/main" id="{7BB25796-370D-4BF4-9438-CF2746549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781300"/>
            <a:ext cx="4249738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None/>
            </a:pPr>
            <a:endParaRPr lang="sl-SI" altLang="sl-SI" sz="2100"/>
          </a:p>
          <a:p>
            <a:pPr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širina stožca= prib. 40 km</a:t>
            </a:r>
          </a:p>
          <a:p>
            <a:pPr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starost kamnin- 500.000 let</a:t>
            </a:r>
          </a:p>
          <a:p>
            <a:pPr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zadnji izbruh- september 2007</a:t>
            </a:r>
          </a:p>
          <a:p>
            <a:pPr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Char char="«"/>
            </a:pPr>
            <a:r>
              <a:rPr lang="sl-SI" altLang="sl-SI" sz="2100"/>
              <a:t>vrsta: stratovulkan (sestavljeni tip)</a:t>
            </a:r>
          </a:p>
          <a:p>
            <a:pPr algn="ctr">
              <a:lnSpc>
                <a:spcPct val="90000"/>
              </a:lnSpc>
              <a:buClr>
                <a:srgbClr val="00CCFF"/>
              </a:buClr>
              <a:buFont typeface="Wingdings" panose="05000000000000000000" pitchFamily="2" charset="2"/>
              <a:buNone/>
            </a:pPr>
            <a:endParaRPr lang="sl-SI" altLang="sl-SI" sz="2100"/>
          </a:p>
        </p:txBody>
      </p:sp>
      <p:sp>
        <p:nvSpPr>
          <p:cNvPr id="50186" name="WordArt 10">
            <a:extLst>
              <a:ext uri="{FF2B5EF4-FFF2-40B4-BE49-F238E27FC236}">
                <a16:creationId xmlns:a16="http://schemas.microsoft.com/office/drawing/2014/main" id="{674B73E9-4678-4F3A-AAA1-E23DD69795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5875" y="333375"/>
            <a:ext cx="3887788" cy="10064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l-SI" sz="3600" b="1" kern="10">
                <a:ln w="31750">
                  <a:solidFill>
                    <a:schemeClr val="bg1"/>
                  </a:solidFill>
                  <a:round/>
                  <a:headEnd/>
                  <a:tailEnd/>
                </a:ln>
                <a:latin typeface="Bradley Hand ITC" panose="03070402050302030203" pitchFamily="66" charset="0"/>
              </a:rPr>
              <a:t>ETNA</a:t>
            </a:r>
          </a:p>
        </p:txBody>
      </p:sp>
      <p:pic>
        <p:nvPicPr>
          <p:cNvPr id="50190" name="Picture 14" descr="siciliageo">
            <a:extLst>
              <a:ext uri="{FF2B5EF4-FFF2-40B4-BE49-F238E27FC236}">
                <a16:creationId xmlns:a16="http://schemas.microsoft.com/office/drawing/2014/main" id="{E314B3F1-4205-4F45-9A31-D598A2BEB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9138"/>
            <a:ext cx="43561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92" name="Line 16">
            <a:extLst>
              <a:ext uri="{FF2B5EF4-FFF2-40B4-BE49-F238E27FC236}">
                <a16:creationId xmlns:a16="http://schemas.microsoft.com/office/drawing/2014/main" id="{9496F74E-25CC-4AC0-AC6A-4315265E0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5963" y="2205038"/>
            <a:ext cx="1728787" cy="107950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50194" name="Oval 18">
            <a:extLst>
              <a:ext uri="{FF2B5EF4-FFF2-40B4-BE49-F238E27FC236}">
                <a16:creationId xmlns:a16="http://schemas.microsoft.com/office/drawing/2014/main" id="{358797FB-06A7-4180-957E-E60E1079A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3213100"/>
            <a:ext cx="1008062" cy="792163"/>
          </a:xfrm>
          <a:prstGeom prst="ellips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  <p:pic>
        <p:nvPicPr>
          <p:cNvPr id="50195" name="Picture 19" descr="hajah">
            <a:extLst>
              <a:ext uri="{FF2B5EF4-FFF2-40B4-BE49-F238E27FC236}">
                <a16:creationId xmlns:a16="http://schemas.microsoft.com/office/drawing/2014/main" id="{28048086-EC91-432B-8C68-4C8292337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775"/>
            <a:ext cx="4405313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6" name="Picture 20" descr="etna-map">
            <a:extLst>
              <a:ext uri="{FF2B5EF4-FFF2-40B4-BE49-F238E27FC236}">
                <a16:creationId xmlns:a16="http://schemas.microsoft.com/office/drawing/2014/main" id="{8AB35A7C-7C40-4EF8-B692-92CE4EF52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628775"/>
            <a:ext cx="4716462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50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50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800" decel="100000"/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50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50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/>
      <p:bldP spid="50184" grpId="0"/>
      <p:bldP spid="50185" grpId="0"/>
    </p:bldLst>
  </p:timing>
</p:sld>
</file>

<file path=ppt/theme/theme1.xml><?xml version="1.0" encoding="utf-8"?>
<a:theme xmlns:a="http://schemas.openxmlformats.org/drawingml/2006/main" name="Privzeti načrt">
  <a:themeElements>
    <a:clrScheme name="Privzeti načrt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Fireworks</Template>
  <TotalTime>0</TotalTime>
  <Words>481</Words>
  <Application>Microsoft Office PowerPoint</Application>
  <PresentationFormat>On-screen Show (4:3)</PresentationFormat>
  <Paragraphs>112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Bradley Hand ITC</vt:lpstr>
      <vt:lpstr>El&amp;Font Bubble</vt:lpstr>
      <vt:lpstr>Wingdings</vt:lpstr>
      <vt:lpstr>Privzeti načrt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Viri: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2019-05-31T08:41:38Z</dcterms:created>
  <dcterms:modified xsi:type="dcterms:W3CDTF">2019-05-31T08:41:38Z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