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E82355DA-8E56-463A-8D08-2D24B327C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AD440A-B546-4B00-89EC-97484A6833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F56A3-39FB-4ACD-9F9E-A8E3C4AE9E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C33356-2291-45FE-8339-73DC9F276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6FC040-A7FF-4293-A3A6-CFE3AC2E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A3852E0-A807-4B42-A6A1-F078C30795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00122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B76E89-FC59-4721-8346-8B09BD74F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D3D5-DDE0-4AAD-A007-5118A859114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838B7F-CF9B-4E8F-BD4D-7514858E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F24487-CD47-4116-99B0-A87DF55E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FC1AA-D969-4D12-B105-6E7C58B13D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62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25773FD2-E4F1-417D-B88A-A3BEC3329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A4027ED-F5B3-423E-B25C-7485C168A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5E0676B-CDA9-417A-855E-35FD2A472D8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20207FE-6CD7-45E5-9914-931C3D45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6DDAD3D-E842-4115-B13A-FAAC6069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CF0B6319-EA47-4E59-B979-1AAC6172CDF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0410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9894226D-E354-4669-8168-7D873C16B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3F99BC-33C5-4A89-BB28-ACF4838403BF}"/>
              </a:ext>
            </a:extLst>
          </p:cNvPr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982C1-6634-4873-A168-4A0BD2A17E8D}"/>
              </a:ext>
            </a:extLst>
          </p:cNvPr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6B43266C-0CB1-4B49-A11A-10AAC4932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90A4317E-A668-4B5A-9020-776193D952D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EABEA5C-72F8-4041-8649-B5B4AC4EEB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95214AA-4261-4880-95AE-DB37427313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22364AF8-851F-4747-98DA-53C2E878476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1531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9633E8BA-F53F-445A-B3A2-1C94ADB3A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0B06E31-CA8A-4A84-BDDF-637A49773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399A407E-DD39-4322-AEBE-1A932B2CEE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FE2AA27-9868-4F35-84E2-011D5BA2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79255B8-FC4E-4E0F-B245-A2F129D6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46F575B4-EE1D-42FE-82F6-EF49B38884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15690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272A29E-83CC-48E8-961B-529BF251D58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DE127-63AC-414C-95C7-973271269C6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FED78B0-8119-48DD-B84E-747F50D1919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3E269DF-2566-4F92-9B4B-F1FE227720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A503B64D-D3E4-4533-8A44-94A4495BAE8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4055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7059333-E15D-4189-A72A-016AAF391C8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CDE41-EE72-476C-978A-7C4D2C5F459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4FAA612-BF69-4745-9FC8-AADA4FF3900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C5D13F2-B7CC-4D17-AD1F-0248AA4926A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F6D77E31-FE59-421D-8B15-96E97B93FC9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249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3F680-A567-4800-BDF8-680869397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90CD4-FB6B-4C93-91BA-C63620DB46C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85DD9-9274-4B2F-B978-68CA6FB5B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62222-B246-4D91-AC3C-C8DD2112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95FAB-9755-4E61-AFF4-5895F7AD7C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15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9C0E2BF0-418F-4438-AEFF-40535DB67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6723F8A-C91E-4432-93A2-05CC7428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4D0BCAC0-F75F-4BC0-9012-E23A614C9B8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65CD57-0149-42E7-8173-9A64D13A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148F70-1AC8-4360-9A8D-C323C5C8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49A4406A-0167-4352-9F1A-AB49DA5643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646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13C2D-6CA1-41F2-BDCB-FE0DA4B9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59AA-8A15-4865-85A8-94B64467110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67D1D-D78E-4DD5-8F35-C386F8C54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A28F0-DFFF-48ED-97AA-0C979B96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EDF3A-945B-4E7D-8F3E-7BDBE0AFE8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303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197AA462-5B9B-4DB5-93D1-47EC4BBF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2C42C1A-7DFB-497C-9114-D4D7B643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3A94688-B4DA-4DA8-A86B-14C85C44A14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685EA1-3DC8-4B6E-A074-C338BACD8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89C7E4-C8F3-4DDF-A71C-84CA2914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fld id="{0A8CCE66-B87E-4417-BCA4-CB3969A0BA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52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9E7030-AEF3-4020-BCD0-91142B89F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7DDC-127F-4BF4-A010-002F28F4D03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80D704-DF61-43CE-8B77-8A47FFE3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A95056D-5A8E-4C3F-9B27-6ABA49B48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2B9F-E8B7-4275-B518-0EF91FD53A8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984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4CE851-DE30-43D5-848A-DD6BCF1E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88A3B-8EA7-428A-BBF3-4A8F4335FDF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A9CEE70-E2B0-4252-9640-198AB8EDC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B8394A-D159-4A66-9C80-502A182A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4A778-E80C-43AE-8E7F-ABD024243F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60000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45D2491-54A1-4325-85DD-D19ACB088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93B53-9E0B-4FC9-A43B-19417183F9A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4E8ADE-F614-426E-912F-8A5B0A334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C80A1EE-D6B6-4C44-8B0A-FD669694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02D80-F911-495A-9BBC-FBF451F97AB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50EE17-ECE5-4126-8F7A-00F737DB6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E159A-B19A-4644-8206-A20BAEC4981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1CABEB-A569-4A94-B43B-B37668AF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8816DA-36EF-46A6-9934-962669CA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07B06-6D89-4A75-9C1E-47EF039A480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88929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591196D-6A7A-4E01-8841-D147FB52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98118-2C6D-4DAE-BDF9-380FEC5F816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53C154-A4C0-4E83-BDD4-89E7C08E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88EA33-0C81-44D9-BE56-E599A36D6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BE2C4-D14F-4219-B33F-468C5F2EEE7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5956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8325D-315A-4C6F-BB4A-B807DDA3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DA41-379B-4DC9-94AA-B976B4F03C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C105EB-E48F-4DA5-83E5-1074F39E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B6D2AF-0540-4125-AB98-02F3E4D4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DD713-DA6D-4C77-B3C5-664419DD8B3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6599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C0-HD-TOP.png">
            <a:extLst>
              <a:ext uri="{FF2B5EF4-FFF2-40B4-BE49-F238E27FC236}">
                <a16:creationId xmlns:a16="http://schemas.microsoft.com/office/drawing/2014/main" id="{A359E8CC-DC1D-4225-8E05-51DA357483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06DC68-17AE-4227-AD3D-7CC4FFB9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30173346-C150-4282-B9E5-D6EEE79562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10F80-8091-4750-B87E-898F623C2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B48968-E16A-480D-80E8-279BDFD7229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C6DE8-A205-437B-B844-E1EC6B2461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BDE52-9D02-47C0-B7A3-48198431C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964F5428-C948-463F-AD71-66825A79DC0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32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33" r:id="rId11"/>
    <p:sldLayoutId id="2147483734" r:id="rId12"/>
    <p:sldLayoutId id="2147483735" r:id="rId13"/>
    <p:sldLayoutId id="2147483728" r:id="rId14"/>
    <p:sldLayoutId id="2147483729" r:id="rId15"/>
    <p:sldLayoutId id="2147483730" r:id="rId16"/>
    <p:sldLayoutId id="2147483736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579290-E328-4B23-B42D-5CAE6AD23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675" y="1249363"/>
            <a:ext cx="9448800" cy="182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Vulkani- ognjeniki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54C422-78D2-46B3-9B1B-AC1097150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3954463"/>
            <a:ext cx="9448800" cy="18415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Učenka: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Razred</a:t>
            </a:r>
            <a:r>
              <a:rPr lang="sl-SI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sl-SI" dirty="0">
              <a:solidFill>
                <a:schemeClr val="accent6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Mentor: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Predmet: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Šolsko leto 14/15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0F0133-F14F-4327-B308-CDA7CCFC6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3525" y="238125"/>
            <a:ext cx="8610600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Kaj je vulkan?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972FFF-9766-4012-92A1-B9A05F954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9863"/>
            <a:ext cx="10820400" cy="47783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Vulkan ali ognjenik je geološka oblika, ki se pojavlja kot gora oz. hrib.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Izbruhne zaradi pritiskov v Zemlji.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Velika večina ognjenikov se nahaja pod morsko gladino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Dejavnih je še približno 50-60 0gnjenikov, obstaja  pa jih več kot 1500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Vulkanski izbruhi predstavljajo nevarnost za ljudi zaradi lave, pepela in zaradi strupenih plinov</a:t>
            </a:r>
          </a:p>
        </p:txBody>
      </p:sp>
      <p:pic>
        <p:nvPicPr>
          <p:cNvPr id="9220" name="Slika 3">
            <a:extLst>
              <a:ext uri="{FF2B5EF4-FFF2-40B4-BE49-F238E27FC236}">
                <a16:creationId xmlns:a16="http://schemas.microsoft.com/office/drawing/2014/main" id="{1BB3E315-924C-4B21-8A83-275BC66171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088" y="4572000"/>
            <a:ext cx="3181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4">
            <a:extLst>
              <a:ext uri="{FF2B5EF4-FFF2-40B4-BE49-F238E27FC236}">
                <a16:creationId xmlns:a16="http://schemas.microsoft.com/office/drawing/2014/main" id="{D3E1BB5A-74D7-4909-BAEE-FC6CA13EE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697413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Slika 5">
            <a:extLst>
              <a:ext uri="{FF2B5EF4-FFF2-40B4-BE49-F238E27FC236}">
                <a16:creationId xmlns:a16="http://schemas.microsoft.com/office/drawing/2014/main" id="{BF1B25CA-5522-417B-B0AD-F074196A7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4465638"/>
            <a:ext cx="29845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65ADCA-815D-4DE0-86AA-99B450219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63" y="227013"/>
            <a:ext cx="10820400" cy="10763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Vulkanski izbruhi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F7C97BB-2849-4F0C-AE37-AC115B545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8238" y="1393825"/>
            <a:ext cx="10490200" cy="3771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Vulkanskih izbruhov ni mogoče preprečiti, strokovnjaki pa jih poskušajo napovedati.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Sam izbruh ne povzroči veliko žrtev, večji problem predstavljajo posledice, ki izbruhu sledijo!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Večino smrti povzročijo plini in tokovi, ki dosegajo več kot 500 stopinj </a:t>
            </a:r>
            <a:r>
              <a:rPr lang="sl-SI" altLang="sl-SI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celzija</a:t>
            </a: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!</a:t>
            </a:r>
          </a:p>
          <a:p>
            <a:pPr fontAlgn="auto">
              <a:spcAft>
                <a:spcPts val="0"/>
              </a:spcAft>
              <a:defRPr/>
            </a:pPr>
            <a:endParaRPr lang="sl-SI" sz="3200" dirty="0">
              <a:solidFill>
                <a:schemeClr val="accent6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altLang="sl-SI" sz="32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Ob izbruhu se sprosti 6x več energije kot pri atomski bombi!</a:t>
            </a:r>
          </a:p>
          <a:p>
            <a:pPr fontAlgn="auto">
              <a:spcAft>
                <a:spcPts val="0"/>
              </a:spcAft>
              <a:defRPr/>
            </a:pPr>
            <a:endParaRPr lang="sl-SI" sz="32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0244" name="Slika 3">
            <a:extLst>
              <a:ext uri="{FF2B5EF4-FFF2-40B4-BE49-F238E27FC236}">
                <a16:creationId xmlns:a16="http://schemas.microsoft.com/office/drawing/2014/main" id="{00CD6E4F-C126-48D7-B5EF-85A05470C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4229100"/>
            <a:ext cx="44069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5">
            <a:extLst>
              <a:ext uri="{FF2B5EF4-FFF2-40B4-BE49-F238E27FC236}">
                <a16:creationId xmlns:a16="http://schemas.microsoft.com/office/drawing/2014/main" id="{68815597-FA68-49D6-8C22-87F4C72E6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238" y="4833938"/>
            <a:ext cx="28003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Slika 6">
            <a:extLst>
              <a:ext uri="{FF2B5EF4-FFF2-40B4-BE49-F238E27FC236}">
                <a16:creationId xmlns:a16="http://schemas.microsoft.com/office/drawing/2014/main" id="{498B1825-3810-46CB-B1E6-15F70DA154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4686300"/>
            <a:ext cx="29749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BD7D7-B7B9-4D36-BC89-612B2F93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Nastanek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FA2C41-3E59-4CCF-BDF7-C49946AA6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Nastajajo ob: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Stičišču zemeljskih litosferskih plošč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Magma tali kamnine in prodira na površje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altLang="sl-SI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Večina vulkanov je na območju Pacifika!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altLang="sl-SI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anose="02020603050405020304" pitchFamily="18" charset="0"/>
              </a:rPr>
              <a:t>Območje pa se imenuje Ognjeni obroč.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11268" name="Slika 3">
            <a:extLst>
              <a:ext uri="{FF2B5EF4-FFF2-40B4-BE49-F238E27FC236}">
                <a16:creationId xmlns:a16="http://schemas.microsoft.com/office/drawing/2014/main" id="{6C5BF905-F3AC-4490-A1B4-02EFC59EE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5" y="2051050"/>
            <a:ext cx="30114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Slika 4">
            <a:extLst>
              <a:ext uri="{FF2B5EF4-FFF2-40B4-BE49-F238E27FC236}">
                <a16:creationId xmlns:a16="http://schemas.microsoft.com/office/drawing/2014/main" id="{AE6B3A91-2457-4C25-A12E-DDDD1AFB3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138" y="4530725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Slika 5">
            <a:extLst>
              <a:ext uri="{FF2B5EF4-FFF2-40B4-BE49-F238E27FC236}">
                <a16:creationId xmlns:a16="http://schemas.microsoft.com/office/drawing/2014/main" id="{159B1A1B-73A8-4A70-B065-686880938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4927600"/>
            <a:ext cx="243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Slika 6">
            <a:extLst>
              <a:ext uri="{FF2B5EF4-FFF2-40B4-BE49-F238E27FC236}">
                <a16:creationId xmlns:a16="http://schemas.microsoft.com/office/drawing/2014/main" id="{58C8032B-6628-49B6-8447-FCA1DA333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83661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84537D-E983-4383-B558-C9E786E7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altLang="sl-SI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MAGMATSKO OGNJIŠČE POD VULKANOM</a:t>
            </a:r>
            <a:r>
              <a:rPr lang="sl-SI" altLang="sl-SI" b="1" i="1" dirty="0">
                <a:solidFill>
                  <a:srgbClr val="C00000"/>
                </a:solidFill>
              </a:rPr>
              <a:t>:</a:t>
            </a:r>
            <a:br>
              <a:rPr lang="sl-SI" altLang="sl-SI" b="1" dirty="0">
                <a:solidFill>
                  <a:srgbClr val="C00000"/>
                </a:solidFill>
              </a:rPr>
            </a:br>
            <a:endParaRPr lang="sl-SI" b="1" dirty="0">
              <a:solidFill>
                <a:srgbClr val="C00000"/>
              </a:solidFill>
            </a:endParaRPr>
          </a:p>
        </p:txBody>
      </p:sp>
      <p:sp>
        <p:nvSpPr>
          <p:cNvPr id="12291" name="Označba mesta vsebine 2">
            <a:extLst>
              <a:ext uri="{FF2B5EF4-FFF2-40B4-BE49-F238E27FC236}">
                <a16:creationId xmlns:a16="http://schemas.microsoft.com/office/drawing/2014/main" id="{EEBF859B-08E3-45E4-BD5F-7306E26A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10820400" cy="4024313"/>
          </a:xfrm>
        </p:spPr>
        <p:txBody>
          <a:bodyPr/>
          <a:lstStyle/>
          <a:p>
            <a:r>
              <a:rPr lang="sl-SI" altLang="sl-SI">
                <a:solidFill>
                  <a:schemeClr val="accent2"/>
                </a:solidFill>
                <a:cs typeface="Times New Roman" panose="02020603050405020304" pitchFamily="18" charset="0"/>
              </a:rPr>
              <a:t>Utekočinjen del kamnin v plašču povzroči dvigovanje magme proti površju</a:t>
            </a:r>
          </a:p>
          <a:p>
            <a:r>
              <a:rPr lang="sl-SI" altLang="sl-SI">
                <a:solidFill>
                  <a:schemeClr val="accent2"/>
                </a:solidFill>
                <a:cs typeface="Times New Roman" panose="02020603050405020304" pitchFamily="18" charset="0"/>
              </a:rPr>
              <a:t>Magma se izlije na površje brez ovir</a:t>
            </a:r>
            <a:endParaRPr lang="sl-SI" altLang="sl-SI">
              <a:cs typeface="Times New Roman" panose="02020603050405020304" pitchFamily="18" charset="0"/>
            </a:endParaRPr>
          </a:p>
          <a:p>
            <a:r>
              <a:rPr lang="sl-SI" altLang="sl-SI">
                <a:solidFill>
                  <a:schemeClr val="accent2"/>
                </a:solidFill>
                <a:cs typeface="Times New Roman" panose="02020603050405020304" pitchFamily="18" charset="0"/>
              </a:rPr>
              <a:t>Pogosto se kopiči v jami, ki leži 10 do 30 km globoko</a:t>
            </a:r>
            <a:endParaRPr lang="sl-SI" altLang="sl-SI">
              <a:cs typeface="Times New Roman" panose="02020603050405020304" pitchFamily="18" charset="0"/>
            </a:endParaRPr>
          </a:p>
          <a:p>
            <a:r>
              <a:rPr lang="sl-SI" altLang="sl-SI">
                <a:solidFill>
                  <a:schemeClr val="accent2"/>
                </a:solidFill>
                <a:cs typeface="Times New Roman" panose="02020603050405020304" pitchFamily="18" charset="0"/>
              </a:rPr>
              <a:t>Magma lahko ostane v magmatskem ognjišču tudi več stoletij</a:t>
            </a:r>
          </a:p>
          <a:p>
            <a:r>
              <a:rPr lang="sl-SI" altLang="sl-SI">
                <a:solidFill>
                  <a:schemeClr val="accent2"/>
                </a:solidFill>
                <a:cs typeface="Times New Roman" panose="02020603050405020304" pitchFamily="18" charset="0"/>
              </a:rPr>
              <a:t>Plini, ki jih magma vsebuje povečajo pritisk v magmatskih ognjiščih! Ko je pritisk dovolj visok pride do eksplozivnega izbruha</a:t>
            </a:r>
            <a:endParaRPr lang="sl-SI" altLang="sl-SI">
              <a:cs typeface="Times New Roman" panose="02020603050405020304" pitchFamily="18" charset="0"/>
            </a:endParaRPr>
          </a:p>
          <a:p>
            <a:r>
              <a:rPr lang="sl-SI" altLang="sl-SI">
                <a:solidFill>
                  <a:schemeClr val="accent2"/>
                </a:solidFill>
                <a:cs typeface="Times New Roman" panose="02020603050405020304" pitchFamily="18" charset="0"/>
              </a:rPr>
              <a:t>Ta pojav je enak pojavu, ki nastane, ko stresemo steklenico gazirane vode </a:t>
            </a:r>
            <a:endParaRPr lang="sl-SI" altLang="sl-SI">
              <a:cs typeface="Times New Roman" panose="02020603050405020304" pitchFamily="18" charset="0"/>
            </a:endParaRPr>
          </a:p>
          <a:p>
            <a:endParaRPr lang="sl-SI" altLang="sl-SI"/>
          </a:p>
        </p:txBody>
      </p:sp>
      <p:pic>
        <p:nvPicPr>
          <p:cNvPr id="12292" name="Slika 3">
            <a:extLst>
              <a:ext uri="{FF2B5EF4-FFF2-40B4-BE49-F238E27FC236}">
                <a16:creationId xmlns:a16="http://schemas.microsoft.com/office/drawing/2014/main" id="{43189939-81F8-4AB8-9D65-CA8F60747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4787900"/>
            <a:ext cx="28956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4">
            <a:extLst>
              <a:ext uri="{FF2B5EF4-FFF2-40B4-BE49-F238E27FC236}">
                <a16:creationId xmlns:a16="http://schemas.microsoft.com/office/drawing/2014/main" id="{B7768689-925D-431C-A46A-7443F38C4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538" y="4683125"/>
            <a:ext cx="292417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Slika 5">
            <a:extLst>
              <a:ext uri="{FF2B5EF4-FFF2-40B4-BE49-F238E27FC236}">
                <a16:creationId xmlns:a16="http://schemas.microsoft.com/office/drawing/2014/main" id="{510CAA74-5456-413B-9A12-BF2F1F31B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732338"/>
            <a:ext cx="26463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5FA774-7F81-4AFA-BDF3-9E807F60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738" y="-344488"/>
            <a:ext cx="10820400" cy="12811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Vrste vulkanov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D2F66A8-2316-4439-9E03-BB9A9D2E9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1165225"/>
            <a:ext cx="10490200" cy="418465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sz="32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Razlikujemo jih po načinu njihovega izbruha</a:t>
            </a: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sl-SI" sz="3200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Vulkani </a:t>
            </a:r>
            <a:r>
              <a:rPr lang="sl-SI" sz="3200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havajske</a:t>
            </a: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vrste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Vulkani </a:t>
            </a:r>
            <a:r>
              <a:rPr lang="sl-SI" sz="3200" u="sng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strombolske</a:t>
            </a: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vrste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Vulkani </a:t>
            </a:r>
            <a:r>
              <a:rPr lang="sl-SI" sz="3200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ognjeniške</a:t>
            </a: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vrste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Vulkani </a:t>
            </a:r>
            <a:r>
              <a:rPr lang="sl-SI" sz="3200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vrste </a:t>
            </a:r>
            <a:r>
              <a:rPr lang="sl-SI" sz="3200" u="sng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Pelee</a:t>
            </a:r>
            <a:endParaRPr lang="sl-SI" sz="3200" u="sng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3316" name="Slika 4">
            <a:extLst>
              <a:ext uri="{FF2B5EF4-FFF2-40B4-BE49-F238E27FC236}">
                <a16:creationId xmlns:a16="http://schemas.microsoft.com/office/drawing/2014/main" id="{E63712CC-E218-470F-B265-959A57A44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003425"/>
            <a:ext cx="24161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Slika 6">
            <a:extLst>
              <a:ext uri="{FF2B5EF4-FFF2-40B4-BE49-F238E27FC236}">
                <a16:creationId xmlns:a16="http://schemas.microsoft.com/office/drawing/2014/main" id="{06693583-52EF-4EF9-B65E-0166B7FA6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3983038"/>
            <a:ext cx="2462213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Slika 7">
            <a:extLst>
              <a:ext uri="{FF2B5EF4-FFF2-40B4-BE49-F238E27FC236}">
                <a16:creationId xmlns:a16="http://schemas.microsoft.com/office/drawing/2014/main" id="{86B750A1-92A0-4EBD-9D51-11C1A2A7C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739775"/>
            <a:ext cx="1658938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69E895-87C0-4481-B343-025DDCEF8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Delitev vulkanov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073CF1-3036-4733-975D-1271FC74D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i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AKTIVNI </a:t>
            </a: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(izbruhnili v človekovi zgodovini)</a:t>
            </a:r>
            <a:endParaRPr lang="sl-SI" sz="3200" b="1" i="1" u="sng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200" b="1" i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SPEČI </a:t>
            </a: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(v človekovi zgodovini niso izbruhnili, a obstaja možnost, da še bodo)</a:t>
            </a:r>
            <a:endParaRPr lang="sl-SI" sz="3200" b="1" i="1" u="sng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200" b="1" i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UGASLI </a:t>
            </a:r>
            <a:r>
              <a:rPr 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(ni sledov magmatske dejavnosti)</a:t>
            </a:r>
            <a:endParaRPr lang="sl-SI" sz="3200" b="1" i="1" u="sng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4340" name="Slika 3">
            <a:extLst>
              <a:ext uri="{FF2B5EF4-FFF2-40B4-BE49-F238E27FC236}">
                <a16:creationId xmlns:a16="http://schemas.microsoft.com/office/drawing/2014/main" id="{E411CA27-0388-476D-8EA6-ACB45E777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975" y="3973513"/>
            <a:ext cx="4114800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lika 4">
            <a:extLst>
              <a:ext uri="{FF2B5EF4-FFF2-40B4-BE49-F238E27FC236}">
                <a16:creationId xmlns:a16="http://schemas.microsoft.com/office/drawing/2014/main" id="{E7DCD173-CC32-477F-9779-FA4463A0A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932238"/>
            <a:ext cx="3279775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Slika 5">
            <a:extLst>
              <a:ext uri="{FF2B5EF4-FFF2-40B4-BE49-F238E27FC236}">
                <a16:creationId xmlns:a16="http://schemas.microsoft.com/office/drawing/2014/main" id="{BFF839C5-D5AE-45CB-82A7-B10C52826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930650"/>
            <a:ext cx="3929063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0ABB3F-2E11-49AC-8A6E-CDA722CF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5" y="330200"/>
            <a:ext cx="8610600" cy="12922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i="1" dirty="0">
                <a:solidFill>
                  <a:srgbClr val="C00000"/>
                </a:solidFill>
                <a:latin typeface="Baskerville Old Face" panose="02020602080505020303" pitchFamily="18" charset="0"/>
              </a:rPr>
              <a:t>Tipi vulkanov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AC809FC-4460-49BD-962A-44C568048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2275"/>
            <a:ext cx="108204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b="1" i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STRATOVULKANI </a:t>
            </a: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Predstavnik: </a:t>
            </a:r>
            <a:r>
              <a:rPr lang="sl-SI" altLang="sl-SI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Fujijama</a:t>
            </a: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na Japonskem</a:t>
            </a:r>
            <a:endParaRPr lang="sl-SI" sz="3200" b="1" i="1" u="sng" dirty="0">
              <a:solidFill>
                <a:schemeClr val="accent6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l-SI" sz="3200" b="1" i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ŠČITASTI VULKANI  </a:t>
            </a: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Kilimandžaro , Vulkani na Havajih</a:t>
            </a:r>
            <a:endParaRPr lang="sl-SI" sz="3200" b="1" i="1" u="sng" dirty="0">
              <a:solidFill>
                <a:schemeClr val="accent6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200" b="1" i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ŽLINDRASTI VULKANI</a:t>
            </a:r>
            <a:r>
              <a:rPr lang="sl-SI" sz="32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Predstavnik: </a:t>
            </a:r>
            <a:r>
              <a:rPr lang="sl-SI" altLang="sl-SI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Paricutin</a:t>
            </a:r>
            <a:endParaRPr lang="sl-SI" sz="3200" b="1" i="1" u="sng" dirty="0">
              <a:solidFill>
                <a:schemeClr val="accent6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sz="3200" b="1" i="1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KALEDRA VULKANI </a:t>
            </a:r>
            <a:r>
              <a:rPr lang="sl-SI" sz="3200" b="1" i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sl-SI" altLang="sl-SI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Predstavnik: Vezuv v Italiji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3200" b="1" i="1" u="sng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5364" name="Slika 4">
            <a:extLst>
              <a:ext uri="{FF2B5EF4-FFF2-40B4-BE49-F238E27FC236}">
                <a16:creationId xmlns:a16="http://schemas.microsoft.com/office/drawing/2014/main" id="{A4CF0BAD-A969-4F08-B459-F2D5C05D4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1463675"/>
            <a:ext cx="3503612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Slika 5">
            <a:extLst>
              <a:ext uri="{FF2B5EF4-FFF2-40B4-BE49-F238E27FC236}">
                <a16:creationId xmlns:a16="http://schemas.microsoft.com/office/drawing/2014/main" id="{896163E8-9FA7-4551-B7FF-ACDA213C6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4027488"/>
            <a:ext cx="3732212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Slika 6">
            <a:extLst>
              <a:ext uri="{FF2B5EF4-FFF2-40B4-BE49-F238E27FC236}">
                <a16:creationId xmlns:a16="http://schemas.microsoft.com/office/drawing/2014/main" id="{6A520A4C-F211-4420-BD1A-DB6D333D7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354513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Slika 7">
            <a:extLst>
              <a:ext uri="{FF2B5EF4-FFF2-40B4-BE49-F238E27FC236}">
                <a16:creationId xmlns:a16="http://schemas.microsoft.com/office/drawing/2014/main" id="{CC17698B-7570-4A88-9C6D-850EB7F43D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4203700"/>
            <a:ext cx="34194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C27EA-19B4-42B8-AEC5-7EE94CE0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755650"/>
            <a:ext cx="10820400" cy="2801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i="1" u="sng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Baskerville Old Face" panose="02020602080505020303" pitchFamily="18" charset="0"/>
              </a:rPr>
              <a:t>VIri</a:t>
            </a:r>
            <a:endParaRPr lang="sl-SI" b="1" i="1" u="sng" dirty="0">
              <a:solidFill>
                <a:schemeClr val="accent6">
                  <a:lumMod val="60000"/>
                  <a:lumOff val="4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88FBCE8-CD4E-4325-AEE9-316EDEDD2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938" y="2217738"/>
            <a:ext cx="10490200" cy="2471737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sl-SI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Literatura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Dijaski.net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Google.com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Google.com/slike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http://en.wikipedia.org/wiki/Volcano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4D95947B-ED8A-4D7F-937D-608B0AA12DDC}"/>
              </a:ext>
            </a:extLst>
          </p:cNvPr>
          <p:cNvSpPr/>
          <p:nvPr/>
        </p:nvSpPr>
        <p:spPr>
          <a:xfrm>
            <a:off x="1692275" y="2306638"/>
            <a:ext cx="4732338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Viri so prosto dostopni in si jih ne lastim</a:t>
            </a:r>
          </a:p>
        </p:txBody>
      </p:sp>
      <p:pic>
        <p:nvPicPr>
          <p:cNvPr id="16389" name="Slika 4">
            <a:extLst>
              <a:ext uri="{FF2B5EF4-FFF2-40B4-BE49-F238E27FC236}">
                <a16:creationId xmlns:a16="http://schemas.microsoft.com/office/drawing/2014/main" id="{9A486ABA-6219-4BD6-865C-39BCB6F7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3038"/>
            <a:ext cx="37036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led pare">
  <a:themeElements>
    <a:clrScheme name="Rdeče-oranžn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0</TotalTime>
  <Words>353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Baskerville Old Face</vt:lpstr>
      <vt:lpstr>Century Gothic</vt:lpstr>
      <vt:lpstr>Sled pare</vt:lpstr>
      <vt:lpstr>Vulkani- ognjeniki</vt:lpstr>
      <vt:lpstr>Kaj je vulkan?</vt:lpstr>
      <vt:lpstr>Vulkanski izbruhi</vt:lpstr>
      <vt:lpstr>Nastanek</vt:lpstr>
      <vt:lpstr>MAGMATSKO OGNJIŠČE POD VULKANOM: </vt:lpstr>
      <vt:lpstr>Vrste vulkanov</vt:lpstr>
      <vt:lpstr>Delitev vulkanov</vt:lpstr>
      <vt:lpstr>Tipi vulkanov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2019-05-31T08:41:38Z</dcterms:created>
  <dcterms:modified xsi:type="dcterms:W3CDTF">2019-05-31T08:41:38Z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