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27" r:id="rId1"/>
  </p:sldMasterIdLst>
  <p:notesMasterIdLst>
    <p:notesMasterId r:id="rId17"/>
  </p:notesMasterIdLst>
  <p:sldIdLst>
    <p:sldId id="299" r:id="rId2"/>
    <p:sldId id="302" r:id="rId3"/>
    <p:sldId id="278" r:id="rId4"/>
    <p:sldId id="276" r:id="rId5"/>
    <p:sldId id="277" r:id="rId6"/>
    <p:sldId id="280" r:id="rId7"/>
    <p:sldId id="300" r:id="rId8"/>
    <p:sldId id="282" r:id="rId9"/>
    <p:sldId id="294" r:id="rId10"/>
    <p:sldId id="279" r:id="rId11"/>
    <p:sldId id="301" r:id="rId12"/>
    <p:sldId id="281" r:id="rId13"/>
    <p:sldId id="284" r:id="rId14"/>
    <p:sldId id="287" r:id="rId15"/>
    <p:sldId id="298" r:id="rId1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FF6600"/>
    <a:srgbClr val="990000"/>
    <a:srgbClr val="00FF00"/>
    <a:srgbClr val="00CC99"/>
    <a:srgbClr val="CB0A05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879" autoAdjust="0"/>
  </p:normalViewPr>
  <p:slideViewPr>
    <p:cSldViewPr>
      <p:cViewPr varScale="1">
        <p:scale>
          <a:sx n="106" d="100"/>
          <a:sy n="106" d="100"/>
        </p:scale>
        <p:origin x="10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CF2A8DFB-B3D7-4D81-AD5F-54A1FE564B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ED4B6B3D-0BFD-43F6-9FC2-1D5802FF170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7B0A1F82-711E-49DE-B968-74299E05302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4FC50FCF-607B-4AA0-B138-A7C1C228DC5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 noProof="0"/>
              <a:t>Kliknite, če želite urediti sloge besedila matrice</a:t>
            </a:r>
          </a:p>
          <a:p>
            <a:pPr lvl="1"/>
            <a:r>
              <a:rPr lang="sl-SI" altLang="sl-SI" noProof="0"/>
              <a:t>Druga raven</a:t>
            </a:r>
          </a:p>
          <a:p>
            <a:pPr lvl="2"/>
            <a:r>
              <a:rPr lang="sl-SI" altLang="sl-SI" noProof="0"/>
              <a:t>Tretja raven</a:t>
            </a:r>
          </a:p>
          <a:p>
            <a:pPr lvl="3"/>
            <a:r>
              <a:rPr lang="sl-SI" altLang="sl-SI" noProof="0"/>
              <a:t>Četrta raven</a:t>
            </a:r>
          </a:p>
          <a:p>
            <a:pPr lvl="4"/>
            <a:r>
              <a:rPr lang="sl-SI" altLang="sl-SI" noProof="0"/>
              <a:t>Peta raven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664F56A7-2DCF-4354-9F38-554F63292D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76B6AEDC-F006-4FDF-B9DB-5E3A0BA602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F0EE012-0044-483E-A699-FF2373E78DE2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935458E4-0EB2-40A0-ADFD-889FBD4ECA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E5EB28-906F-4116-BF9F-246144AEBF48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3FF999DF-758A-4EF8-887A-37D409125D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53F130C2-C14E-448C-A183-5235CC5578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999FC6BB-1246-4716-A047-E4945DCE12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4AB3B1-115B-4647-AFA5-5047EF92DFEF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1A7648C-D951-444B-9A33-DBBD2DAC41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C2E6B248-4A35-45C4-A1FF-958B6ADECB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B86935ED-4020-4FE3-8188-A239861A34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56E4D-B2E7-4435-AF4C-61E48E6CF8A9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202E1A2-6D54-4956-A6C6-B7372B1996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EF25FFF4-AD48-4720-B100-EB532AC43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3F12BB5D-5688-44E8-B4FF-EB4179D67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E9583E-79C4-4748-B504-552634BBFFF8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DA8377E-F8AD-4813-BC88-417903F84B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CC830B3-0701-4113-9534-C1845BC5E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35159874-E9E0-4F15-83D9-40F469E946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352202-635A-4D0F-A9F7-852D9968B7E0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5511337E-4944-4072-8597-881E239E5B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61EC6C62-B839-4B2E-9CD7-FAF3A982F5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FB78EAD7-DE95-45C8-8F8C-79FC086E6E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254889-8195-44E1-8EC2-C13D44B3E9F8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3B1DA929-758D-42E9-A465-D92F94C0B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395FAC04-B905-45F5-B27B-B3BE9BC43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A85E680C-38BB-4D20-9578-035C135966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24749C-4179-47B4-8D57-61859D6DF7BC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EB979F1-30E0-4E8E-B4CB-7AE131E489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84492F1-5326-436B-BA61-78DB20289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336A82A3-0CCF-408D-A5CA-F8D7473A26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6179F7-7C7D-4E3A-A0FA-66412A593DA7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4178BD79-DBAA-4F41-9160-8BEE7642CA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8DB112D9-D237-4C96-ACF6-CD999C606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73E2ADD8-A3A4-452F-B667-78B5513BF4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E23B2C-99B2-4D6E-A0D6-253CD5BA95E6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F06C8052-6EF0-4A0B-AB4F-662B57DB05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53DF972-9430-4DFA-B601-729CD5DAD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869B3873-7AF0-4AAA-A27A-444C17A01C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DB0B98-DA75-41EF-AA23-1D11993CBAE7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4AF59A69-DE26-49C5-AD19-512FDCDCFC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037DD0AF-7290-4888-A895-62387EB99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EABFE43-0E39-4AD3-AC8A-2CEDD2794A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8CCE660-639D-49AA-9B47-40AAEB9096B8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6CDEC338-AEE7-4F3C-96D2-C3D4D43132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336EE69-6829-4CB2-B3EE-9FDE48456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D41C6C70-802D-4AC1-B93C-4502DE5CB7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D5DC12-AA46-4E6B-B868-BF725DA304E6}" type="slidenum">
              <a:rPr lang="sl-SI" altLang="sl-SI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sl-SI" altLang="sl-SI">
              <a:latin typeface="Calibri" panose="020F0502020204030204" pitchFamily="34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EAABAF1-38C6-4F76-A204-D0D3150AD2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7CF94CD-2AF1-4249-8958-3CA6C326A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7A282C9-3D9B-4BF5-8CB8-A83AEE7F155A}"/>
              </a:ext>
            </a:extLst>
          </p:cNvPr>
          <p:cNvCxnSpPr/>
          <p:nvPr/>
        </p:nvCxnSpPr>
        <p:spPr>
          <a:xfrm>
            <a:off x="2395538" y="3529013"/>
            <a:ext cx="5619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/>
          <a:lstStyle>
            <a:lvl1pPr algn="l">
              <a:defRPr sz="5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242E73-36D0-448D-9285-B3331512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E6912F-22AE-4482-9955-629941DFB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5538" y="328613"/>
            <a:ext cx="3087687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265B73-D06C-4745-91B8-40066C61C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5100" y="798513"/>
            <a:ext cx="801688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958AD-22F0-448D-BAC7-31B2B092FBC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83360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9D612B-79A2-4AD6-93D1-94E78553A9EC}"/>
              </a:ext>
            </a:extLst>
          </p:cNvPr>
          <p:cNvCxnSpPr/>
          <p:nvPr/>
        </p:nvCxnSpPr>
        <p:spPr>
          <a:xfrm>
            <a:off x="1443038" y="1847850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85E53F-67A6-4FFD-9750-CC61A67BE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60C312-D655-46D1-AE30-6D15CA701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8B6B03-4BAD-434E-80CA-15C70067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74C75-130B-4AC5-A1CB-DBE6272A3FC2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2286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3E2A886-E0BE-4C17-83DF-3C656CF10847}"/>
              </a:ext>
            </a:extLst>
          </p:cNvPr>
          <p:cNvCxnSpPr/>
          <p:nvPr/>
        </p:nvCxnSpPr>
        <p:spPr>
          <a:xfrm>
            <a:off x="6918325" y="798513"/>
            <a:ext cx="0" cy="466090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19BA0F-F7FD-42C7-8D32-E66BCB7D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314362-9588-436A-B476-47C87D84C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A3141E-AD8A-4462-97BC-2675F95A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6B6A6-E57E-439A-B928-8AECE5883E14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298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B1BDEC-EF1B-4BC0-B68A-A34435A7ACE4}"/>
              </a:ext>
            </a:extLst>
          </p:cNvPr>
          <p:cNvCxnSpPr/>
          <p:nvPr/>
        </p:nvCxnSpPr>
        <p:spPr>
          <a:xfrm>
            <a:off x="1443038" y="1847850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F29F78-7A32-431E-9F24-C2CCE134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3D7643-853B-472E-8FEF-E48153D20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786439-DA46-49EC-83C9-648140AB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0815-B331-48CB-A6B3-F986A6300668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546552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F54248-D08D-410F-A3B3-2019AC5A390D}"/>
              </a:ext>
            </a:extLst>
          </p:cNvPr>
          <p:cNvCxnSpPr/>
          <p:nvPr/>
        </p:nvCxnSpPr>
        <p:spPr>
          <a:xfrm>
            <a:off x="1443038" y="3805238"/>
            <a:ext cx="561816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28D3642-992C-40C0-8E4D-F8581A5C0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6085DB-401F-4FFE-BC80-B4C25AB2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5CED0D-2927-4AF1-9E78-94A9A91F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AA7CA-C5A8-46D3-8145-B9BE333C3984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9045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6D5EC4-5D2B-4B04-8719-EAE2FD1597D7}"/>
              </a:ext>
            </a:extLst>
          </p:cNvPr>
          <p:cNvCxnSpPr/>
          <p:nvPr/>
        </p:nvCxnSpPr>
        <p:spPr>
          <a:xfrm>
            <a:off x="1443038" y="1847850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FDD2C8F-21C4-4814-8B0E-54B774E74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8D32F64-6728-4597-9DCC-59CB91461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862BFF3-13DE-446D-BD27-D20A1027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D3F9A-A0F5-4182-9021-1B69E3184DB0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5493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D14284-0192-48A8-A230-BB052127FC51}"/>
              </a:ext>
            </a:extLst>
          </p:cNvPr>
          <p:cNvCxnSpPr/>
          <p:nvPr/>
        </p:nvCxnSpPr>
        <p:spPr>
          <a:xfrm>
            <a:off x="1443038" y="1847850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BBC4C61-B113-4596-A4FE-F73BC1FD1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7CFEBAD-5096-4D9A-821E-95C4224B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EBE20BB3-1BF0-4729-BD04-E5238C637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8A6D7-E88E-4B30-9705-A2B7BEF9F8B5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4880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347485-3CC2-4144-BEDE-CB295BB10137}"/>
              </a:ext>
            </a:extLst>
          </p:cNvPr>
          <p:cNvCxnSpPr/>
          <p:nvPr/>
        </p:nvCxnSpPr>
        <p:spPr>
          <a:xfrm>
            <a:off x="1443038" y="1847850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6780C9C-95A1-4746-ABB5-5163BD985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8B58441-E7F8-41BE-BE9F-412048EA4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5C5AE22-4706-47F1-B178-0A6DFAF6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C5C1C-6EA0-4E13-89AC-875A1207B7D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70566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DEB86A-93A8-40F4-8DD8-64D53C95D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C5CD4D1-0853-4DB6-BE82-EC12CE8B6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F8F3F34-BE3E-4B56-AA0F-05215A0B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35BA5-4839-46AE-B4C6-CDD56FC5BC96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24688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624A76C-0278-4CD8-9EE8-266278126356}"/>
              </a:ext>
            </a:extLst>
          </p:cNvPr>
          <p:cNvCxnSpPr/>
          <p:nvPr/>
        </p:nvCxnSpPr>
        <p:spPr>
          <a:xfrm>
            <a:off x="1441450" y="3205163"/>
            <a:ext cx="24241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89E07CC-C671-4ACC-BF44-89625F03B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C8F68C6-A956-4D43-A0C2-866F938C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9CB0E0A-1E9A-4C5A-806D-CA9B08D6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915DE-BF42-46B0-A609-116EC4716974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51472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>
            <a:extLst>
              <a:ext uri="{FF2B5EF4-FFF2-40B4-BE49-F238E27FC236}">
                <a16:creationId xmlns:a16="http://schemas.microsoft.com/office/drawing/2014/main" id="{DD862561-6FF7-4C35-9219-026D7C73805A}"/>
              </a:ext>
            </a:extLst>
          </p:cNvPr>
          <p:cNvGrpSpPr>
            <a:grpSpLocks/>
          </p:cNvGrpSpPr>
          <p:nvPr/>
        </p:nvGrpSpPr>
        <p:grpSpPr bwMode="auto">
          <a:xfrm>
            <a:off x="4995863" y="482600"/>
            <a:ext cx="3511550" cy="5148263"/>
            <a:chOff x="6852919" y="583365"/>
            <a:chExt cx="4681849" cy="51819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629FDD-055F-4291-8DB3-20761C400615}"/>
                </a:ext>
              </a:extLst>
            </p:cNvPr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EF50009-9F6A-4830-942F-9BA3E9C5D905}"/>
                </a:ext>
              </a:extLst>
            </p:cNvPr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6C7D15-1B2D-4D98-B843-F38813C35BB7}"/>
              </a:ext>
            </a:extLst>
          </p:cNvPr>
          <p:cNvCxnSpPr/>
          <p:nvPr/>
        </p:nvCxnSpPr>
        <p:spPr>
          <a:xfrm>
            <a:off x="1441450" y="3143250"/>
            <a:ext cx="3241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686E317-DB54-4A80-B390-9CD71DB91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6688" y="5470525"/>
            <a:ext cx="3252787" cy="319088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5AE20A9-B744-4D26-8B75-CD0AAE03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8275" y="319088"/>
            <a:ext cx="3251200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B05D844-B769-4795-96CE-6999311A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10C42-FE01-4024-808B-42438469AEFA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73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79B9F4-BAC1-4522-8C2B-0719B9A5CC05}"/>
              </a:ext>
            </a:extLst>
          </p:cNvPr>
          <p:cNvSpPr/>
          <p:nvPr/>
        </p:nvSpPr>
        <p:spPr>
          <a:xfrm>
            <a:off x="0" y="2016125"/>
            <a:ext cx="9144000" cy="4079875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11">
            <a:extLst>
              <a:ext uri="{FF2B5EF4-FFF2-40B4-BE49-F238E27FC236}">
                <a16:creationId xmlns:a16="http://schemas.microsoft.com/office/drawing/2014/main" id="{9E2AD312-49CA-4A81-B2F8-9DCA0CAEB8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>
            <a:fillRect/>
          </a:stretch>
        </p:blipFill>
        <p:spPr bwMode="auto">
          <a:xfrm>
            <a:off x="0" y="6096000"/>
            <a:ext cx="91440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A3EED0-BD86-4B8E-B96A-6A7EB1D2DEEB}"/>
              </a:ext>
            </a:extLst>
          </p:cNvPr>
          <p:cNvCxnSpPr/>
          <p:nvPr/>
        </p:nvCxnSpPr>
        <p:spPr>
          <a:xfrm>
            <a:off x="0" y="6100763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FE40CC-0DB1-4CAB-BE41-8EE936186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038" y="804863"/>
            <a:ext cx="6572250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552215C7-695D-4A18-8753-040094453D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43038" y="2016125"/>
            <a:ext cx="657225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47835-CC3E-4851-B71E-E46D300FDB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6738" y="330200"/>
            <a:ext cx="2368550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BA4C3-6A87-4ECB-9602-D240202D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038" y="328613"/>
            <a:ext cx="4033837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7B2C8-3D89-46C2-AD4D-03950B0B9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7363" y="798513"/>
            <a:ext cx="795337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F7CDB0A4-6B40-4B15-8736-0731ACAA2D69}" type="slidenum">
              <a:rPr lang="sl-SI" altLang="sl-SI"/>
              <a:pPr>
                <a:defRPr/>
              </a:pPr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49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anose="020B0502020104020203" pitchFamily="34" charset="-18"/>
        </a:defRPr>
      </a:lvl9pPr>
    </p:titleStyle>
    <p:bodyStyle>
      <a:lvl1pPr marL="228600" indent="-228600" algn="l" defTabSz="685800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685800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685800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685800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685800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nja\Desktop\Within%20Temptation%20-%20Mother%20Earth.mp3" TargetMode="External"/><Relationship Id="rId5" Type="http://schemas.openxmlformats.org/officeDocument/2006/relationships/image" Target="../media/image12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hyperlink" Target="http://www.najdi.s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j">
            <a:extLst>
              <a:ext uri="{FF2B5EF4-FFF2-40B4-BE49-F238E27FC236}">
                <a16:creationId xmlns:a16="http://schemas.microsoft.com/office/drawing/2014/main" id="{9D259501-CE28-4920-92C9-CE82DF3B6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16" t="198" r="14516" b="-198"/>
          <a:stretch>
            <a:fillRect/>
          </a:stretch>
        </p:blipFill>
        <p:spPr bwMode="auto">
          <a:xfrm>
            <a:off x="0" y="0"/>
            <a:ext cx="8929688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Slika 2">
            <a:extLst>
              <a:ext uri="{FF2B5EF4-FFF2-40B4-BE49-F238E27FC236}">
                <a16:creationId xmlns:a16="http://schemas.microsoft.com/office/drawing/2014/main" id="{25EA4980-D0AC-4EC6-BE44-BDD6FD3B1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91440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944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>
            <a:extLst>
              <a:ext uri="{FF2B5EF4-FFF2-40B4-BE49-F238E27FC236}">
                <a16:creationId xmlns:a16="http://schemas.microsoft.com/office/drawing/2014/main" id="{67F57A50-564B-4E10-8A25-9DD478B3F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275"/>
            <a:ext cx="3851275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sl-SI" altLang="sl-SI" sz="2100"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3366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 u="sng">
                <a:latin typeface="Arial" panose="020B0604020202020204" pitchFamily="34" charset="0"/>
              </a:rPr>
              <a:t>Načrti za preprečevanje in obveščanje prebivalcev: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3366FF"/>
              </a:buClr>
              <a:buSzTx/>
              <a:buFont typeface="Wingdings" panose="05000000000000000000" pitchFamily="2" charset="2"/>
              <a:buNone/>
            </a:pPr>
            <a:r>
              <a:rPr lang="sl-SI" altLang="sl-SI" sz="2100">
                <a:latin typeface="Arial" panose="020B0604020202020204" pitchFamily="34" charset="0"/>
              </a:rPr>
              <a:t>~Vulkanskih izbruhov se ne da preprečiti.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3366FF"/>
              </a:buClr>
              <a:buSzTx/>
              <a:buFont typeface="Wingdings" panose="05000000000000000000" pitchFamily="2" charset="2"/>
              <a:buNone/>
            </a:pPr>
            <a:r>
              <a:rPr lang="sl-SI" altLang="sl-SI" sz="2100">
                <a:latin typeface="Arial" panose="020B0604020202020204" pitchFamily="34" charset="0"/>
              </a:rPr>
              <a:t>~Strokovnjaki jih poskušajo napovedati.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3366FF"/>
              </a:buClr>
              <a:buSzTx/>
              <a:buFont typeface="Wingdings" panose="05000000000000000000" pitchFamily="2" charset="2"/>
              <a:buNone/>
            </a:pPr>
            <a:r>
              <a:rPr lang="sl-SI" altLang="sl-SI" sz="2100">
                <a:latin typeface="Arial" panose="020B0604020202020204" pitchFamily="34" charset="0"/>
              </a:rPr>
              <a:t>~Najboljši način za varnost je evakuacija prebivalcev.</a:t>
            </a:r>
          </a:p>
        </p:txBody>
      </p:sp>
      <p:pic>
        <p:nvPicPr>
          <p:cNvPr id="48133" name="Picture 5" descr="IMG_3897">
            <a:extLst>
              <a:ext uri="{FF2B5EF4-FFF2-40B4-BE49-F238E27FC236}">
                <a16:creationId xmlns:a16="http://schemas.microsoft.com/office/drawing/2014/main" id="{58F59E5D-86DB-4CB9-BAC5-CFD3E136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8913"/>
            <a:ext cx="486092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8">
            <a:extLst>
              <a:ext uri="{FF2B5EF4-FFF2-40B4-BE49-F238E27FC236}">
                <a16:creationId xmlns:a16="http://schemas.microsoft.com/office/drawing/2014/main" id="{2EDE1656-A68E-4982-95C8-2BFAA4EDB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49725"/>
            <a:ext cx="4032250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3366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Strokovnjaki so odkrili metodo, s katero se da magmo preusmeriti, vendar je ta med posledicami izbruha še najmanj varna!</a:t>
            </a:r>
          </a:p>
        </p:txBody>
      </p:sp>
      <p:sp>
        <p:nvSpPr>
          <p:cNvPr id="2" name="Elipsa 1">
            <a:extLst>
              <a:ext uri="{FF2B5EF4-FFF2-40B4-BE49-F238E27FC236}">
                <a16:creationId xmlns:a16="http://schemas.microsoft.com/office/drawing/2014/main" id="{5E522F83-2261-4AE4-A72A-AC4CDABE3A74}"/>
              </a:ext>
            </a:extLst>
          </p:cNvPr>
          <p:cNvSpPr/>
          <p:nvPr/>
        </p:nvSpPr>
        <p:spPr>
          <a:xfrm>
            <a:off x="107950" y="92075"/>
            <a:ext cx="3743325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NOVOST: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DFC62349-3317-4E7F-AA64-948A708C8B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4400" dirty="0"/>
              <a:t>ZANIMIV VULKAN V ZGODOVINI ČLOVEŠTVA…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 sz="44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 sz="44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 sz="44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 sz="44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 sz="44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 sz="44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 sz="44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 sz="4400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91E7990-62A1-49C9-9093-B52454959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928992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3" name="Rectangle 7">
            <a:extLst>
              <a:ext uri="{FF2B5EF4-FFF2-40B4-BE49-F238E27FC236}">
                <a16:creationId xmlns:a16="http://schemas.microsoft.com/office/drawing/2014/main" id="{79483F1B-98B1-492F-9AE0-C7AE52858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628775"/>
            <a:ext cx="388778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3323 m visok ognjenik,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je najvišji vulkan v Evropi,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njegova višina se spreminja,</a:t>
            </a:r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id="{A4CB9F0A-B57D-40B6-89F4-6E23CFAD2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157788"/>
            <a:ext cx="3816350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izbruhne vsakih nekaj let,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človeških žrtev navadno ni,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uničenja hiš in vrtov.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None/>
            </a:pPr>
            <a:endParaRPr lang="sl-SI" altLang="sl-SI" sz="2100">
              <a:latin typeface="Arial" panose="020B0604020202020204" pitchFamily="34" charset="0"/>
            </a:endParaRPr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id="{5DDDA98F-0215-454D-B224-9A0A381C3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781300"/>
            <a:ext cx="4249738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None/>
            </a:pPr>
            <a:endParaRPr lang="sl-SI" altLang="sl-SI" sz="210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širina stožca= prib. 40 km,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starost kamnin- 500.000 let,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zadnji izbruh- september 2007,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vrsta: stratovulkan (sestavljeni tip),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None/>
            </a:pPr>
            <a:endParaRPr lang="sl-SI" altLang="sl-SI" sz="2100">
              <a:latin typeface="Arial" panose="020B0604020202020204" pitchFamily="34" charset="0"/>
            </a:endParaRPr>
          </a:p>
        </p:txBody>
      </p:sp>
      <p:sp>
        <p:nvSpPr>
          <p:cNvPr id="50186" name="WordArt 10">
            <a:extLst>
              <a:ext uri="{FF2B5EF4-FFF2-40B4-BE49-F238E27FC236}">
                <a16:creationId xmlns:a16="http://schemas.microsoft.com/office/drawing/2014/main" id="{EFFC2E84-D781-4ABE-9E9E-32F46D3074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5875" y="333375"/>
            <a:ext cx="3960813" cy="1006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l-SI" sz="3600" b="1" kern="10">
                <a:ln w="31750">
                  <a:solidFill>
                    <a:schemeClr val="bg1"/>
                  </a:solidFill>
                  <a:round/>
                  <a:headEnd/>
                  <a:tailEnd/>
                </a:ln>
                <a:latin typeface="Bradley Hand ITC" panose="03070402050302030203" pitchFamily="66" charset="0"/>
              </a:rPr>
              <a:t>ETNA-</a:t>
            </a:r>
          </a:p>
        </p:txBody>
      </p:sp>
      <p:pic>
        <p:nvPicPr>
          <p:cNvPr id="50196" name="Picture 20" descr="etna-map">
            <a:extLst>
              <a:ext uri="{FF2B5EF4-FFF2-40B4-BE49-F238E27FC236}">
                <a16:creationId xmlns:a16="http://schemas.microsoft.com/office/drawing/2014/main" id="{2A0ED9C8-5105-4CE9-99C2-F19A0E1AE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428750"/>
            <a:ext cx="47164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Slika 1">
            <a:extLst>
              <a:ext uri="{FF2B5EF4-FFF2-40B4-BE49-F238E27FC236}">
                <a16:creationId xmlns:a16="http://schemas.microsoft.com/office/drawing/2014/main" id="{884D2042-AFC8-4014-9250-C7D38B8AE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06800"/>
            <a:ext cx="4694238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1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/>
      <p:bldP spid="50184" grpId="0"/>
      <p:bldP spid="501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>
            <a:extLst>
              <a:ext uri="{FF2B5EF4-FFF2-40B4-BE49-F238E27FC236}">
                <a16:creationId xmlns:a16="http://schemas.microsoft.com/office/drawing/2014/main" id="{8DD7C1B9-94A4-429F-9283-B6E3713D8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268413"/>
            <a:ext cx="7561262" cy="374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sl-SI" altLang="sl-SI" sz="6000">
              <a:solidFill>
                <a:srgbClr val="FF3300"/>
              </a:solidFill>
              <a:latin typeface="El&amp;Font Bubble"/>
            </a:endParaRP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sl-SI" altLang="sl-SI" sz="6000">
              <a:solidFill>
                <a:srgbClr val="FF3300"/>
              </a:solidFill>
              <a:latin typeface="El&amp;Font Bubble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Tx/>
              <a:buSzTx/>
              <a:buFontTx/>
              <a:buNone/>
            </a:pPr>
            <a:endParaRPr lang="sl-SI" altLang="sl-SI" sz="60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55303" name="Within Temptation - Mother Earth.mp3">
            <a:hlinkClick r:id="" action="ppaction://media"/>
            <a:extLst>
              <a:ext uri="{FF2B5EF4-FFF2-40B4-BE49-F238E27FC236}">
                <a16:creationId xmlns:a16="http://schemas.microsoft.com/office/drawing/2014/main" id="{22C7E108-810C-43F6-943D-45446A35C608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2603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9C5B771D-6CA0-4CDB-BCA6-C7CA28899B0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4" name="Puščica: desno 3">
            <a:extLst>
              <a:ext uri="{FF2B5EF4-FFF2-40B4-BE49-F238E27FC236}">
                <a16:creationId xmlns:a16="http://schemas.microsoft.com/office/drawing/2014/main" id="{FD9535D8-999B-43E4-B4A8-58397DDE3B50}"/>
              </a:ext>
            </a:extLst>
          </p:cNvPr>
          <p:cNvSpPr/>
          <p:nvPr/>
        </p:nvSpPr>
        <p:spPr>
          <a:xfrm>
            <a:off x="0" y="0"/>
            <a:ext cx="9144000" cy="1800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4400" dirty="0"/>
              <a:t>GALERIJA VULKANA…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C0B1F6E-9E21-4763-BAFC-2E6CD8CA1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25"/>
            <a:ext cx="91440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53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03"/>
                </p:tgtEl>
              </p:cMediaNode>
            </p:audio>
          </p:childTnLst>
        </p:cTn>
      </p:par>
    </p:tnLst>
    <p:bldLst>
      <p:bldP spid="553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MG_4076">
            <a:extLst>
              <a:ext uri="{FF2B5EF4-FFF2-40B4-BE49-F238E27FC236}">
                <a16:creationId xmlns:a16="http://schemas.microsoft.com/office/drawing/2014/main" id="{C0A5BF5E-EA2E-475F-9B7A-AB6D24E2D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IMG_4087">
            <a:extLst>
              <a:ext uri="{FF2B5EF4-FFF2-40B4-BE49-F238E27FC236}">
                <a16:creationId xmlns:a16="http://schemas.microsoft.com/office/drawing/2014/main" id="{495F419D-8F2F-4B0F-B4F3-0B8D45647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4512">
            <a:off x="827088" y="549275"/>
            <a:ext cx="7632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IMG_4092">
            <a:extLst>
              <a:ext uri="{FF2B5EF4-FFF2-40B4-BE49-F238E27FC236}">
                <a16:creationId xmlns:a16="http://schemas.microsoft.com/office/drawing/2014/main" id="{89B186A4-0B8F-4E93-B731-604C19E2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6215">
            <a:off x="827088" y="620713"/>
            <a:ext cx="745172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IMG_4114">
            <a:extLst>
              <a:ext uri="{FF2B5EF4-FFF2-40B4-BE49-F238E27FC236}">
                <a16:creationId xmlns:a16="http://schemas.microsoft.com/office/drawing/2014/main" id="{D9511C72-2DF4-4F2E-84A5-BD9B15A3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777162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IMG_4103">
            <a:extLst>
              <a:ext uri="{FF2B5EF4-FFF2-40B4-BE49-F238E27FC236}">
                <a16:creationId xmlns:a16="http://schemas.microsoft.com/office/drawing/2014/main" id="{A96D4571-2261-4166-9459-DEA2CBEF0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003">
            <a:off x="606425" y="534988"/>
            <a:ext cx="7848600" cy="5886450"/>
          </a:xfrm>
          <a:prstGeom prst="rect">
            <a:avLst/>
          </a:prstGeom>
          <a:noFill/>
          <a:ln w="28575">
            <a:solidFill>
              <a:srgbClr val="00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9" name="Picture 7" descr="IMG_4096">
            <a:extLst>
              <a:ext uri="{FF2B5EF4-FFF2-40B4-BE49-F238E27FC236}">
                <a16:creationId xmlns:a16="http://schemas.microsoft.com/office/drawing/2014/main" id="{C1936637-0E6E-402D-B034-8FDD679C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701">
            <a:off x="755650" y="476250"/>
            <a:ext cx="7956550" cy="5967413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8" descr="IMG_4097">
            <a:extLst>
              <a:ext uri="{FF2B5EF4-FFF2-40B4-BE49-F238E27FC236}">
                <a16:creationId xmlns:a16="http://schemas.microsoft.com/office/drawing/2014/main" id="{27A76D4A-B7F5-4372-A412-F827C20C1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704137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9" descr="IMG_4102">
            <a:extLst>
              <a:ext uri="{FF2B5EF4-FFF2-40B4-BE49-F238E27FC236}">
                <a16:creationId xmlns:a16="http://schemas.microsoft.com/office/drawing/2014/main" id="{9BE9CBBE-8834-4E24-8589-F13B33B64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341">
            <a:off x="900113" y="620713"/>
            <a:ext cx="7519987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0" descr="IMG_4116">
            <a:extLst>
              <a:ext uri="{FF2B5EF4-FFF2-40B4-BE49-F238E27FC236}">
                <a16:creationId xmlns:a16="http://schemas.microsoft.com/office/drawing/2014/main" id="{8207CFAA-9C1E-41F4-98C2-AA2A63939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90337">
            <a:off x="1042988" y="476250"/>
            <a:ext cx="7632700" cy="5724525"/>
          </a:xfrm>
          <a:prstGeom prst="rect">
            <a:avLst/>
          </a:prstGeom>
          <a:noFill/>
          <a:ln w="28575" cap="rnd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3" name="Picture 11" descr="IMG_4105">
            <a:extLst>
              <a:ext uri="{FF2B5EF4-FFF2-40B4-BE49-F238E27FC236}">
                <a16:creationId xmlns:a16="http://schemas.microsoft.com/office/drawing/2014/main" id="{8FA143AB-35AE-4900-8A71-D58EF1562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25463"/>
            <a:ext cx="7519987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400" decel="100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400" decel="100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00" decel="100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00" decel="1000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 decel="100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400" decel="100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00" decel="100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00" decel="100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400" decel="1000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400" decel="100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00" decel="100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00" decel="1000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400" decel="100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400" decel="100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400" decel="100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00" decel="1000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400" decel="100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400" decel="100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00" decel="100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00" decel="100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400" decel="100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400" decel="100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400" decel="100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400" decel="1000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400" decel="100000"/>
                                        <p:tgtEl>
                                          <p:spTgt spid="59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400" decel="100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00" decel="100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400" decel="1000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400" decel="1000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400" decel="100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400" decel="100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400" decel="1000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AC464CA8-63C6-4ABA-B6E9-C093C27DE0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altLang="sl-SI"/>
              <a:t>Viri: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14573E8-779D-4750-ADD5-0C9324EEE0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088" y="1484313"/>
            <a:ext cx="3322637" cy="2447925"/>
          </a:xfrm>
        </p:spPr>
        <p:txBody>
          <a:bodyPr rtlCol="0">
            <a:normAutofit fontScale="92500"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sl-SI" altLang="sl-SI" sz="1600" dirty="0"/>
              <a:t>SLIKE: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sl-SI" altLang="sl-SI" sz="1600" dirty="0"/>
              <a:t>Moje: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sl-SI" altLang="sl-SI" sz="1600" dirty="0"/>
              <a:t>IMG_3097 (5.slide),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sl-SI" altLang="sl-SI" sz="1600" dirty="0"/>
              <a:t>11.slide,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sl-SI" altLang="sl-SI" sz="1600" dirty="0"/>
              <a:t>14.slide,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sl-SI" altLang="sl-SI" sz="1600" dirty="0"/>
              <a:t>Ostalo - Internet: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sl-SI" altLang="sl-SI" sz="1200" dirty="0">
                <a:hlinkClick r:id="rId3"/>
              </a:rPr>
              <a:t>www.google.com</a:t>
            </a:r>
            <a:r>
              <a:rPr lang="sl-SI" altLang="sl-SI" sz="1200" dirty="0"/>
              <a:t>,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sl-SI" altLang="sl-SI" sz="1200" dirty="0">
                <a:hlinkClick r:id="rId4"/>
              </a:rPr>
              <a:t>www.najdi.si</a:t>
            </a:r>
            <a:r>
              <a:rPr lang="sl-SI" altLang="sl-SI" sz="1200" dirty="0"/>
              <a:t>,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sl-SI" altLang="sl-SI" sz="1200" dirty="0">
                <a:solidFill>
                  <a:srgbClr val="FF0000"/>
                </a:solidFill>
              </a:rPr>
              <a:t>www.dijaski.net.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sl-SI" altLang="sl-SI" sz="12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sl-SI" altLang="sl-SI" sz="14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sl-SI" altLang="sl-SI" sz="14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sl-SI" altLang="sl-SI" sz="24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sl-SI" altLang="sl-SI" sz="2400" dirty="0"/>
          </a:p>
        </p:txBody>
      </p:sp>
      <p:pic>
        <p:nvPicPr>
          <p:cNvPr id="38916" name="Picture 7" descr="volcano">
            <a:extLst>
              <a:ext uri="{FF2B5EF4-FFF2-40B4-BE49-F238E27FC236}">
                <a16:creationId xmlns:a16="http://schemas.microsoft.com/office/drawing/2014/main" id="{59A8FF9D-F6FE-4D30-8AF5-B779C917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4243388"/>
            <a:ext cx="5316538" cy="26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vezda: 5 krakov 4">
            <a:extLst>
              <a:ext uri="{FF2B5EF4-FFF2-40B4-BE49-F238E27FC236}">
                <a16:creationId xmlns:a16="http://schemas.microsoft.com/office/drawing/2014/main" id="{ACB0A2B3-8771-4A1E-883E-9BA71A72A9F7}"/>
              </a:ext>
            </a:extLst>
          </p:cNvPr>
          <p:cNvSpPr/>
          <p:nvPr/>
        </p:nvSpPr>
        <p:spPr>
          <a:xfrm>
            <a:off x="5003800" y="2165350"/>
            <a:ext cx="3816350" cy="29924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/>
              <a:t> </a:t>
            </a:r>
            <a:endParaRPr lang="sl-SI" dirty="0"/>
          </a:p>
        </p:txBody>
      </p:sp>
      <p:pic>
        <p:nvPicPr>
          <p:cNvPr id="38918" name="Slika 1">
            <a:extLst>
              <a:ext uri="{FF2B5EF4-FFF2-40B4-BE49-F238E27FC236}">
                <a16:creationId xmlns:a16="http://schemas.microsoft.com/office/drawing/2014/main" id="{E4E7F399-C8EE-4874-8281-86241FC9B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325438"/>
            <a:ext cx="43148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72A477-6204-4377-9886-DEBC9A021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050" y="333375"/>
            <a:ext cx="6572250" cy="10493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5400" dirty="0">
                <a:solidFill>
                  <a:srgbClr val="FF0000"/>
                </a:solidFill>
              </a:rPr>
              <a:t>KAJ JE VULKAN ALI OGNJENIK?</a:t>
            </a:r>
          </a:p>
        </p:txBody>
      </p:sp>
      <p:sp>
        <p:nvSpPr>
          <p:cNvPr id="15363" name="Označba mesta vsebine 2">
            <a:extLst>
              <a:ext uri="{FF2B5EF4-FFF2-40B4-BE49-F238E27FC236}">
                <a16:creationId xmlns:a16="http://schemas.microsoft.com/office/drawing/2014/main" id="{2081EE9A-79FD-4D3B-8B8A-1B23A9E9E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r>
              <a:rPr lang="sl-SI" altLang="sl-SI"/>
              <a:t>Vulkan ali ognjenik je geološka površinska oblika.</a:t>
            </a:r>
          </a:p>
          <a:p>
            <a:r>
              <a:rPr lang="sl-SI" altLang="sl-SI"/>
              <a:t>Njegova oblika je vidna kot nekakšen hrib ali gora.</a:t>
            </a:r>
          </a:p>
          <a:p>
            <a:r>
              <a:rPr lang="sl-SI" altLang="sl-SI"/>
              <a:t>Običajno nastane zaradi akumulacije magmatskega materiala.</a:t>
            </a:r>
          </a:p>
          <a:p>
            <a:r>
              <a:rPr lang="sl-SI" altLang="sl-SI"/>
              <a:t>Material ki je navadno iz notranjosti zemlje nastane v zemlji.</a:t>
            </a:r>
          </a:p>
          <a:p>
            <a:r>
              <a:rPr lang="sl-SI" altLang="sl-SI"/>
              <a:t>Ta material se imenuje magma.</a:t>
            </a:r>
          </a:p>
          <a:p>
            <a:r>
              <a:rPr lang="sl-SI" altLang="sl-SI"/>
              <a:t>Plini ki jih vsebuje magma povečajo pritisk da vulkan izbruhne.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1DBE433-BC92-4E37-89F3-771184619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989138"/>
            <a:ext cx="2613025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0D5A870-B9B9-460F-A1A0-39873813A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2013"/>
            <a:ext cx="5715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2D6B592-AB0A-4585-84A6-351300B7E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656138"/>
            <a:ext cx="267493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47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>
            <a:extLst>
              <a:ext uri="{FF2B5EF4-FFF2-40B4-BE49-F238E27FC236}">
                <a16:creationId xmlns:a16="http://schemas.microsoft.com/office/drawing/2014/main" id="{79757427-8604-4321-B029-F40EEEC81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762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6000">
                <a:solidFill>
                  <a:srgbClr val="9900CC"/>
                </a:solidFill>
                <a:latin typeface="El&amp;Font Bubble"/>
              </a:rPr>
              <a:t>IZBRUH OGNJENIKA:</a:t>
            </a:r>
          </a:p>
        </p:txBody>
      </p:sp>
      <p:sp>
        <p:nvSpPr>
          <p:cNvPr id="46085" name="Rectangle 5">
            <a:extLst>
              <a:ext uri="{FF2B5EF4-FFF2-40B4-BE49-F238E27FC236}">
                <a16:creationId xmlns:a16="http://schemas.microsoft.com/office/drawing/2014/main" id="{5601159C-6473-4EEE-AA2A-A97714080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25538"/>
            <a:ext cx="5472113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sl-SI" altLang="sl-SI" sz="2100" dirty="0"/>
          </a:p>
          <a:p>
            <a:pPr eaLnBrk="1" fontAlgn="auto" hangingPunct="1">
              <a:spcAft>
                <a:spcPts val="0"/>
              </a:spcAft>
              <a:buClr>
                <a:srgbClr val="9900CC"/>
              </a:buClr>
              <a:buFont typeface="Wingdings" panose="05000000000000000000" pitchFamily="2" charset="2"/>
              <a:buChar char="«"/>
              <a:defRPr/>
            </a:pPr>
            <a:r>
              <a:rPr lang="sl-SI" altLang="sl-SI" sz="2100" dirty="0"/>
              <a:t>Sam izbruh ne povzroči veliko žrtev, </a:t>
            </a:r>
          </a:p>
          <a:p>
            <a:pPr eaLnBrk="1" fontAlgn="auto" hangingPunct="1">
              <a:spcAft>
                <a:spcPts val="0"/>
              </a:spcAft>
              <a:buClr>
                <a:srgbClr val="9900CC"/>
              </a:buClr>
              <a:buFont typeface="Wingdings" panose="05000000000000000000" pitchFamily="2" charset="2"/>
              <a:buNone/>
              <a:defRPr/>
            </a:pPr>
            <a:r>
              <a:rPr lang="sl-SI" altLang="sl-SI" sz="2100" dirty="0"/>
              <a:t>večji problem predstavljajo posledice, </a:t>
            </a:r>
          </a:p>
          <a:p>
            <a:pPr eaLnBrk="1" fontAlgn="auto" hangingPunct="1">
              <a:spcAft>
                <a:spcPts val="0"/>
              </a:spcAft>
              <a:buClr>
                <a:srgbClr val="9900CC"/>
              </a:buClr>
              <a:buFont typeface="Wingdings" panose="05000000000000000000" pitchFamily="2" charset="2"/>
              <a:buNone/>
              <a:defRPr/>
            </a:pPr>
            <a:r>
              <a:rPr lang="sl-SI" altLang="sl-SI" sz="2100" dirty="0"/>
              <a:t>po izbruhu vulkana.</a:t>
            </a:r>
          </a:p>
          <a:p>
            <a:pPr eaLnBrk="1" fontAlgn="auto" hangingPunct="1">
              <a:spcAft>
                <a:spcPts val="0"/>
              </a:spcAft>
              <a:buClr>
                <a:srgbClr val="9900CC"/>
              </a:buClr>
              <a:buFont typeface="Wingdings" panose="05000000000000000000" pitchFamily="2" charset="2"/>
              <a:buChar char="«"/>
              <a:defRPr/>
            </a:pPr>
            <a:r>
              <a:rPr lang="sl-SI" altLang="sl-SI" sz="2100" dirty="0"/>
              <a:t>Večino smrti povzročijo plini in tokovi,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9900CC"/>
              </a:buClr>
              <a:buFontTx/>
              <a:buNone/>
              <a:defRPr/>
            </a:pPr>
            <a:r>
              <a:rPr lang="sl-SI" altLang="sl-SI" sz="2100" dirty="0"/>
              <a:t> ki dosegajo več kot 500˙C.</a:t>
            </a:r>
            <a:endParaRPr lang="sl-SI" altLang="sl-SI" dirty="0"/>
          </a:p>
          <a:p>
            <a:pPr eaLnBrk="1" fontAlgn="auto" hangingPunct="1">
              <a:spcAft>
                <a:spcPts val="0"/>
              </a:spcAft>
              <a:buClr>
                <a:srgbClr val="9900CC"/>
              </a:buClr>
              <a:buFont typeface="Wingdings" panose="05000000000000000000" pitchFamily="2" charset="2"/>
              <a:buNone/>
              <a:defRPr/>
            </a:pPr>
            <a:endParaRPr lang="sl-SI" altLang="sl-SI" sz="2100" dirty="0">
              <a:solidFill>
                <a:srgbClr val="FFFFFF"/>
              </a:solidFill>
            </a:endParaRPr>
          </a:p>
        </p:txBody>
      </p:sp>
      <p:pic>
        <p:nvPicPr>
          <p:cNvPr id="46088" name="Picture 8" descr="volcano picture Tomasello _2_">
            <a:extLst>
              <a:ext uri="{FF2B5EF4-FFF2-40B4-BE49-F238E27FC236}">
                <a16:creationId xmlns:a16="http://schemas.microsoft.com/office/drawing/2014/main" id="{56533BC4-86CC-4E0F-85DE-C3313E6C0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649663"/>
            <a:ext cx="41751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Slika 1">
            <a:extLst>
              <a:ext uri="{FF2B5EF4-FFF2-40B4-BE49-F238E27FC236}">
                <a16:creationId xmlns:a16="http://schemas.microsoft.com/office/drawing/2014/main" id="{69797240-7D68-4776-BD32-E4896DDD5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619250"/>
            <a:ext cx="372586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D8D87B40-E014-428D-897D-6400E5E86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0"/>
            <a:ext cx="882015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6000">
                <a:solidFill>
                  <a:srgbClr val="FF0066"/>
                </a:solidFill>
                <a:latin typeface="El&amp;Font Bubble"/>
              </a:rPr>
              <a:t>POSLEDICE IZBRUHA VULKANA:</a:t>
            </a:r>
          </a:p>
        </p:txBody>
      </p:sp>
      <p:pic>
        <p:nvPicPr>
          <p:cNvPr id="44037" name="Picture 5" descr="etna-house-lava-4">
            <a:extLst>
              <a:ext uri="{FF2B5EF4-FFF2-40B4-BE49-F238E27FC236}">
                <a16:creationId xmlns:a16="http://schemas.microsoft.com/office/drawing/2014/main" id="{31B9E830-D82C-414C-A7F0-A16ED74D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1960563"/>
            <a:ext cx="4932363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Rectangle 12">
            <a:extLst>
              <a:ext uri="{FF2B5EF4-FFF2-40B4-BE49-F238E27FC236}">
                <a16:creationId xmlns:a16="http://schemas.microsoft.com/office/drawing/2014/main" id="{82555A6F-55E9-45AA-8332-36FE7B335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996952"/>
            <a:ext cx="295200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buClr>
                <a:srgbClr val="FF0066"/>
              </a:buClr>
              <a:buFont typeface="Wingdings" panose="05000000000000000000" pitchFamily="2" charset="2"/>
              <a:buChar char="«"/>
              <a:defRPr/>
            </a:pPr>
            <a:r>
              <a:rPr lang="sl-SI" altLang="sl-SI" sz="2100" dirty="0">
                <a:highlight>
                  <a:srgbClr val="FFFF00"/>
                </a:highlight>
              </a:rPr>
              <a:t>Nastajajo ob: </a:t>
            </a:r>
          </a:p>
          <a:p>
            <a:pPr algn="ctr" eaLnBrk="1" fontAlgn="auto" hangingPunct="1">
              <a:spcAft>
                <a:spcPts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/>
            </a:pPr>
            <a:r>
              <a:rPr lang="sl-SI" altLang="sl-SI" sz="2100" dirty="0">
                <a:highlight>
                  <a:srgbClr val="FFFF00"/>
                </a:highlight>
              </a:rPr>
              <a:t>-stiku litosferskih plošč,</a:t>
            </a:r>
          </a:p>
          <a:p>
            <a:pPr algn="ctr" eaLnBrk="1" fontAlgn="auto" hangingPunct="1">
              <a:spcAft>
                <a:spcPts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/>
            </a:pPr>
            <a:r>
              <a:rPr lang="sl-SI" altLang="sl-SI" sz="2100" dirty="0">
                <a:highlight>
                  <a:srgbClr val="FFFF00"/>
                </a:highlight>
              </a:rPr>
              <a:t>~magma tali kamnine in </a:t>
            </a:r>
          </a:p>
          <a:p>
            <a:pPr algn="ctr" eaLnBrk="1" fontAlgn="auto" hangingPunct="1">
              <a:spcAft>
                <a:spcPts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/>
            </a:pPr>
            <a:r>
              <a:rPr lang="sl-SI" altLang="sl-SI" sz="2100" dirty="0">
                <a:highlight>
                  <a:srgbClr val="FFFF00"/>
                </a:highlight>
              </a:rPr>
              <a:t>prodira na površje.</a:t>
            </a:r>
            <a:endParaRPr lang="sl-SI" altLang="sl-SI" sz="2100" dirty="0">
              <a:solidFill>
                <a:srgbClr val="FFFFFF"/>
              </a:solidFill>
              <a:highlight>
                <a:srgbClr val="FFFF00"/>
              </a:highlight>
            </a:endParaRPr>
          </a:p>
        </p:txBody>
      </p:sp>
      <p:pic>
        <p:nvPicPr>
          <p:cNvPr id="44045" name="Picture 13" descr="e-gaia">
            <a:extLst>
              <a:ext uri="{FF2B5EF4-FFF2-40B4-BE49-F238E27FC236}">
                <a16:creationId xmlns:a16="http://schemas.microsoft.com/office/drawing/2014/main" id="{F54C441C-E9AD-418C-9A73-F13E39E0D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4232275"/>
            <a:ext cx="49323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Rectangle 14">
            <a:extLst>
              <a:ext uri="{FF2B5EF4-FFF2-40B4-BE49-F238E27FC236}">
                <a16:creationId xmlns:a16="http://schemas.microsoft.com/office/drawing/2014/main" id="{D4F20DFA-8AF6-444C-ADAD-770CB04A7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18" y="4743162"/>
            <a:ext cx="2843212" cy="172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buClr>
                <a:srgbClr val="FF0066"/>
              </a:buClr>
              <a:buFont typeface="Wingdings" panose="05000000000000000000" pitchFamily="2" charset="2"/>
              <a:buNone/>
              <a:defRPr/>
            </a:pPr>
            <a:endParaRPr lang="sl-SI" altLang="sl-SI" sz="2100" dirty="0"/>
          </a:p>
          <a:p>
            <a:pPr algn="ctr" eaLnBrk="1" fontAlgn="auto" hangingPunct="1">
              <a:spcAft>
                <a:spcPts val="0"/>
              </a:spcAft>
              <a:buClr>
                <a:srgbClr val="FF0066"/>
              </a:buClr>
              <a:buFont typeface="Wingdings" panose="05000000000000000000" pitchFamily="2" charset="2"/>
              <a:buChar char="«"/>
              <a:defRPr/>
            </a:pPr>
            <a:r>
              <a:rPr lang="sl-SI" altLang="sl-SI" sz="2100" dirty="0">
                <a:highlight>
                  <a:srgbClr val="FFFF00"/>
                </a:highlight>
              </a:rPr>
              <a:t>Večina vulkanov se nahaja na območju Pacifika-Tihega oceana.</a:t>
            </a:r>
            <a:endParaRPr lang="sl-SI" altLang="sl-SI" sz="2100" dirty="0">
              <a:solidFill>
                <a:srgbClr val="FFFFFF"/>
              </a:solidFill>
              <a:highlight>
                <a:srgbClr val="FFFF00"/>
              </a:highlight>
            </a:endParaRPr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BB265CE6-434C-47C9-97CB-36CEF22B7408}"/>
              </a:ext>
            </a:extLst>
          </p:cNvPr>
          <p:cNvSpPr/>
          <p:nvPr/>
        </p:nvSpPr>
        <p:spPr>
          <a:xfrm>
            <a:off x="226973" y="1628800"/>
            <a:ext cx="2736304" cy="122413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l-SI" dirty="0">
                <a:solidFill>
                  <a:schemeClr val="tx1"/>
                </a:solidFill>
                <a:highlight>
                  <a:srgbClr val="FFFF00"/>
                </a:highlight>
              </a:rPr>
              <a:t>Vulkani v okolici prebivalstva ogrožajo prebivalce ki živijo blizu vulkana.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600" decel="100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>
            <a:extLst>
              <a:ext uri="{FF2B5EF4-FFF2-40B4-BE49-F238E27FC236}">
                <a16:creationId xmlns:a16="http://schemas.microsoft.com/office/drawing/2014/main" id="{3728B891-A685-4D11-A2EE-BF7C96605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60350"/>
            <a:ext cx="36734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FF0066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Na svetu je več kot 1500 delujočih vulkanov!</a:t>
            </a:r>
          </a:p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FF0066"/>
              </a:buClr>
              <a:buSzTx/>
              <a:buFont typeface="Wingdings" panose="05000000000000000000" pitchFamily="2" charset="2"/>
              <a:buChar char="«"/>
            </a:pPr>
            <a:endParaRPr lang="sl-SI" altLang="sl-SI" sz="21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B8D3FCC9-B80E-48E4-B9F1-9FABC20E1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5734050"/>
            <a:ext cx="4211637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Clr>
                <a:srgbClr val="FF0066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Ob izbruhu se sprosti 6x več energije kot pri atomski bombi.</a:t>
            </a:r>
          </a:p>
        </p:txBody>
      </p:sp>
      <p:pic>
        <p:nvPicPr>
          <p:cNvPr id="20484" name="Slika 1">
            <a:extLst>
              <a:ext uri="{FF2B5EF4-FFF2-40B4-BE49-F238E27FC236}">
                <a16:creationId xmlns:a16="http://schemas.microsoft.com/office/drawing/2014/main" id="{0064CD9D-FADD-4C2A-AEAE-27F4EDFC7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13188"/>
            <a:ext cx="41767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Slika 3">
            <a:extLst>
              <a:ext uri="{FF2B5EF4-FFF2-40B4-BE49-F238E27FC236}">
                <a16:creationId xmlns:a16="http://schemas.microsoft.com/office/drawing/2014/main" id="{11ABF512-153C-45AE-B79B-BECA98B31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765175"/>
            <a:ext cx="49672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0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>
            <a:extLst>
              <a:ext uri="{FF2B5EF4-FFF2-40B4-BE49-F238E27FC236}">
                <a16:creationId xmlns:a16="http://schemas.microsoft.com/office/drawing/2014/main" id="{68445761-6FA6-488B-8528-EAD4BBC20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4678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6000">
                <a:solidFill>
                  <a:srgbClr val="00CCFF"/>
                </a:solidFill>
                <a:latin typeface="El&amp;Font Bubble"/>
              </a:rPr>
              <a:t>MAGMATSKO </a:t>
            </a:r>
            <a:br>
              <a:rPr lang="sl-SI" altLang="sl-SI" sz="6000">
                <a:solidFill>
                  <a:srgbClr val="00CCFF"/>
                </a:solidFill>
                <a:latin typeface="El&amp;Font Bubble"/>
              </a:rPr>
            </a:br>
            <a:r>
              <a:rPr lang="sl-SI" altLang="sl-SI" sz="6000">
                <a:solidFill>
                  <a:srgbClr val="00CCFF"/>
                </a:solidFill>
                <a:latin typeface="El&amp;Font Bubble"/>
              </a:rPr>
              <a:t>OGNJIŠČE POD VULKANOM:</a:t>
            </a:r>
            <a:endParaRPr lang="sl-SI" altLang="sl-SI" sz="6000">
              <a:solidFill>
                <a:schemeClr val="tx2"/>
              </a:solidFill>
              <a:latin typeface="El&amp;Font Bubble"/>
            </a:endParaRPr>
          </a:p>
        </p:txBody>
      </p:sp>
      <p:sp>
        <p:nvSpPr>
          <p:cNvPr id="49157" name="Rectangle 5">
            <a:extLst>
              <a:ext uri="{FF2B5EF4-FFF2-40B4-BE49-F238E27FC236}">
                <a16:creationId xmlns:a16="http://schemas.microsoft.com/office/drawing/2014/main" id="{0CAE369B-0BC5-4E25-95C3-3630D0D7C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14675"/>
            <a:ext cx="82296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Utekočinjen del kamnin v plašču povzroči dvigovanje magme proti površju.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Magma, se izlije na površje brez ovir.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Pogosto se kopiči v jami, ki leži 10 do 30 km globoko.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Magma, lahko ostane v magmatskem ognjišču tudi več stoletij.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Plini, ki jih magma vsebuje povečajo pritisk v magmatskih ognjiščih! Ko je pritisk dovolj visok pride do eksplozivnega izbruha.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None/>
            </a:pPr>
            <a:r>
              <a:rPr lang="sl-SI" altLang="sl-SI" sz="2100">
                <a:latin typeface="Arial" panose="020B0604020202020204" pitchFamily="34" charset="0"/>
              </a:rPr>
              <a:t>***Ta pojav je enak pojavu, ki nastane, ko stresemo steklenico gazirane vode</a:t>
            </a:r>
            <a:r>
              <a:rPr lang="sl-SI" altLang="sl-SI" sz="32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endParaRPr lang="en-US" altLang="sl-SI" sz="3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  <p:bldP spid="49156" grpId="1"/>
      <p:bldP spid="49157" grpId="0"/>
      <p:bldP spid="4915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81154CE-BC24-419D-9C12-B1D5F05BE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69" y="-135590"/>
            <a:ext cx="9252520" cy="702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>
            <a:extLst>
              <a:ext uri="{FF2B5EF4-FFF2-40B4-BE49-F238E27FC236}">
                <a16:creationId xmlns:a16="http://schemas.microsoft.com/office/drawing/2014/main" id="{EBB1EEB0-F0BC-4CE9-8633-447169AA4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2413" y="333375"/>
            <a:ext cx="46085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6000">
                <a:solidFill>
                  <a:srgbClr val="00FFCC"/>
                </a:solidFill>
                <a:latin typeface="El&amp;Font Bubble"/>
              </a:rPr>
              <a:t>VRSTE: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89489EEB-F6DE-4F26-BAAB-68D3BCB3B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557338"/>
            <a:ext cx="360045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havajski tip,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strombolski tip,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vulkani ognjeniške vrste,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vulkani vrste Pelee,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Plinijski tip vulkana,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endParaRPr lang="sl-SI" altLang="sl-SI" sz="210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endParaRPr lang="sl-SI" altLang="sl-SI" sz="2100">
              <a:latin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endParaRPr lang="en-US" altLang="sl-SI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F43D2532-4C82-43A9-B4A9-DF1520F9D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628775"/>
            <a:ext cx="4751387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  <a:cs typeface="Arial" panose="020B0604020202020204" pitchFamily="34" charset="0"/>
              </a:rPr>
              <a:t>AKTIVNI (izbruhnili v človekovi zgodovini)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  <a:cs typeface="Arial" panose="020B0604020202020204" pitchFamily="34" charset="0"/>
              </a:rPr>
              <a:t>SPEČI (v človekovi zgodovini še niso izbruhnili, 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None/>
            </a:pPr>
            <a:r>
              <a:rPr lang="sl-SI" altLang="sl-SI" sz="2100">
                <a:latin typeface="Arial" panose="020B0604020202020204" pitchFamily="34" charset="0"/>
                <a:cs typeface="Arial" panose="020B0604020202020204" pitchFamily="34" charset="0"/>
              </a:rPr>
              <a:t>     a obstaja možnost, da še bodo)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rgbClr val="00FFCC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  <a:cs typeface="Arial" panose="020B0604020202020204" pitchFamily="34" charset="0"/>
              </a:rPr>
              <a:t>UGASLI (ni sledov magmatske dejavnosti)</a:t>
            </a:r>
            <a:endParaRPr lang="en-US" altLang="sl-SI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AFA78D51-40A0-4DBC-91C3-596EA80E4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260350"/>
            <a:ext cx="4392612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6000">
                <a:solidFill>
                  <a:srgbClr val="00FFCC"/>
                </a:solidFill>
                <a:latin typeface="El&amp;Font Bubble"/>
              </a:rPr>
              <a:t>DELITVE:</a:t>
            </a:r>
          </a:p>
        </p:txBody>
      </p:sp>
      <p:sp>
        <p:nvSpPr>
          <p:cNvPr id="52232" name="Line 8">
            <a:extLst>
              <a:ext uri="{FF2B5EF4-FFF2-40B4-BE49-F238E27FC236}">
                <a16:creationId xmlns:a16="http://schemas.microsoft.com/office/drawing/2014/main" id="{A2E41A77-1238-406F-A017-2037D529F9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260350"/>
            <a:ext cx="0" cy="4076700"/>
          </a:xfrm>
          <a:prstGeom prst="line">
            <a:avLst/>
          </a:prstGeom>
          <a:noFill/>
          <a:ln w="28575">
            <a:solidFill>
              <a:srgbClr val="00FF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/>
          </a:p>
        </p:txBody>
      </p:sp>
      <p:pic>
        <p:nvPicPr>
          <p:cNvPr id="52234" name="Picture 10">
            <a:extLst>
              <a:ext uri="{FF2B5EF4-FFF2-40B4-BE49-F238E27FC236}">
                <a16:creationId xmlns:a16="http://schemas.microsoft.com/office/drawing/2014/main" id="{A8169B1D-5465-4874-A783-F6AD8B39A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508500"/>
            <a:ext cx="3455987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Slika 1">
            <a:extLst>
              <a:ext uri="{FF2B5EF4-FFF2-40B4-BE49-F238E27FC236}">
                <a16:creationId xmlns:a16="http://schemas.microsoft.com/office/drawing/2014/main" id="{B4FD7D98-48E3-4F75-B4A0-605724478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08500"/>
            <a:ext cx="375126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5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99FFC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99FF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5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5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15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99FFCC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99FF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15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50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2075"/>
                            </p:stCondLst>
                            <p:childTnLst>
                              <p:par>
                                <p:cTn id="3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29" grpId="0"/>
      <p:bldP spid="52230" grpId="0"/>
      <p:bldP spid="522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B6685D9-5D60-4DA7-9CAF-3F3F2D45F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8280400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sl-SI" altLang="sl-SI" sz="6000">
                <a:solidFill>
                  <a:schemeClr val="hlink"/>
                </a:solidFill>
                <a:latin typeface="El&amp;Font Bubble"/>
              </a:rPr>
              <a:t>TIPI VULKANOV-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553CE02E-E324-471B-9A8E-278F8392B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844675"/>
            <a:ext cx="51117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Utekočinjen STAROVULKANI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None/>
            </a:pPr>
            <a:r>
              <a:rPr lang="sl-SI" altLang="sl-SI" sz="2100">
                <a:latin typeface="Arial" panose="020B0604020202020204" pitchFamily="34" charset="0"/>
              </a:rPr>
              <a:t>Fujijma na Japonskem.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1D46192F-74E1-4E2B-8D18-B22626263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2924175"/>
            <a:ext cx="51117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ŠČUTASTI VULKANI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None/>
            </a:pPr>
            <a:r>
              <a:rPr lang="sl-SI" altLang="sl-SI" sz="2100">
                <a:latin typeface="Arial" panose="020B0604020202020204" pitchFamily="34" charset="0"/>
              </a:rPr>
              <a:t>Kilimandžaro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None/>
            </a:pPr>
            <a:r>
              <a:rPr lang="sl-SI" altLang="sl-SI" sz="2100">
                <a:latin typeface="Arial" panose="020B0604020202020204" pitchFamily="34" charset="0"/>
              </a:rPr>
              <a:t>Vulkani na Havajih.</a:t>
            </a:r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FD234A1F-BC25-4552-83F6-DD5768463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4292600"/>
            <a:ext cx="511175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ŽLINDRASTI VULKANI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None/>
            </a:pPr>
            <a:r>
              <a:rPr lang="sl-SI" altLang="sl-SI" sz="2100">
                <a:latin typeface="Arial" panose="020B0604020202020204" pitchFamily="34" charset="0"/>
              </a:rPr>
              <a:t>Paricutin.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None/>
            </a:pPr>
            <a:endParaRPr lang="sl-SI" altLang="sl-SI" sz="2100">
              <a:latin typeface="Arial" panose="020B0604020202020204" pitchFamily="34" charset="0"/>
            </a:endParaRPr>
          </a:p>
        </p:txBody>
      </p:sp>
      <p:sp>
        <p:nvSpPr>
          <p:cNvPr id="70662" name="Rectangle 6">
            <a:extLst>
              <a:ext uri="{FF2B5EF4-FFF2-40B4-BE49-F238E27FC236}">
                <a16:creationId xmlns:a16="http://schemas.microsoft.com/office/drawing/2014/main" id="{500A6B71-1966-4C76-B278-114737B66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5300663"/>
            <a:ext cx="511175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Char char="«"/>
            </a:pPr>
            <a:r>
              <a:rPr lang="sl-SI" altLang="sl-SI" sz="2100">
                <a:latin typeface="Arial" panose="020B0604020202020204" pitchFamily="34" charset="0"/>
              </a:rPr>
              <a:t>KALDERA VULKANI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rgbClr val="00CCFF"/>
              </a:buClr>
              <a:buSzTx/>
              <a:buFont typeface="Wingdings" panose="05000000000000000000" pitchFamily="2" charset="2"/>
              <a:buNone/>
            </a:pPr>
            <a:r>
              <a:rPr lang="sl-SI" altLang="sl-SI" sz="2100">
                <a:latin typeface="Arial" panose="020B0604020202020204" pitchFamily="34" charset="0"/>
              </a:rPr>
              <a:t>Vezuv v Italiji.</a:t>
            </a:r>
          </a:p>
        </p:txBody>
      </p:sp>
      <p:pic>
        <p:nvPicPr>
          <p:cNvPr id="70663" name="Picture 7" descr="vezuv03_jpg">
            <a:extLst>
              <a:ext uri="{FF2B5EF4-FFF2-40B4-BE49-F238E27FC236}">
                <a16:creationId xmlns:a16="http://schemas.microsoft.com/office/drawing/2014/main" id="{BE382D6E-1D19-41F3-8D7F-27EAA6CE7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52963"/>
            <a:ext cx="2665413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Fujijama na Japonskem">
            <a:extLst>
              <a:ext uri="{FF2B5EF4-FFF2-40B4-BE49-F238E27FC236}">
                <a16:creationId xmlns:a16="http://schemas.microsoft.com/office/drawing/2014/main" id="{D1AE66BF-C600-44C3-9372-B858AE05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20938"/>
            <a:ext cx="251936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9" descr="Kilimandžaro">
            <a:extLst>
              <a:ext uri="{FF2B5EF4-FFF2-40B4-BE49-F238E27FC236}">
                <a16:creationId xmlns:a16="http://schemas.microsoft.com/office/drawing/2014/main" id="{E1BE6163-473B-4316-92A0-3DB432649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652963"/>
            <a:ext cx="27717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0" descr="Paricutin">
            <a:extLst>
              <a:ext uri="{FF2B5EF4-FFF2-40B4-BE49-F238E27FC236}">
                <a16:creationId xmlns:a16="http://schemas.microsoft.com/office/drawing/2014/main" id="{05D790C8-FF99-4833-AD6A-4D19C5051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92375"/>
            <a:ext cx="25923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  <p:bldP spid="70659" grpId="0"/>
      <p:bldP spid="70660" grpId="0"/>
      <p:bldP spid="70661" grpId="0"/>
      <p:bldP spid="70662" grpId="0"/>
    </p:bldLst>
  </p:timing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495</Words>
  <Application>Microsoft Office PowerPoint</Application>
  <PresentationFormat>On-screen Show (4:3)</PresentationFormat>
  <Paragraphs>107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Bradley Hand ITC</vt:lpstr>
      <vt:lpstr>Calibri</vt:lpstr>
      <vt:lpstr>El&amp;Font Bubble</vt:lpstr>
      <vt:lpstr>Gill Sans MT</vt:lpstr>
      <vt:lpstr>Wingdings</vt:lpstr>
      <vt:lpstr>Galerija</vt:lpstr>
      <vt:lpstr>PowerPoint Presentation</vt:lpstr>
      <vt:lpstr>KAJ JE VULKAN ALI OGNJENIK?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Viri: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2019-05-31T08:41:39Z</dcterms:created>
  <dcterms:modified xsi:type="dcterms:W3CDTF">2019-05-31T08:41:39Z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