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60" r:id="rId5"/>
    <p:sldId id="259" r:id="rId6"/>
    <p:sldId id="261" r:id="rId7"/>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46" autoAdjust="0"/>
    <p:restoredTop sz="94660"/>
  </p:normalViewPr>
  <p:slideViewPr>
    <p:cSldViewPr>
      <p:cViewPr varScale="1">
        <p:scale>
          <a:sx n="102" d="100"/>
          <a:sy n="102" d="100"/>
        </p:scale>
        <p:origin x="126"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7AB7-7F2D-4AC7-A626-49538AF8F5D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69DA56DF-C8A1-4A67-B64E-FBBC830E8EB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C6A77E88-7923-46FC-900F-D5DE5039360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D0657CF-A6F3-40D3-AB18-E72819A44BAE}"/>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D0B9B9FA-C7F8-402F-B7B3-D9C1414AFDBE}"/>
              </a:ext>
            </a:extLst>
          </p:cNvPr>
          <p:cNvSpPr>
            <a:spLocks noGrp="1"/>
          </p:cNvSpPr>
          <p:nvPr>
            <p:ph type="sldNum" sz="quarter" idx="12"/>
          </p:nvPr>
        </p:nvSpPr>
        <p:spPr/>
        <p:txBody>
          <a:bodyPr/>
          <a:lstStyle>
            <a:lvl1pPr>
              <a:defRPr/>
            </a:lvl1pPr>
          </a:lstStyle>
          <a:p>
            <a:fld id="{48C0A965-65BD-4665-AE92-FC0EFE55CA24}" type="slidenum">
              <a:rPr lang="sl-SI" altLang="sl-SI"/>
              <a:pPr/>
              <a:t>‹#›</a:t>
            </a:fld>
            <a:endParaRPr lang="sl-SI" altLang="sl-SI"/>
          </a:p>
        </p:txBody>
      </p:sp>
    </p:spTree>
    <p:extLst>
      <p:ext uri="{BB962C8B-B14F-4D97-AF65-F5344CB8AC3E}">
        <p14:creationId xmlns:p14="http://schemas.microsoft.com/office/powerpoint/2010/main" val="175536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34FC0-B3C1-4054-8A4B-E4DEFB42A002}"/>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737102C4-6713-4A45-8AEA-3DFEEF2172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800270F-4A9B-4136-9342-5B723D9F851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5B91836-7B7E-4864-8D9F-623DF6D8427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3751446-EC39-4525-BA17-3600C4E2EA15}"/>
              </a:ext>
            </a:extLst>
          </p:cNvPr>
          <p:cNvSpPr>
            <a:spLocks noGrp="1"/>
          </p:cNvSpPr>
          <p:nvPr>
            <p:ph type="sldNum" sz="quarter" idx="12"/>
          </p:nvPr>
        </p:nvSpPr>
        <p:spPr/>
        <p:txBody>
          <a:bodyPr/>
          <a:lstStyle>
            <a:lvl1pPr>
              <a:defRPr/>
            </a:lvl1pPr>
          </a:lstStyle>
          <a:p>
            <a:fld id="{CB785BA2-4542-439E-8F0A-E12E5E999EA3}" type="slidenum">
              <a:rPr lang="sl-SI" altLang="sl-SI"/>
              <a:pPr/>
              <a:t>‹#›</a:t>
            </a:fld>
            <a:endParaRPr lang="sl-SI" altLang="sl-SI"/>
          </a:p>
        </p:txBody>
      </p:sp>
    </p:spTree>
    <p:extLst>
      <p:ext uri="{BB962C8B-B14F-4D97-AF65-F5344CB8AC3E}">
        <p14:creationId xmlns:p14="http://schemas.microsoft.com/office/powerpoint/2010/main" val="4043399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EA9F5C-A60E-4D44-97F8-EB79DD9AADD6}"/>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292D9C15-D268-4378-8B98-6C2CAF14A24C}"/>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E9CABBD-D2F9-4BDF-A5AF-A1FC97EE961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44A4409-413A-458D-A2CC-D3D5DCDEE92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D6B62C7-7B4F-40E8-ADA9-A0FCE1DE8FC0}"/>
              </a:ext>
            </a:extLst>
          </p:cNvPr>
          <p:cNvSpPr>
            <a:spLocks noGrp="1"/>
          </p:cNvSpPr>
          <p:nvPr>
            <p:ph type="sldNum" sz="quarter" idx="12"/>
          </p:nvPr>
        </p:nvSpPr>
        <p:spPr/>
        <p:txBody>
          <a:bodyPr/>
          <a:lstStyle>
            <a:lvl1pPr>
              <a:defRPr/>
            </a:lvl1pPr>
          </a:lstStyle>
          <a:p>
            <a:fld id="{6C47FD1A-6CFA-4568-A122-E328E38D01D7}" type="slidenum">
              <a:rPr lang="sl-SI" altLang="sl-SI"/>
              <a:pPr/>
              <a:t>‹#›</a:t>
            </a:fld>
            <a:endParaRPr lang="sl-SI" altLang="sl-SI"/>
          </a:p>
        </p:txBody>
      </p:sp>
    </p:spTree>
    <p:extLst>
      <p:ext uri="{BB962C8B-B14F-4D97-AF65-F5344CB8AC3E}">
        <p14:creationId xmlns:p14="http://schemas.microsoft.com/office/powerpoint/2010/main" val="101251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2071-A4F1-4502-AE72-BAF08929041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4323E97-0A8F-41B1-89FC-B6DD39841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BC528EA-59AE-4205-A6BB-907A0F6F8DB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FF6694B-3C22-4BD7-BB7A-64E66BF2AB3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249CFDA-3077-480F-9B62-BBAC3B79F649}"/>
              </a:ext>
            </a:extLst>
          </p:cNvPr>
          <p:cNvSpPr>
            <a:spLocks noGrp="1"/>
          </p:cNvSpPr>
          <p:nvPr>
            <p:ph type="sldNum" sz="quarter" idx="12"/>
          </p:nvPr>
        </p:nvSpPr>
        <p:spPr/>
        <p:txBody>
          <a:bodyPr/>
          <a:lstStyle>
            <a:lvl1pPr>
              <a:defRPr/>
            </a:lvl1pPr>
          </a:lstStyle>
          <a:p>
            <a:fld id="{5367C755-4A10-4A2E-9C29-27AF83210421}" type="slidenum">
              <a:rPr lang="sl-SI" altLang="sl-SI"/>
              <a:pPr/>
              <a:t>‹#›</a:t>
            </a:fld>
            <a:endParaRPr lang="sl-SI" altLang="sl-SI"/>
          </a:p>
        </p:txBody>
      </p:sp>
    </p:spTree>
    <p:extLst>
      <p:ext uri="{BB962C8B-B14F-4D97-AF65-F5344CB8AC3E}">
        <p14:creationId xmlns:p14="http://schemas.microsoft.com/office/powerpoint/2010/main" val="215335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7200-9BE7-4885-B57E-EDF5723DE3D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D2DE010A-C6F7-46F7-96C1-16E0706FA12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CD34C48-45C9-4F1A-8EA0-FC527928D09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0129E96-0080-4DEA-A346-E3C7C80FD1D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79C2880-6DE7-4AF3-BB2F-E46BEFE2584E}"/>
              </a:ext>
            </a:extLst>
          </p:cNvPr>
          <p:cNvSpPr>
            <a:spLocks noGrp="1"/>
          </p:cNvSpPr>
          <p:nvPr>
            <p:ph type="sldNum" sz="quarter" idx="12"/>
          </p:nvPr>
        </p:nvSpPr>
        <p:spPr/>
        <p:txBody>
          <a:bodyPr/>
          <a:lstStyle>
            <a:lvl1pPr>
              <a:defRPr/>
            </a:lvl1pPr>
          </a:lstStyle>
          <a:p>
            <a:fld id="{73D183B0-91CF-45A4-9AE5-79E265A6CFE0}" type="slidenum">
              <a:rPr lang="sl-SI" altLang="sl-SI"/>
              <a:pPr/>
              <a:t>‹#›</a:t>
            </a:fld>
            <a:endParaRPr lang="sl-SI" altLang="sl-SI"/>
          </a:p>
        </p:txBody>
      </p:sp>
    </p:spTree>
    <p:extLst>
      <p:ext uri="{BB962C8B-B14F-4D97-AF65-F5344CB8AC3E}">
        <p14:creationId xmlns:p14="http://schemas.microsoft.com/office/powerpoint/2010/main" val="177853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DEF5-58CD-42C2-8E2B-0D04E769B39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3FD3B79-56FD-409F-81D1-6A962B4DB1BC}"/>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95BEACE9-8170-4A3E-8A4D-2FB16150B01E}"/>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85974F76-AE7F-4B05-8331-CFB286D4D37B}"/>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13D1F2D-0180-4B67-9C6A-B432C940A8A6}"/>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AA12BB6-287C-42EE-95CB-FCEADC4149CA}"/>
              </a:ext>
            </a:extLst>
          </p:cNvPr>
          <p:cNvSpPr>
            <a:spLocks noGrp="1"/>
          </p:cNvSpPr>
          <p:nvPr>
            <p:ph type="sldNum" sz="quarter" idx="12"/>
          </p:nvPr>
        </p:nvSpPr>
        <p:spPr/>
        <p:txBody>
          <a:bodyPr/>
          <a:lstStyle>
            <a:lvl1pPr>
              <a:defRPr/>
            </a:lvl1pPr>
          </a:lstStyle>
          <a:p>
            <a:fld id="{FD911916-A4BB-4B2F-8EA4-775513C41A2E}" type="slidenum">
              <a:rPr lang="sl-SI" altLang="sl-SI"/>
              <a:pPr/>
              <a:t>‹#›</a:t>
            </a:fld>
            <a:endParaRPr lang="sl-SI" altLang="sl-SI"/>
          </a:p>
        </p:txBody>
      </p:sp>
    </p:spTree>
    <p:extLst>
      <p:ext uri="{BB962C8B-B14F-4D97-AF65-F5344CB8AC3E}">
        <p14:creationId xmlns:p14="http://schemas.microsoft.com/office/powerpoint/2010/main" val="331695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FBFE-485E-4B1A-B023-F5EACAA3BB74}"/>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A088975C-ACB2-47A6-A351-154D7379F11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D261BA-A6B8-48FC-AADE-39063196550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EF5A224C-560C-41E7-AE51-4F5B632C7C7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3DAD50-8A69-49DD-9B8F-EC7D8FAB929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D008A33F-24A9-4DB2-B7CB-455AC9D3D811}"/>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514C2054-5F57-4F2C-91A9-CEBA420D4CDB}"/>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0B9AAC95-6414-4530-856E-F2B07ABA34CF}"/>
              </a:ext>
            </a:extLst>
          </p:cNvPr>
          <p:cNvSpPr>
            <a:spLocks noGrp="1"/>
          </p:cNvSpPr>
          <p:nvPr>
            <p:ph type="sldNum" sz="quarter" idx="12"/>
          </p:nvPr>
        </p:nvSpPr>
        <p:spPr/>
        <p:txBody>
          <a:bodyPr/>
          <a:lstStyle>
            <a:lvl1pPr>
              <a:defRPr/>
            </a:lvl1pPr>
          </a:lstStyle>
          <a:p>
            <a:fld id="{61D71540-CCB3-4F16-8E59-7C330DFDCFF7}" type="slidenum">
              <a:rPr lang="sl-SI" altLang="sl-SI"/>
              <a:pPr/>
              <a:t>‹#›</a:t>
            </a:fld>
            <a:endParaRPr lang="sl-SI" altLang="sl-SI"/>
          </a:p>
        </p:txBody>
      </p:sp>
    </p:spTree>
    <p:extLst>
      <p:ext uri="{BB962C8B-B14F-4D97-AF65-F5344CB8AC3E}">
        <p14:creationId xmlns:p14="http://schemas.microsoft.com/office/powerpoint/2010/main" val="420987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18F2-73EC-45BC-BE58-D133FB366F00}"/>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C27B4484-DCC5-4F58-A37E-E8D98AB27087}"/>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B40E45BD-D70E-4E69-894B-1F52D9A6C27D}"/>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5429C10C-F7AA-43D9-BCCF-9DE0019917D3}"/>
              </a:ext>
            </a:extLst>
          </p:cNvPr>
          <p:cNvSpPr>
            <a:spLocks noGrp="1"/>
          </p:cNvSpPr>
          <p:nvPr>
            <p:ph type="sldNum" sz="quarter" idx="12"/>
          </p:nvPr>
        </p:nvSpPr>
        <p:spPr/>
        <p:txBody>
          <a:bodyPr/>
          <a:lstStyle>
            <a:lvl1pPr>
              <a:defRPr/>
            </a:lvl1pPr>
          </a:lstStyle>
          <a:p>
            <a:fld id="{66C18E5B-42F0-4DBB-9403-8F9418C42DC6}" type="slidenum">
              <a:rPr lang="sl-SI" altLang="sl-SI"/>
              <a:pPr/>
              <a:t>‹#›</a:t>
            </a:fld>
            <a:endParaRPr lang="sl-SI" altLang="sl-SI"/>
          </a:p>
        </p:txBody>
      </p:sp>
    </p:spTree>
    <p:extLst>
      <p:ext uri="{BB962C8B-B14F-4D97-AF65-F5344CB8AC3E}">
        <p14:creationId xmlns:p14="http://schemas.microsoft.com/office/powerpoint/2010/main" val="69012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5E2447-EE86-4F49-8A7D-A6E2694AF174}"/>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AC7A19E6-A6F4-45F3-BE86-60CB4FDC4E13}"/>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83EF7D65-2FD0-4016-B97D-A7CB0D47B3A3}"/>
              </a:ext>
            </a:extLst>
          </p:cNvPr>
          <p:cNvSpPr>
            <a:spLocks noGrp="1"/>
          </p:cNvSpPr>
          <p:nvPr>
            <p:ph type="sldNum" sz="quarter" idx="12"/>
          </p:nvPr>
        </p:nvSpPr>
        <p:spPr/>
        <p:txBody>
          <a:bodyPr/>
          <a:lstStyle>
            <a:lvl1pPr>
              <a:defRPr/>
            </a:lvl1pPr>
          </a:lstStyle>
          <a:p>
            <a:fld id="{1FDFACA1-2B02-41A6-B648-D890D9D8293B}" type="slidenum">
              <a:rPr lang="sl-SI" altLang="sl-SI"/>
              <a:pPr/>
              <a:t>‹#›</a:t>
            </a:fld>
            <a:endParaRPr lang="sl-SI" altLang="sl-SI"/>
          </a:p>
        </p:txBody>
      </p:sp>
    </p:spTree>
    <p:extLst>
      <p:ext uri="{BB962C8B-B14F-4D97-AF65-F5344CB8AC3E}">
        <p14:creationId xmlns:p14="http://schemas.microsoft.com/office/powerpoint/2010/main" val="204626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5EE18-60A2-425B-B486-0D16D33E5A1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00C56253-B090-4AB5-A46F-FD9E0F3EEFB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12B3A1AD-85F8-4368-B92E-256F678522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D17E8-7A90-415E-91C2-5263AC070F84}"/>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9E2A010-A5F5-4F0E-9E18-1B16A43E447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8AF79A4-4878-4D2F-BA6E-263B5B609AFB}"/>
              </a:ext>
            </a:extLst>
          </p:cNvPr>
          <p:cNvSpPr>
            <a:spLocks noGrp="1"/>
          </p:cNvSpPr>
          <p:nvPr>
            <p:ph type="sldNum" sz="quarter" idx="12"/>
          </p:nvPr>
        </p:nvSpPr>
        <p:spPr/>
        <p:txBody>
          <a:bodyPr/>
          <a:lstStyle>
            <a:lvl1pPr>
              <a:defRPr/>
            </a:lvl1pPr>
          </a:lstStyle>
          <a:p>
            <a:fld id="{7CAC4B13-9510-4A68-B5C6-47831A2781C1}" type="slidenum">
              <a:rPr lang="sl-SI" altLang="sl-SI"/>
              <a:pPr/>
              <a:t>‹#›</a:t>
            </a:fld>
            <a:endParaRPr lang="sl-SI" altLang="sl-SI"/>
          </a:p>
        </p:txBody>
      </p:sp>
    </p:spTree>
    <p:extLst>
      <p:ext uri="{BB962C8B-B14F-4D97-AF65-F5344CB8AC3E}">
        <p14:creationId xmlns:p14="http://schemas.microsoft.com/office/powerpoint/2010/main" val="51438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C8854-4AE4-4A46-A886-69DEF3AF3B8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3647E018-2830-48FC-83E0-987AAD6EF07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E81C51E4-12BA-4F72-AFD6-D57E583A3A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CAFBC5-2AE4-42E2-96C6-58587D243ED2}"/>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BE709DFF-90F5-4439-9052-C5ABB6F0336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3533C3E7-F4DA-41DA-9808-3490310B0E56}"/>
              </a:ext>
            </a:extLst>
          </p:cNvPr>
          <p:cNvSpPr>
            <a:spLocks noGrp="1"/>
          </p:cNvSpPr>
          <p:nvPr>
            <p:ph type="sldNum" sz="quarter" idx="12"/>
          </p:nvPr>
        </p:nvSpPr>
        <p:spPr/>
        <p:txBody>
          <a:bodyPr/>
          <a:lstStyle>
            <a:lvl1pPr>
              <a:defRPr/>
            </a:lvl1pPr>
          </a:lstStyle>
          <a:p>
            <a:fld id="{B544AFB4-5DBB-49B2-9093-C9FFF6B8697A}" type="slidenum">
              <a:rPr lang="sl-SI" altLang="sl-SI"/>
              <a:pPr/>
              <a:t>‹#›</a:t>
            </a:fld>
            <a:endParaRPr lang="sl-SI" altLang="sl-SI"/>
          </a:p>
        </p:txBody>
      </p:sp>
    </p:spTree>
    <p:extLst>
      <p:ext uri="{BB962C8B-B14F-4D97-AF65-F5344CB8AC3E}">
        <p14:creationId xmlns:p14="http://schemas.microsoft.com/office/powerpoint/2010/main" val="208612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0276EDF-C533-4459-85F0-B2809EF8FE9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6FD311F0-EDF0-4DBF-89B6-76DFC963893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067776AC-0831-41E1-9EB2-FE5D03A5D06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24D8EA0F-6CE9-410D-9D90-00923D7AD4E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20D89E78-0F71-429C-8C38-D1B76688980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7D727B7-261C-4439-8EFD-7CF7246BE138}"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l.wikipedia.org/wiki/Slika:Geyser_exploding_1_large.jpg"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sl.wikipedia.org/wiki/Slika:Geyser_exploding_3_large.jpg" TargetMode="External"/><Relationship Id="rId1" Type="http://schemas.openxmlformats.org/officeDocument/2006/relationships/slideLayout" Target="../slideLayouts/slideLayout7.xml"/><Relationship Id="rId6" Type="http://schemas.openxmlformats.org/officeDocument/2006/relationships/hyperlink" Target="http://sl.wikipedia.org/wiki/Slika:Geyser_exploding_2_large.jpg" TargetMode="External"/><Relationship Id="rId5" Type="http://schemas.openxmlformats.org/officeDocument/2006/relationships/image" Target="../media/image5.jpeg"/><Relationship Id="rId4" Type="http://schemas.openxmlformats.org/officeDocument/2006/relationships/hyperlink" Target="http://sl.wikipedia.org/wiki/Slika:Geyser_exploding_4_large.jpg" TargetMode="Externa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projekti.svarog.org/vulkani/Bozanskost.htm" TargetMode="External"/><Relationship Id="rId2" Type="http://schemas.openxmlformats.org/officeDocument/2006/relationships/hyperlink" Target="http://projekti.svarog.org/vulkani/Vulkanologija.htm" TargetMode="External"/><Relationship Id="rId1" Type="http://schemas.openxmlformats.org/officeDocument/2006/relationships/slideLayout" Target="../slideLayouts/slideLayout7.xml"/><Relationship Id="rId6" Type="http://schemas.openxmlformats.org/officeDocument/2006/relationships/hyperlink" Target="http://projekti.svarog.org/vulkani/Tekocine.htm" TargetMode="External"/><Relationship Id="rId5" Type="http://schemas.openxmlformats.org/officeDocument/2006/relationships/hyperlink" Target="http://projekti.svarog.org/vulkani/Kamnine.htm" TargetMode="External"/><Relationship Id="rId4" Type="http://schemas.openxmlformats.org/officeDocument/2006/relationships/hyperlink" Target="http://projekti.svarog.org/vulkani/Katastrofe.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a:extLst>
              <a:ext uri="{FF2B5EF4-FFF2-40B4-BE49-F238E27FC236}">
                <a16:creationId xmlns:a16="http://schemas.microsoft.com/office/drawing/2014/main" id="{D020008C-468D-4161-951E-3F85871DB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982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Text Box 4">
            <a:extLst>
              <a:ext uri="{FF2B5EF4-FFF2-40B4-BE49-F238E27FC236}">
                <a16:creationId xmlns:a16="http://schemas.microsoft.com/office/drawing/2014/main" id="{5D1ACCC7-542A-4C0C-8AE7-BAEDC463EF30}"/>
              </a:ext>
            </a:extLst>
          </p:cNvPr>
          <p:cNvSpPr txBox="1">
            <a:spLocks noChangeArrowheads="1"/>
          </p:cNvSpPr>
          <p:nvPr/>
        </p:nvSpPr>
        <p:spPr bwMode="auto">
          <a:xfrm>
            <a:off x="-228600" y="228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3600" b="1" i="1">
                <a:solidFill>
                  <a:srgbClr val="FF0000"/>
                </a:solidFill>
                <a:latin typeface="Comic Sans MS" panose="030F0702030302020204" pitchFamily="66" charset="0"/>
              </a:rPr>
              <a:t> Vulkani</a:t>
            </a:r>
          </a:p>
        </p:txBody>
      </p:sp>
      <p:sp>
        <p:nvSpPr>
          <p:cNvPr id="4101" name="Text Box 5">
            <a:extLst>
              <a:ext uri="{FF2B5EF4-FFF2-40B4-BE49-F238E27FC236}">
                <a16:creationId xmlns:a16="http://schemas.microsoft.com/office/drawing/2014/main" id="{E91F172C-C12E-42D4-9B2A-8589E335364F}"/>
              </a:ext>
            </a:extLst>
          </p:cNvPr>
          <p:cNvSpPr txBox="1">
            <a:spLocks noChangeArrowheads="1"/>
          </p:cNvSpPr>
          <p:nvPr/>
        </p:nvSpPr>
        <p:spPr bwMode="auto">
          <a:xfrm>
            <a:off x="990600" y="8382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4102" name="Text Box 6">
            <a:extLst>
              <a:ext uri="{FF2B5EF4-FFF2-40B4-BE49-F238E27FC236}">
                <a16:creationId xmlns:a16="http://schemas.microsoft.com/office/drawing/2014/main" id="{61716A5C-ACD5-4A91-A39F-81D7D957783C}"/>
              </a:ext>
            </a:extLst>
          </p:cNvPr>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3200" b="1" i="1">
                <a:solidFill>
                  <a:srgbClr val="0000FF"/>
                </a:solidFill>
                <a:latin typeface="Comic Sans MS" panose="030F0702030302020204" pitchFamily="66" charset="0"/>
              </a:rPr>
              <a:t>Severna Evropa</a:t>
            </a:r>
          </a:p>
        </p:txBody>
      </p:sp>
      <p:sp>
        <p:nvSpPr>
          <p:cNvPr id="4105" name="Text Box 9">
            <a:extLst>
              <a:ext uri="{FF2B5EF4-FFF2-40B4-BE49-F238E27FC236}">
                <a16:creationId xmlns:a16="http://schemas.microsoft.com/office/drawing/2014/main" id="{B57FA791-F6B2-42A6-B702-7547E5B963E6}"/>
              </a:ext>
            </a:extLst>
          </p:cNvPr>
          <p:cNvSpPr txBox="1">
            <a:spLocks noChangeArrowheads="1"/>
          </p:cNvSpPr>
          <p:nvPr/>
        </p:nvSpPr>
        <p:spPr bwMode="auto">
          <a:xfrm>
            <a:off x="5410200" y="4953000"/>
            <a:ext cx="3962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a:solidFill>
                  <a:srgbClr val="0000FF"/>
                </a:solidFill>
                <a:latin typeface="Comic Sans MS" panose="030F0702030302020204" pitchFamily="66" charset="0"/>
              </a:rPr>
              <a:t> </a:t>
            </a:r>
            <a:endParaRPr lang="sl-SI" altLang="sl-SI" b="1" i="1" dirty="0">
              <a:solidFill>
                <a:srgbClr val="0000FF"/>
              </a:solidFill>
              <a:latin typeface="Comic Sans MS" panose="030F0702030302020204" pitchFamily="66" charset="0"/>
            </a:endParaRPr>
          </a:p>
          <a:p>
            <a:pPr>
              <a:spcBef>
                <a:spcPct val="50000"/>
              </a:spcBef>
            </a:pPr>
            <a:endParaRPr lang="sl-SI" altLang="sl-SI" b="1" i="1" dirty="0">
              <a:solidFill>
                <a:srgbClr val="0000FF"/>
              </a:solidFill>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a:extLst>
              <a:ext uri="{FF2B5EF4-FFF2-40B4-BE49-F238E27FC236}">
                <a16:creationId xmlns:a16="http://schemas.microsoft.com/office/drawing/2014/main" id="{F4940E26-FF77-44A5-8F07-BF72DCA35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 Box 5">
            <a:extLst>
              <a:ext uri="{FF2B5EF4-FFF2-40B4-BE49-F238E27FC236}">
                <a16:creationId xmlns:a16="http://schemas.microsoft.com/office/drawing/2014/main" id="{7EC2EB29-6DC7-46AE-8211-08B3A0ED20C3}"/>
              </a:ext>
            </a:extLst>
          </p:cNvPr>
          <p:cNvSpPr txBox="1">
            <a:spLocks noChangeArrowheads="1"/>
          </p:cNvSpPr>
          <p:nvPr/>
        </p:nvSpPr>
        <p:spPr bwMode="auto">
          <a:xfrm>
            <a:off x="0" y="685800"/>
            <a:ext cx="89154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sl-SI" altLang="sl-SI" sz="2400" b="1" i="1">
                <a:solidFill>
                  <a:srgbClr val="FF0000"/>
                </a:solidFill>
                <a:latin typeface="Comic Sans MS" panose="030F0702030302020204" pitchFamily="66" charset="0"/>
              </a:rPr>
              <a:t> DELOVANJE:</a:t>
            </a:r>
          </a:p>
          <a:p>
            <a:pPr algn="ctr">
              <a:buFontTx/>
              <a:buChar char="-"/>
            </a:pPr>
            <a:r>
              <a:rPr lang="sl-SI" altLang="sl-SI" b="1" i="1">
                <a:solidFill>
                  <a:srgbClr val="0000FF"/>
                </a:solidFill>
                <a:latin typeface="Comic Sans MS" panose="030F0702030302020204" pitchFamily="66" charset="0"/>
              </a:rPr>
              <a:t>Vzroki za izbruh</a:t>
            </a:r>
            <a:r>
              <a:rPr lang="sl-SI" altLang="sl-SI" b="1" i="1">
                <a:latin typeface="Comic Sans MS" panose="030F0702030302020204" pitchFamily="66" charset="0"/>
              </a:rPr>
              <a:t>: </a:t>
            </a:r>
            <a:r>
              <a:rPr lang="sl-SI" altLang="sl-SI" b="1" i="1">
                <a:solidFill>
                  <a:schemeClr val="bg1"/>
                </a:solidFill>
                <a:latin typeface="Comic Sans MS" panose="030F0702030302020204" pitchFamily="66" charset="0"/>
              </a:rPr>
              <a:t>Magma je bolj vroča in lažja kot</a:t>
            </a:r>
            <a:r>
              <a:rPr lang="sl-SI" altLang="sl-SI" b="1" i="1">
                <a:latin typeface="Comic Sans MS" panose="030F0702030302020204" pitchFamily="66" charset="0"/>
              </a:rPr>
              <a:t> </a:t>
            </a:r>
            <a:r>
              <a:rPr lang="sl-SI" altLang="sl-SI" b="1" i="1">
                <a:solidFill>
                  <a:schemeClr val="bg1"/>
                </a:solidFill>
                <a:latin typeface="Comic Sans MS" panose="030F0702030302020204" pitchFamily="66" charset="0"/>
              </a:rPr>
              <a:t>kamnine, ki jo obkrožajo, zato se dviga. Njeno dviganje ovirajo kamnine nad njo in površje lahko doseže le razpoke in dimnike. Čim večji je pritisk, tem lažje prodira magma navzgor. Plini (vodna para, ogljikov dioksid, fluor, klor...), so plini ki jih magma vsebuje.</a:t>
            </a:r>
            <a:r>
              <a:rPr lang="sl-SI" altLang="sl-SI" b="1" i="1"/>
              <a:t>.</a:t>
            </a:r>
            <a:r>
              <a:rPr lang="sl-SI" altLang="sl-SI"/>
              <a:t> </a:t>
            </a:r>
            <a:endParaRPr lang="sl-SI" altLang="sl-SI" b="1" i="1">
              <a:solidFill>
                <a:schemeClr val="bg1"/>
              </a:solidFill>
              <a:latin typeface="Comic Sans MS" panose="030F0702030302020204" pitchFamily="66" charset="0"/>
            </a:endParaRPr>
          </a:p>
          <a:p>
            <a:pPr algn="ctr"/>
            <a:r>
              <a:rPr lang="sl-SI" altLang="sl-SI" b="1" i="1">
                <a:solidFill>
                  <a:schemeClr val="bg1"/>
                </a:solidFill>
                <a:latin typeface="Comic Sans MS" panose="030F0702030302020204" pitchFamily="66" charset="0"/>
              </a:rPr>
              <a:t> </a:t>
            </a:r>
            <a:endParaRPr lang="sl-SI" altLang="sl-SI" b="1" i="1">
              <a:solidFill>
                <a:srgbClr val="0000FF"/>
              </a:solidFill>
              <a:latin typeface="Comic Sans MS" panose="030F0702030302020204" pitchFamily="66" charset="0"/>
            </a:endParaRPr>
          </a:p>
          <a:p>
            <a:pPr algn="ctr"/>
            <a:r>
              <a:rPr lang="sl-SI" altLang="sl-SI" b="1" i="1">
                <a:solidFill>
                  <a:srgbClr val="0000FF"/>
                </a:solidFill>
                <a:latin typeface="Comic Sans MS" panose="030F0702030302020204" pitchFamily="66" charset="0"/>
              </a:rPr>
              <a:t>-</a:t>
            </a:r>
            <a:r>
              <a:rPr lang="sl-SI" altLang="sl-SI" b="1" i="1" u="sng">
                <a:solidFill>
                  <a:srgbClr val="0000FF"/>
                </a:solidFill>
                <a:latin typeface="Comic Sans MS" panose="030F0702030302020204" pitchFamily="66" charset="0"/>
              </a:rPr>
              <a:t>Vulkani Havajske vrste </a:t>
            </a:r>
            <a:r>
              <a:rPr lang="sl-SI" altLang="sl-SI" b="1" i="1">
                <a:solidFill>
                  <a:schemeClr val="bg1"/>
                </a:solidFill>
                <a:latin typeface="Comic Sans MS" panose="030F0702030302020204" pitchFamily="66" charset="0"/>
              </a:rPr>
              <a:t>so ploščati, lava izteka hitro, nikoli ne pride do eksplozije, redko pa se zgodi, da lava ostane ujeta v žrelu, ter oblikuje jezero. </a:t>
            </a:r>
            <a:endParaRPr lang="sl-SI" altLang="sl-SI" b="1" i="1" u="sng">
              <a:solidFill>
                <a:srgbClr val="0000FF"/>
              </a:solidFill>
              <a:latin typeface="Comic Sans MS" panose="030F0702030302020204" pitchFamily="66" charset="0"/>
            </a:endParaRPr>
          </a:p>
          <a:p>
            <a:pPr algn="ctr"/>
            <a:endParaRPr lang="sl-SI" altLang="sl-SI" b="1" i="1">
              <a:solidFill>
                <a:srgbClr val="0000FF"/>
              </a:solidFill>
              <a:latin typeface="Comic Sans MS" panose="030F0702030302020204" pitchFamily="66" charset="0"/>
            </a:endParaRPr>
          </a:p>
          <a:p>
            <a:pPr algn="ctr"/>
            <a:r>
              <a:rPr lang="sl-SI" altLang="sl-SI" b="1" i="1">
                <a:solidFill>
                  <a:srgbClr val="0000FF"/>
                </a:solidFill>
                <a:latin typeface="Comic Sans MS" panose="030F0702030302020204" pitchFamily="66" charset="0"/>
              </a:rPr>
              <a:t>-</a:t>
            </a:r>
            <a:r>
              <a:rPr lang="sl-SI" altLang="sl-SI" b="1" i="1" u="sng">
                <a:solidFill>
                  <a:srgbClr val="0000FF"/>
                </a:solidFill>
                <a:latin typeface="Comic Sans MS" panose="030F0702030302020204" pitchFamily="66" charset="0"/>
              </a:rPr>
              <a:t>Vulkani Strombolske vrste</a:t>
            </a:r>
            <a:r>
              <a:rPr lang="sl-SI" altLang="sl-SI" b="1" i="1">
                <a:solidFill>
                  <a:srgbClr val="0000FF"/>
                </a:solidFill>
                <a:latin typeface="Comic Sans MS" panose="030F0702030302020204" pitchFamily="66" charset="0"/>
              </a:rPr>
              <a:t> </a:t>
            </a:r>
            <a:r>
              <a:rPr lang="sl-SI" altLang="sl-SI" b="1" i="1">
                <a:solidFill>
                  <a:schemeClr val="bg1"/>
                </a:solidFill>
                <a:latin typeface="Comic Sans MS" panose="030F0702030302020204" pitchFamily="66" charset="0"/>
              </a:rPr>
              <a:t>imajo</a:t>
            </a:r>
            <a:r>
              <a:rPr lang="sl-SI" altLang="sl-SI" b="1" i="1">
                <a:solidFill>
                  <a:srgbClr val="0000FF"/>
                </a:solidFill>
                <a:latin typeface="Comic Sans MS" panose="030F0702030302020204" pitchFamily="66" charset="0"/>
              </a:rPr>
              <a:t> </a:t>
            </a:r>
            <a:r>
              <a:rPr lang="sl-SI" altLang="sl-SI" b="1" i="1">
                <a:solidFill>
                  <a:schemeClr val="bg1"/>
                </a:solidFill>
                <a:latin typeface="Comic Sans MS" panose="030F0702030302020204" pitchFamily="66" charset="0"/>
              </a:rPr>
              <a:t>eksplozivne izbruhe. Pri nekaterih izbruhih n</a:t>
            </a:r>
            <a:r>
              <a:rPr lang="sl-SI" altLang="sl-SI" b="1" i="1">
                <a:latin typeface="Comic Sans MS" panose="030F0702030302020204" pitchFamily="66" charset="0"/>
              </a:rPr>
              <a:t>ava</a:t>
            </a:r>
            <a:r>
              <a:rPr lang="sl-SI" altLang="sl-SI" b="1" i="1">
                <a:solidFill>
                  <a:schemeClr val="bg1"/>
                </a:solidFill>
                <a:latin typeface="Comic Sans MS" panose="030F0702030302020204" pitchFamily="66" charset="0"/>
              </a:rPr>
              <a:t>dno lepljiva lava teče počasi in gradi vulkanska področja. Ti vulkani izvržejo tudi trdne snovi različnih oblik in velikosti. Te snovi lavo prekrivajo, dokler tudi njih same ne prekrije novo izlitje.</a:t>
            </a:r>
          </a:p>
          <a:p>
            <a:pPr algn="ctr"/>
            <a:endParaRPr lang="sl-SI" altLang="sl-SI" b="1" i="1">
              <a:solidFill>
                <a:schemeClr val="bg1"/>
              </a:solidFill>
              <a:latin typeface="Comic Sans MS" panose="030F0702030302020204" pitchFamily="66" charset="0"/>
            </a:endParaRPr>
          </a:p>
          <a:p>
            <a:pPr algn="ctr"/>
            <a:r>
              <a:rPr lang="sl-SI" altLang="sl-SI" b="1" i="1">
                <a:solidFill>
                  <a:srgbClr val="0000FF"/>
                </a:solidFill>
                <a:latin typeface="Comic Sans MS" panose="030F0702030302020204" pitchFamily="66" charset="0"/>
              </a:rPr>
              <a:t>-</a:t>
            </a:r>
            <a:r>
              <a:rPr lang="sl-SI" altLang="sl-SI" b="1" i="1" u="sng">
                <a:solidFill>
                  <a:srgbClr val="0000FF"/>
                </a:solidFill>
                <a:latin typeface="Comic Sans MS" panose="030F0702030302020204" pitchFamily="66" charset="0"/>
              </a:rPr>
              <a:t>Vulkani ognjeniške vrste</a:t>
            </a:r>
            <a:r>
              <a:rPr lang="sl-SI" altLang="sl-SI" b="1" i="1">
                <a:solidFill>
                  <a:srgbClr val="0000FF"/>
                </a:solidFill>
                <a:latin typeface="Comic Sans MS" panose="030F0702030302020204" pitchFamily="66" charset="0"/>
              </a:rPr>
              <a:t> </a:t>
            </a:r>
            <a:r>
              <a:rPr lang="sl-SI" altLang="sl-SI" b="1" i="1">
                <a:solidFill>
                  <a:schemeClr val="bg1"/>
                </a:solidFill>
                <a:latin typeface="Comic Sans MS" panose="030F0702030302020204" pitchFamily="66" charset="0"/>
              </a:rPr>
              <a:t>so mnogo bolj eksplozivni. Ob izbruhu se lepljiva </a:t>
            </a:r>
            <a:r>
              <a:rPr lang="sl-SI" altLang="sl-SI" b="1" i="1">
                <a:latin typeface="Comic Sans MS" panose="030F0702030302020204" pitchFamily="66" charset="0"/>
              </a:rPr>
              <a:t>lava in kamnine</a:t>
            </a:r>
            <a:r>
              <a:rPr lang="sl-SI" altLang="sl-SI" b="1" i="1">
                <a:solidFill>
                  <a:schemeClr val="bg1"/>
                </a:solidFill>
                <a:latin typeface="Comic Sans MS" panose="030F0702030302020204" pitchFamily="66" charset="0"/>
              </a:rPr>
              <a:t> iz vulkanskega dimnika zdrobijo v prah. Ogromna mešanica </a:t>
            </a:r>
            <a:r>
              <a:rPr lang="sl-SI" altLang="sl-SI" b="1" i="1">
                <a:latin typeface="Comic Sans MS" panose="030F0702030302020204" pitchFamily="66" charset="0"/>
              </a:rPr>
              <a:t>letečega</a:t>
            </a:r>
            <a:r>
              <a:rPr lang="sl-SI" altLang="sl-SI" b="1" i="1">
                <a:solidFill>
                  <a:schemeClr val="bg1"/>
                </a:solidFill>
                <a:latin typeface="Comic Sans MS" panose="030F0702030302020204" pitchFamily="66" charset="0"/>
              </a:rPr>
              <a:t> pepela se dvigne nekaj kilometrov visoko.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Sestava Vulkana">
            <a:extLst>
              <a:ext uri="{FF2B5EF4-FFF2-40B4-BE49-F238E27FC236}">
                <a16:creationId xmlns:a16="http://schemas.microsoft.com/office/drawing/2014/main" id="{DFA9EF54-6BE8-47D0-BC94-ACF1DA78D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3875"/>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4">
            <a:extLst>
              <a:ext uri="{FF2B5EF4-FFF2-40B4-BE49-F238E27FC236}">
                <a16:creationId xmlns:a16="http://schemas.microsoft.com/office/drawing/2014/main" id="{CB642B2B-A4A8-4F24-901F-F9FB369866C2}"/>
              </a:ext>
            </a:extLst>
          </p:cNvPr>
          <p:cNvSpPr>
            <a:spLocks noChangeArrowheads="1"/>
          </p:cNvSpPr>
          <p:nvPr/>
        </p:nvSpPr>
        <p:spPr bwMode="auto">
          <a:xfrm>
            <a:off x="990600" y="0"/>
            <a:ext cx="6911975" cy="512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l-SI" altLang="sl-SI" sz="2400" b="1" i="1" u="sng">
                <a:solidFill>
                  <a:srgbClr val="FF0000"/>
                </a:solidFill>
                <a:latin typeface="Comic Sans MS" panose="030F0702030302020204" pitchFamily="66" charset="0"/>
              </a:rPr>
              <a:t>SESTAVA VULKANA</a:t>
            </a:r>
          </a:p>
          <a:p>
            <a:pPr algn="ctr"/>
            <a:endParaRPr lang="sl-SI" altLang="sl-SI" b="1">
              <a:solidFill>
                <a:srgbClr val="0000FF"/>
              </a:solidFill>
              <a:latin typeface="Comic Sans MS" panose="030F0702030302020204" pitchFamily="66" charset="0"/>
            </a:endParaRPr>
          </a:p>
          <a:p>
            <a:pPr algn="ctr"/>
            <a:r>
              <a:rPr lang="sl-SI" altLang="sl-SI" b="1">
                <a:solidFill>
                  <a:srgbClr val="0000FF"/>
                </a:solidFill>
                <a:latin typeface="Comic Sans MS" panose="030F0702030302020204" pitchFamily="66" charset="0"/>
              </a:rPr>
              <a:t>- Magmatsko ognjišče</a:t>
            </a:r>
            <a:r>
              <a:rPr lang="sl-SI" altLang="sl-SI">
                <a:solidFill>
                  <a:srgbClr val="0000FF"/>
                </a:solidFill>
                <a:latin typeface="Comic Sans MS" panose="030F0702030302020204" pitchFamily="66" charset="0"/>
              </a:rPr>
              <a:t>:</a:t>
            </a:r>
            <a:r>
              <a:rPr lang="sl-SI" altLang="sl-SI">
                <a:latin typeface="Comic Sans MS" panose="030F0702030302020204" pitchFamily="66" charset="0"/>
              </a:rPr>
              <a:t> jama z magmo, ki se</a:t>
            </a:r>
            <a:br>
              <a:rPr lang="sl-SI" altLang="sl-SI">
                <a:latin typeface="Comic Sans MS" panose="030F0702030302020204" pitchFamily="66" charset="0"/>
              </a:rPr>
            </a:br>
            <a:r>
              <a:rPr lang="sl-SI" altLang="sl-SI">
                <a:solidFill>
                  <a:schemeClr val="bg1"/>
                </a:solidFill>
                <a:latin typeface="Comic Sans MS" panose="030F0702030302020204" pitchFamily="66" charset="0"/>
              </a:rPr>
              <a:t>nahaja pod</a:t>
            </a:r>
            <a:r>
              <a:rPr lang="sl-SI" altLang="sl-SI">
                <a:latin typeface="Comic Sans MS" panose="030F0702030302020204" pitchFamily="66" charset="0"/>
              </a:rPr>
              <a:t> vulkanom.</a:t>
            </a:r>
          </a:p>
          <a:p>
            <a:pPr algn="ctr"/>
            <a:r>
              <a:rPr lang="sl-SI" altLang="sl-SI" b="1">
                <a:solidFill>
                  <a:srgbClr val="0000FF"/>
                </a:solidFill>
                <a:latin typeface="Comic Sans MS" panose="030F0702030302020204" pitchFamily="66" charset="0"/>
              </a:rPr>
              <a:t>- Dimnik (vulkanski)</a:t>
            </a:r>
            <a:r>
              <a:rPr lang="sl-SI" altLang="sl-SI">
                <a:solidFill>
                  <a:srgbClr val="0000FF"/>
                </a:solidFill>
                <a:latin typeface="Comic Sans MS" panose="030F0702030302020204" pitchFamily="66" charset="0"/>
              </a:rPr>
              <a:t>:</a:t>
            </a:r>
            <a:r>
              <a:rPr lang="sl-SI" altLang="sl-SI">
                <a:latin typeface="Comic Sans MS" panose="030F0702030302020204" pitchFamily="66" charset="0"/>
              </a:rPr>
              <a:t> del vulkana, skozi katerega se</a:t>
            </a:r>
            <a:br>
              <a:rPr lang="sl-SI" altLang="sl-SI">
                <a:latin typeface="Comic Sans MS" panose="030F0702030302020204" pitchFamily="66" charset="0"/>
              </a:rPr>
            </a:br>
            <a:r>
              <a:rPr lang="sl-SI" altLang="sl-SI">
                <a:latin typeface="Comic Sans MS" panose="030F0702030302020204" pitchFamily="66" charset="0"/>
              </a:rPr>
              <a:t>dvigajo lava in vulkanski plin.</a:t>
            </a:r>
          </a:p>
          <a:p>
            <a:pPr algn="ctr"/>
            <a:r>
              <a:rPr lang="sl-SI" altLang="sl-SI" b="1">
                <a:solidFill>
                  <a:srgbClr val="0000FF"/>
                </a:solidFill>
                <a:latin typeface="Comic Sans MS" panose="030F0702030302020204" pitchFamily="66" charset="0"/>
              </a:rPr>
              <a:t>- Žrelo (krater)</a:t>
            </a:r>
            <a:r>
              <a:rPr lang="sl-SI" altLang="sl-SI">
                <a:solidFill>
                  <a:srgbClr val="0000FF"/>
                </a:solidFill>
                <a:latin typeface="Comic Sans MS" panose="030F0702030302020204" pitchFamily="66" charset="0"/>
              </a:rPr>
              <a:t>:</a:t>
            </a:r>
            <a:r>
              <a:rPr lang="sl-SI" altLang="sl-SI">
                <a:latin typeface="Comic Sans MS" panose="030F0702030302020204" pitchFamily="66" charset="0"/>
              </a:rPr>
              <a:t> široka odprtina na koncu vulkanskega</a:t>
            </a:r>
            <a:br>
              <a:rPr lang="sl-SI" altLang="sl-SI">
                <a:latin typeface="Comic Sans MS" panose="030F0702030302020204" pitchFamily="66" charset="0"/>
              </a:rPr>
            </a:br>
            <a:r>
              <a:rPr lang="sl-SI" altLang="sl-SI">
                <a:latin typeface="Comic Sans MS" panose="030F0702030302020204" pitchFamily="66" charset="0"/>
              </a:rPr>
              <a:t>dimnika, skozi katero bruhata lava in pepel.</a:t>
            </a:r>
          </a:p>
          <a:p>
            <a:pPr algn="ctr">
              <a:buFontTx/>
              <a:buChar char="-"/>
            </a:pPr>
            <a:r>
              <a:rPr lang="sl-SI" altLang="sl-SI" b="1">
                <a:solidFill>
                  <a:srgbClr val="0000FF"/>
                </a:solidFill>
                <a:latin typeface="Comic Sans MS" panose="030F0702030302020204" pitchFamily="66" charset="0"/>
              </a:rPr>
              <a:t>Izbruh (vulkanski)</a:t>
            </a:r>
            <a:r>
              <a:rPr lang="sl-SI" altLang="sl-SI">
                <a:solidFill>
                  <a:srgbClr val="0000FF"/>
                </a:solidFill>
                <a:latin typeface="Comic Sans MS" panose="030F0702030302020204" pitchFamily="66" charset="0"/>
              </a:rPr>
              <a:t>:</a:t>
            </a:r>
            <a:r>
              <a:rPr lang="sl-SI" altLang="sl-SI">
                <a:latin typeface="Comic Sans MS" panose="030F0702030302020204" pitchFamily="66" charset="0"/>
              </a:rPr>
              <a:t> bru</a:t>
            </a:r>
            <a:r>
              <a:rPr lang="sl-SI" altLang="sl-SI">
                <a:solidFill>
                  <a:schemeClr val="bg1"/>
                </a:solidFill>
                <a:latin typeface="Comic Sans MS" panose="030F0702030302020204" pitchFamily="66" charset="0"/>
              </a:rPr>
              <a:t>hanje </a:t>
            </a:r>
            <a:r>
              <a:rPr lang="sl-SI" altLang="sl-SI">
                <a:latin typeface="Comic Sans MS" panose="030F0702030302020204" pitchFamily="66" charset="0"/>
              </a:rPr>
              <a:t>vulkanskih snovi (lava, plin, pepel)</a:t>
            </a:r>
          </a:p>
          <a:p>
            <a:pPr algn="ctr">
              <a:buFontTx/>
              <a:buChar char="-"/>
            </a:pPr>
            <a:r>
              <a:rPr lang="sl-SI" altLang="sl-SI">
                <a:solidFill>
                  <a:schemeClr val="bg1"/>
                </a:solidFill>
                <a:latin typeface="Comic Sans MS" panose="030F0702030302020204" pitchFamily="66" charset="0"/>
              </a:rPr>
              <a:t> na zemljino povr</a:t>
            </a:r>
            <a:r>
              <a:rPr lang="sl-SI" altLang="sl-SI">
                <a:latin typeface="Comic Sans MS" panose="030F0702030302020204" pitchFamily="66" charset="0"/>
              </a:rPr>
              <a:t>šje.</a:t>
            </a:r>
          </a:p>
          <a:p>
            <a:pPr algn="ctr"/>
            <a:r>
              <a:rPr lang="sl-SI" altLang="sl-SI" b="1">
                <a:solidFill>
                  <a:srgbClr val="0000FF"/>
                </a:solidFill>
                <a:latin typeface="Comic Sans MS" panose="030F0702030302020204" pitchFamily="66" charset="0"/>
              </a:rPr>
              <a:t>- Lava</a:t>
            </a:r>
            <a:r>
              <a:rPr lang="sl-SI" altLang="sl-SI">
                <a:solidFill>
                  <a:srgbClr val="0000FF"/>
                </a:solidFill>
                <a:latin typeface="Comic Sans MS" panose="030F0702030302020204" pitchFamily="66" charset="0"/>
              </a:rPr>
              <a:t>:</a:t>
            </a:r>
            <a:r>
              <a:rPr lang="sl-SI" altLang="sl-SI">
                <a:latin typeface="Comic Sans MS" panose="030F0702030302020204" pitchFamily="66" charset="0"/>
              </a:rPr>
              <a:t> </a:t>
            </a:r>
            <a:r>
              <a:rPr lang="sl-SI" altLang="sl-SI">
                <a:solidFill>
                  <a:schemeClr val="bg1"/>
                </a:solidFill>
                <a:latin typeface="Comic Sans MS" panose="030F0702030302020204" pitchFamily="66" charset="0"/>
              </a:rPr>
              <a:t>bolj ali manj lepljiva snov, </a:t>
            </a:r>
            <a:r>
              <a:rPr lang="sl-SI" altLang="sl-SI">
                <a:latin typeface="Comic Sans MS" panose="030F0702030302020204" pitchFamily="66" charset="0"/>
              </a:rPr>
              <a:t>ki se izloči na zemljino</a:t>
            </a:r>
            <a:br>
              <a:rPr lang="sl-SI" altLang="sl-SI">
                <a:solidFill>
                  <a:schemeClr val="bg1"/>
                </a:solidFill>
                <a:latin typeface="Comic Sans MS" panose="030F0702030302020204" pitchFamily="66" charset="0"/>
              </a:rPr>
            </a:br>
            <a:r>
              <a:rPr lang="sl-SI" altLang="sl-SI">
                <a:solidFill>
                  <a:schemeClr val="bg1"/>
                </a:solidFill>
                <a:latin typeface="Comic Sans MS" panose="030F0702030302020204" pitchFamily="66" charset="0"/>
              </a:rPr>
              <a:t>površje. Lava v notranjosti zemlje se imenuje magma.</a:t>
            </a:r>
          </a:p>
          <a:p>
            <a:pPr algn="ctr">
              <a:buFontTx/>
              <a:buChar char="-"/>
            </a:pPr>
            <a:r>
              <a:rPr lang="sl-SI" altLang="sl-SI" b="1">
                <a:solidFill>
                  <a:srgbClr val="0000FF"/>
                </a:solidFill>
                <a:latin typeface="Comic Sans MS" panose="030F0702030302020204" pitchFamily="66" charset="0"/>
              </a:rPr>
              <a:t>Magma</a:t>
            </a:r>
            <a:r>
              <a:rPr lang="sl-SI" altLang="sl-SI">
                <a:solidFill>
                  <a:srgbClr val="0000FF"/>
                </a:solidFill>
                <a:latin typeface="Comic Sans MS" panose="030F0702030302020204" pitchFamily="66" charset="0"/>
              </a:rPr>
              <a:t>:</a:t>
            </a:r>
            <a:r>
              <a:rPr lang="sl-SI" altLang="sl-SI">
                <a:latin typeface="Comic Sans MS" panose="030F0702030302020204" pitchFamily="66" charset="0"/>
              </a:rPr>
              <a:t> </a:t>
            </a:r>
            <a:r>
              <a:rPr lang="sl-SI" altLang="sl-SI">
                <a:solidFill>
                  <a:schemeClr val="bg1"/>
                </a:solidFill>
                <a:latin typeface="Comic Sans MS" panose="030F0702030302020204" pitchFamily="66" charset="0"/>
              </a:rPr>
              <a:t>staljena kamnina, nastane v notranjosti zemlje,</a:t>
            </a:r>
          </a:p>
          <a:p>
            <a:pPr algn="ctr">
              <a:buFontTx/>
              <a:buChar char="-"/>
            </a:pPr>
            <a:r>
              <a:rPr lang="sl-SI" altLang="sl-SI">
                <a:solidFill>
                  <a:schemeClr val="bg1"/>
                </a:solidFill>
                <a:latin typeface="Comic Sans MS" panose="030F0702030302020204" pitchFamily="66" charset="0"/>
              </a:rPr>
              <a:t> med ohlajevanjem se struje</a:t>
            </a:r>
          </a:p>
          <a:p>
            <a:pPr algn="ctr"/>
            <a:r>
              <a:rPr lang="sl-SI" altLang="sl-SI" b="1">
                <a:solidFill>
                  <a:srgbClr val="0000FF"/>
                </a:solidFill>
                <a:latin typeface="Comic Sans MS" panose="030F0702030302020204" pitchFamily="66" charset="0"/>
              </a:rPr>
              <a:t>- Plašč</a:t>
            </a:r>
            <a:r>
              <a:rPr lang="sl-SI" altLang="sl-SI">
                <a:solidFill>
                  <a:srgbClr val="0000FF"/>
                </a:solidFill>
                <a:latin typeface="Comic Sans MS" panose="030F0702030302020204" pitchFamily="66" charset="0"/>
              </a:rPr>
              <a:t>:</a:t>
            </a:r>
            <a:r>
              <a:rPr lang="sl-SI" altLang="sl-SI">
                <a:solidFill>
                  <a:schemeClr val="bg1"/>
                </a:solidFill>
                <a:latin typeface="Comic Sans MS" panose="030F0702030302020204" pitchFamily="66" charset="0"/>
              </a:rPr>
              <a:t> del zemeljske krogle med skorjo in jedrom.</a:t>
            </a:r>
          </a:p>
          <a:p>
            <a:pPr algn="ctr"/>
            <a:r>
              <a:rPr lang="sl-SI" altLang="sl-SI" b="1">
                <a:solidFill>
                  <a:srgbClr val="0000FF"/>
                </a:solidFill>
                <a:latin typeface="Comic Sans MS" panose="030F0702030302020204" pitchFamily="66" charset="0"/>
              </a:rPr>
              <a:t>- Vulkan</a:t>
            </a:r>
            <a:r>
              <a:rPr lang="sl-SI" altLang="sl-SI">
                <a:solidFill>
                  <a:schemeClr val="bg1"/>
                </a:solidFill>
                <a:latin typeface="Comic Sans MS" panose="030F0702030302020204" pitchFamily="66" charset="0"/>
              </a:rPr>
              <a:t>: dvig površja na zemeljski krogli, kjer </a:t>
            </a:r>
            <a:br>
              <a:rPr lang="sl-SI" altLang="sl-SI">
                <a:solidFill>
                  <a:schemeClr val="bg1"/>
                </a:solidFill>
                <a:latin typeface="Comic Sans MS" panose="030F0702030302020204" pitchFamily="66" charset="0"/>
              </a:rPr>
            </a:br>
            <a:r>
              <a:rPr lang="sl-SI" altLang="sl-SI">
                <a:solidFill>
                  <a:schemeClr val="bg1"/>
                </a:solidFill>
                <a:latin typeface="Comic Sans MS" panose="030F0702030302020204" pitchFamily="66" charset="0"/>
              </a:rPr>
              <a:t>magma doseže površje in se izlije v obliki lave. </a:t>
            </a:r>
            <a:br>
              <a:rPr lang="sl-SI" altLang="sl-SI">
                <a:solidFill>
                  <a:schemeClr val="bg1"/>
                </a:solidFill>
                <a:latin typeface="Comic Sans MS" panose="030F0702030302020204" pitchFamily="66" charset="0"/>
              </a:rPr>
            </a:br>
            <a:endParaRPr lang="sl-SI" altLang="sl-SI">
              <a:solidFill>
                <a:schemeClr val="bg1"/>
              </a:solidFill>
              <a:latin typeface="Comic Sans MS" panose="030F0702030302020204"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0" name="Picture 14" descr="Geyser exploding 3 large.jpg">
            <a:hlinkClick r:id="rId2"/>
            <a:extLst>
              <a:ext uri="{FF2B5EF4-FFF2-40B4-BE49-F238E27FC236}">
                <a16:creationId xmlns:a16="http://schemas.microsoft.com/office/drawing/2014/main" id="{554297FD-E3DF-4996-8775-2C3B0E9BA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673600"/>
            <a:ext cx="32766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Geyser exploding 4 large.jpg">
            <a:hlinkClick r:id="rId4"/>
            <a:extLst>
              <a:ext uri="{FF2B5EF4-FFF2-40B4-BE49-F238E27FC236}">
                <a16:creationId xmlns:a16="http://schemas.microsoft.com/office/drawing/2014/main" id="{9BCE629C-7258-4020-9717-B0ACCE0EA8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724400"/>
            <a:ext cx="3200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Geyser exploding 2 large.jpg">
            <a:hlinkClick r:id="rId6"/>
            <a:extLst>
              <a:ext uri="{FF2B5EF4-FFF2-40B4-BE49-F238E27FC236}">
                <a16:creationId xmlns:a16="http://schemas.microsoft.com/office/drawing/2014/main" id="{5C88B121-7354-4DBB-9E3E-14B170F21A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590800"/>
            <a:ext cx="3200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Geyser exploding 1 large.jpg">
            <a:hlinkClick r:id="rId8"/>
            <a:extLst>
              <a:ext uri="{FF2B5EF4-FFF2-40B4-BE49-F238E27FC236}">
                <a16:creationId xmlns:a16="http://schemas.microsoft.com/office/drawing/2014/main" id="{C5DC908D-5279-4952-B510-922FDE1E66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2590800"/>
            <a:ext cx="3276600" cy="2108200"/>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a:extLst>
              <a:ext uri="{FF2B5EF4-FFF2-40B4-BE49-F238E27FC236}">
                <a16:creationId xmlns:a16="http://schemas.microsoft.com/office/drawing/2014/main" id="{6C289FC6-C941-423A-918F-62A1E00F0C14}"/>
              </a:ext>
            </a:extLst>
          </p:cNvPr>
          <p:cNvSpPr txBox="1">
            <a:spLocks noChangeArrowheads="1"/>
          </p:cNvSpPr>
          <p:nvPr/>
        </p:nvSpPr>
        <p:spPr bwMode="auto">
          <a:xfrm>
            <a:off x="990600" y="228600"/>
            <a:ext cx="762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3200" b="1" i="1">
                <a:solidFill>
                  <a:srgbClr val="FF0000"/>
                </a:solidFill>
                <a:latin typeface="Comic Sans MS" panose="030F0702030302020204" pitchFamily="66" charset="0"/>
              </a:rPr>
              <a:t>Gejzirji</a:t>
            </a:r>
          </a:p>
        </p:txBody>
      </p:sp>
      <p:sp>
        <p:nvSpPr>
          <p:cNvPr id="9221" name="Text Box 5">
            <a:extLst>
              <a:ext uri="{FF2B5EF4-FFF2-40B4-BE49-F238E27FC236}">
                <a16:creationId xmlns:a16="http://schemas.microsoft.com/office/drawing/2014/main" id="{21EDB0EA-E648-4D0C-B85F-5752DDBDF6A3}"/>
              </a:ext>
            </a:extLst>
          </p:cNvPr>
          <p:cNvSpPr txBox="1">
            <a:spLocks noChangeArrowheads="1"/>
          </p:cNvSpPr>
          <p:nvPr/>
        </p:nvSpPr>
        <p:spPr bwMode="auto">
          <a:xfrm>
            <a:off x="457200" y="1066800"/>
            <a:ext cx="8153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a:latin typeface="Comic Sans MS" panose="030F0702030302020204" pitchFamily="66" charset="0"/>
              </a:rPr>
              <a:t>Gejzirji so poleg vulkanov, na Islandiji, oz. na Severu Evrope eni najpogostejših pojavov. Gejzirji so vrelci vode. Z njimi so povezani vulkani. Lava, ter vroče kamnine pod zemljo, povzročajo vrenje vode, ki so v zemeljskih rovih. Nato, ko vodna temperatura pride visoko preko vrelišča, se dvigne para nad površje, nekaj trenutkov kasneje se začne dvigovati voda, potem pa vse bolj in bolj, na koncu pa se lahko dvigne tudi do 60 m visoko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a:extLst>
              <a:ext uri="{FF2B5EF4-FFF2-40B4-BE49-F238E27FC236}">
                <a16:creationId xmlns:a16="http://schemas.microsoft.com/office/drawing/2014/main" id="{392437E5-2C05-41F8-82DA-A4893F3BBC59}"/>
              </a:ext>
            </a:extLst>
          </p:cNvPr>
          <p:cNvSpPr txBox="1">
            <a:spLocks noChangeArrowheads="1"/>
          </p:cNvSpPr>
          <p:nvPr/>
        </p:nvSpPr>
        <p:spPr bwMode="auto">
          <a:xfrm>
            <a:off x="304800" y="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3200" b="1" i="1">
                <a:solidFill>
                  <a:srgbClr val="FF0000"/>
                </a:solidFill>
                <a:latin typeface="Comic Sans MS" panose="030F0702030302020204" pitchFamily="66" charset="0"/>
              </a:rPr>
              <a:t>Zanimivosti</a:t>
            </a:r>
          </a:p>
        </p:txBody>
      </p:sp>
      <p:sp>
        <p:nvSpPr>
          <p:cNvPr id="8198" name="Text Box 6">
            <a:extLst>
              <a:ext uri="{FF2B5EF4-FFF2-40B4-BE49-F238E27FC236}">
                <a16:creationId xmlns:a16="http://schemas.microsoft.com/office/drawing/2014/main" id="{EEFF75D8-E46D-4C1D-ABE8-FAAD5BDE0796}"/>
              </a:ext>
            </a:extLst>
          </p:cNvPr>
          <p:cNvSpPr txBox="1">
            <a:spLocks noChangeArrowheads="1"/>
          </p:cNvSpPr>
          <p:nvPr/>
        </p:nvSpPr>
        <p:spPr bwMode="auto">
          <a:xfrm>
            <a:off x="0" y="53340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b="1" i="1">
                <a:latin typeface="Comic Sans MS" panose="030F0702030302020204" pitchFamily="66" charset="0"/>
              </a:rPr>
              <a:t>Ljudje si nekoč niso znali razlagati nenavadnih vulkanskih pojavov, zato so se spet zatekali k mitom in legendam. Naravne pojave so si razlagali kot delo nadnaravnih bitij-bogov. Kadar so bogove s svojimi dejanji razjezili, so jih le ti kaznovali z izbruhom ognja.</a:t>
            </a:r>
          </a:p>
          <a:p>
            <a:r>
              <a:rPr lang="sl-SI" altLang="sl-SI" b="1" i="1">
                <a:latin typeface="Comic Sans MS" panose="030F0702030302020204" pitchFamily="66" charset="0"/>
              </a:rPr>
              <a:t>Stari Grki so verjeli, da ima bog ognja Hefajst svojo kovačnico pod vulkani. Njegovi pomočniki kiklopi so imeli samo eno oko in so v jezi metali kamenje in ogenj. Pogled na vulkan iz višine pokaže podobo Velikanovega očesa. Verjeli so tudi da je v bližini Neaplja vhod v pekel.</a:t>
            </a:r>
          </a:p>
        </p:txBody>
      </p:sp>
      <p:pic>
        <p:nvPicPr>
          <p:cNvPr id="8199" name="Picture 7">
            <a:extLst>
              <a:ext uri="{FF2B5EF4-FFF2-40B4-BE49-F238E27FC236}">
                <a16:creationId xmlns:a16="http://schemas.microsoft.com/office/drawing/2014/main" id="{AF7D481D-FA4E-4600-9521-E8CC4FFB7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27146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Text Box 8">
            <a:extLst>
              <a:ext uri="{FF2B5EF4-FFF2-40B4-BE49-F238E27FC236}">
                <a16:creationId xmlns:a16="http://schemas.microsoft.com/office/drawing/2014/main" id="{380F44E5-071F-4F17-8E95-EC5C1DBB8AE6}"/>
              </a:ext>
            </a:extLst>
          </p:cNvPr>
          <p:cNvSpPr txBox="1">
            <a:spLocks noChangeArrowheads="1"/>
          </p:cNvSpPr>
          <p:nvPr/>
        </p:nvSpPr>
        <p:spPr bwMode="auto">
          <a:xfrm>
            <a:off x="152400" y="2895600"/>
            <a:ext cx="1527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b="1" i="1">
                <a:solidFill>
                  <a:srgbClr val="FF9900"/>
                </a:solidFill>
                <a:latin typeface="Comic Sans MS" panose="030F0702030302020204" pitchFamily="66" charset="0"/>
              </a:rPr>
              <a:t>Bog Hefajst</a:t>
            </a:r>
          </a:p>
        </p:txBody>
      </p:sp>
      <p:pic>
        <p:nvPicPr>
          <p:cNvPr id="8201" name="Picture 9">
            <a:extLst>
              <a:ext uri="{FF2B5EF4-FFF2-40B4-BE49-F238E27FC236}">
                <a16:creationId xmlns:a16="http://schemas.microsoft.com/office/drawing/2014/main" id="{E9BA5838-EBFB-4AAB-8C62-B7E15D6C7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567238"/>
            <a:ext cx="3048000" cy="229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2" name="Text Box 10">
            <a:extLst>
              <a:ext uri="{FF2B5EF4-FFF2-40B4-BE49-F238E27FC236}">
                <a16:creationId xmlns:a16="http://schemas.microsoft.com/office/drawing/2014/main" id="{226726B7-ABFE-4425-AF75-52CAA1319198}"/>
              </a:ext>
            </a:extLst>
          </p:cNvPr>
          <p:cNvSpPr txBox="1">
            <a:spLocks noChangeArrowheads="1"/>
          </p:cNvSpPr>
          <p:nvPr/>
        </p:nvSpPr>
        <p:spPr bwMode="auto">
          <a:xfrm>
            <a:off x="2819400" y="41910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a:solidFill>
                  <a:srgbClr val="FF9900"/>
                </a:solidFill>
                <a:latin typeface="Comic Sans MS" panose="030F0702030302020204" pitchFamily="66" charset="0"/>
              </a:rPr>
              <a:t>Krater Velikanovo oko</a:t>
            </a:r>
          </a:p>
        </p:txBody>
      </p:sp>
      <p:pic>
        <p:nvPicPr>
          <p:cNvPr id="8204" name="Picture 12">
            <a:extLst>
              <a:ext uri="{FF2B5EF4-FFF2-40B4-BE49-F238E27FC236}">
                <a16:creationId xmlns:a16="http://schemas.microsoft.com/office/drawing/2014/main" id="{F36A7D4E-577D-4FEB-9D2B-F287C51B11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171825"/>
            <a:ext cx="34290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5" name="Text Box 13">
            <a:extLst>
              <a:ext uri="{FF2B5EF4-FFF2-40B4-BE49-F238E27FC236}">
                <a16:creationId xmlns:a16="http://schemas.microsoft.com/office/drawing/2014/main" id="{8510F92D-3083-4D75-A7A4-52AD60B398BA}"/>
              </a:ext>
            </a:extLst>
          </p:cNvPr>
          <p:cNvSpPr txBox="1">
            <a:spLocks noChangeArrowheads="1"/>
          </p:cNvSpPr>
          <p:nvPr/>
        </p:nvSpPr>
        <p:spPr bwMode="auto">
          <a:xfrm>
            <a:off x="6858000" y="28956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a:solidFill>
                  <a:srgbClr val="FF9900"/>
                </a:solidFill>
                <a:latin typeface="Comic Sans MS" panose="030F0702030302020204" pitchFamily="66" charset="0"/>
              </a:rPr>
              <a:t>Kiklop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a:extLst>
              <a:ext uri="{FF2B5EF4-FFF2-40B4-BE49-F238E27FC236}">
                <a16:creationId xmlns:a16="http://schemas.microsoft.com/office/drawing/2014/main" id="{5891EB04-FB51-4877-A763-9D8C9C247DB5}"/>
              </a:ext>
            </a:extLst>
          </p:cNvPr>
          <p:cNvSpPr txBox="1">
            <a:spLocks noChangeArrowheads="1"/>
          </p:cNvSpPr>
          <p:nvPr/>
        </p:nvSpPr>
        <p:spPr bwMode="auto">
          <a:xfrm>
            <a:off x="2133600" y="3048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3600" b="1" i="1" u="sng">
                <a:solidFill>
                  <a:srgbClr val="FF0000"/>
                </a:solidFill>
                <a:latin typeface="Comic Sans MS" panose="030F0702030302020204" pitchFamily="66" charset="0"/>
              </a:rPr>
              <a:t>Viri</a:t>
            </a:r>
          </a:p>
        </p:txBody>
      </p:sp>
      <p:sp>
        <p:nvSpPr>
          <p:cNvPr id="11269" name="Text Box 5">
            <a:extLst>
              <a:ext uri="{FF2B5EF4-FFF2-40B4-BE49-F238E27FC236}">
                <a16:creationId xmlns:a16="http://schemas.microsoft.com/office/drawing/2014/main" id="{9864BAF1-CB4A-44DA-8B15-FE1BAEF202BB}"/>
              </a:ext>
            </a:extLst>
          </p:cNvPr>
          <p:cNvSpPr txBox="1">
            <a:spLocks noChangeArrowheads="1"/>
          </p:cNvSpPr>
          <p:nvPr/>
        </p:nvSpPr>
        <p:spPr bwMode="auto">
          <a:xfrm>
            <a:off x="228600" y="1371600"/>
            <a:ext cx="82296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i="1">
                <a:latin typeface="Comic Sans MS" panose="030F0702030302020204" pitchFamily="66" charset="0"/>
                <a:hlinkClick r:id="rId2"/>
              </a:rPr>
              <a:t>http://projekti.svarog.org/vulkani/Vulkanologija.htm</a:t>
            </a:r>
            <a:endParaRPr lang="sl-SI" altLang="sl-SI" b="1" i="1">
              <a:latin typeface="Comic Sans MS" panose="030F0702030302020204" pitchFamily="66" charset="0"/>
            </a:endParaRPr>
          </a:p>
          <a:p>
            <a:pPr>
              <a:spcBef>
                <a:spcPct val="50000"/>
              </a:spcBef>
            </a:pPr>
            <a:r>
              <a:rPr lang="sl-SI" altLang="sl-SI" b="1" i="1">
                <a:latin typeface="Comic Sans MS" panose="030F0702030302020204" pitchFamily="66" charset="0"/>
                <a:hlinkClick r:id="rId3"/>
              </a:rPr>
              <a:t>http://projekti.svarog.org/vulkani/Bozanskost.htm</a:t>
            </a:r>
            <a:endParaRPr lang="sl-SI" altLang="sl-SI" b="1" i="1">
              <a:latin typeface="Comic Sans MS" panose="030F0702030302020204" pitchFamily="66" charset="0"/>
            </a:endParaRPr>
          </a:p>
          <a:p>
            <a:pPr>
              <a:spcBef>
                <a:spcPct val="50000"/>
              </a:spcBef>
            </a:pPr>
            <a:r>
              <a:rPr lang="sl-SI" altLang="sl-SI" b="1" i="1">
                <a:latin typeface="Comic Sans MS" panose="030F0702030302020204" pitchFamily="66" charset="0"/>
                <a:hlinkClick r:id="rId4"/>
              </a:rPr>
              <a:t>http://projekti.svarog.org/vulkani/Katastrofe.htm</a:t>
            </a:r>
            <a:endParaRPr lang="sl-SI" altLang="sl-SI" b="1" i="1">
              <a:latin typeface="Comic Sans MS" panose="030F0702030302020204" pitchFamily="66" charset="0"/>
            </a:endParaRPr>
          </a:p>
          <a:p>
            <a:pPr>
              <a:spcBef>
                <a:spcPct val="50000"/>
              </a:spcBef>
            </a:pPr>
            <a:r>
              <a:rPr lang="sl-SI" altLang="sl-SI" b="1" i="1">
                <a:latin typeface="Comic Sans MS" panose="030F0702030302020204" pitchFamily="66" charset="0"/>
                <a:hlinkClick r:id="rId5"/>
              </a:rPr>
              <a:t>http://projekti.svarog.org/vulkani/Kamnine.htm</a:t>
            </a:r>
            <a:endParaRPr lang="sl-SI" altLang="sl-SI" b="1" i="1">
              <a:latin typeface="Comic Sans MS" panose="030F0702030302020204" pitchFamily="66" charset="0"/>
            </a:endParaRPr>
          </a:p>
          <a:p>
            <a:pPr>
              <a:spcBef>
                <a:spcPct val="50000"/>
              </a:spcBef>
            </a:pPr>
            <a:r>
              <a:rPr lang="sl-SI" altLang="sl-SI" b="1" i="1">
                <a:latin typeface="Comic Sans MS" panose="030F0702030302020204" pitchFamily="66" charset="0"/>
                <a:hlinkClick r:id="rId6"/>
              </a:rPr>
              <a:t>http://projekti.svarog.org/vulkani/Tekocine.htm</a:t>
            </a:r>
            <a:endParaRPr lang="sl-SI" altLang="sl-SI" b="1" i="1">
              <a:latin typeface="Comic Sans MS" panose="030F0702030302020204" pitchFamily="66" charset="0"/>
            </a:endParaRPr>
          </a:p>
          <a:p>
            <a:pPr>
              <a:spcBef>
                <a:spcPct val="50000"/>
              </a:spcBef>
            </a:pPr>
            <a:endParaRPr lang="sl-SI" altLang="sl-SI" b="1" i="1">
              <a:latin typeface="Comic Sans MS" panose="030F0702030302020204" pitchFamily="66" charset="0"/>
            </a:endParaRPr>
          </a:p>
        </p:txBody>
      </p:sp>
    </p:spTree>
  </p:cSld>
  <p:clrMapOvr>
    <a:masterClrMapping/>
  </p:clrMapOvr>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462</Words>
  <Application>Microsoft Office PowerPoint</Application>
  <PresentationFormat>On-screen Show (4:3)</PresentationFormat>
  <Paragraphs>37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Comic Sans MS</vt:lpstr>
      <vt:lpstr>Privzeti načrt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2019-05-31T08:41:39Z</dcterms:created>
  <dcterms:modified xsi:type="dcterms:W3CDTF">2019-05-31T08:41:39Z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