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0FCB8C-2D4F-43DA-9564-B97C55304A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1FE05B-786A-4922-93E9-60D81F58B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1278B8-7A87-46A7-A9FD-35C4C4B8D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49177-8011-4255-B3E8-AA62D1225D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379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EBC6AB-F5AC-4E2A-A5FF-798A2056F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F0B28-0461-438E-8BFF-3FBB4E00F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42DD9-410F-4427-94A8-FEFFBF649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53F94-5253-4CE2-90A4-B75A71737C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444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A1698-A495-4D41-94A0-6EF8A2F16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B13AC4-98C6-4DEA-8096-EFCA16646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1A672B-674D-4E05-B4F4-7199783E0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700C8-7D88-4FE2-98C5-B36B5346A0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675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4490C-F754-422D-9A44-A61FFE4A4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4D5C0C-D179-4118-86D5-A23DB0666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175AF-4937-40A2-8C3F-76E57B6D4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82AB0-D6DF-4FDA-9E3C-5B6AB02E3A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209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F5804D-DD11-4D8E-87F6-3BBD8BA52C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55A2A-9A74-49BA-B07D-6F7DA95951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78E63B-FD98-4BAF-9571-7C0ECBACC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3608E-130F-488D-9B8F-DBDE248632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282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BC83F-9ED1-4803-8BCA-E23C9FD37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1BD654-D01D-4717-8726-0C214C3CA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0C20F9-095A-4A0E-BF9F-EE3A2547C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77FD5-9A4E-412E-980D-1E8DD018D1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275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7D2734-B14B-4E19-9A10-B036BE03B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CB3662-FBDF-4823-A1C5-307B3054F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D80EA-7548-4F30-A341-B8353C43E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4061C-935C-4399-9458-F09B9513B7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010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AC1CD6-380B-4E63-BCE1-8E1DD676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4D9BE7A-E268-4F50-99AA-A089EF361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FED65F-2BFF-41B2-8C52-97D32A37B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98106-E34D-4AA0-80DB-BE3120C9DF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192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EC4C6C-5C09-4766-A40F-FE8B8B8DF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ABA2B2-5204-4386-B479-44A37F43AC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05617D-F280-46BE-B548-33F95B57C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B21EF-E2F9-4146-A81C-1C98C0FC5A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015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087BB5-7F61-462A-9EE8-F062CEA5C4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76DCFF-B57F-4852-B0AE-C39633F5BD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ED2604-4035-4FAE-B908-54A12E337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7A184-16E0-40E3-8A2F-7F79CBD056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02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87DD25-A7BF-4525-B1FA-49E0E5443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68F0A-94DC-4152-B7B2-4744E69C6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31CF61-00F9-4BC0-815C-1A6288953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3DCDF-0902-419D-A53A-8DC8675F54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004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6ED744-19B0-41B7-9024-8995120D9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BBD1E6-67FA-48B1-9C2A-6A8BB8E72C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CCBB2-6D6A-4723-B4AF-68E813D17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A8B10-8165-460C-BAC6-08AABD58CA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406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BDD9DF-917E-4A66-B3C2-259BDBE79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5C8586-5B18-4E87-9870-013C148D6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5104E66-5A15-4B00-A6FE-E8BFC166AA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07EAE6-6DDC-4DAA-9B50-1B895F738D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55DA6C-FE7C-48EF-93C4-03CD80CD66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0DC2AB-112D-4660-A860-839D30BE669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Vzhodna_Evropa" TargetMode="External"/><Relationship Id="rId2" Type="http://schemas.openxmlformats.org/officeDocument/2006/relationships/hyperlink" Target="http://sl.wikipedia.org/wiki/%C4%8Cernobilska_nesre%C4%8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11BBB3BC-CA8C-4381-A6E2-5DA3260AB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VZHODNA EVROPA IN SEVERNA AZIJA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BA530EC-2203-4742-9A37-D4E48830D7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65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sl-SI" altLang="sl-SI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sl-SI" altLang="sl-SI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AVTOR: 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PREDMET: 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MENTOR: 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</a:t>
            </a:r>
            <a:endParaRPr lang="sl-SI" altLang="sl-SI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Picture 8" descr="moskva1">
            <a:extLst>
              <a:ext uri="{FF2B5EF4-FFF2-40B4-BE49-F238E27FC236}">
                <a16:creationId xmlns:a16="http://schemas.microsoft.com/office/drawing/2014/main" id="{5E0D4F7B-9120-4F34-A8B4-ACF87386D18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1484313"/>
            <a:ext cx="3168650" cy="2438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97B1383-9EEA-473B-BB9F-42511C1A9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LEGA IN NARAVNE ENOTE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953D8E6-99FA-47FA-ABC3-BDA4662CE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-OBMOČJE:na Z do S,Srednje in JV Evrope,na V do Tihega oceana,na S do Severnega ledenega morja in na J do Črnega morja,JZ in V Azije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-NARAVNE ENOTE: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Črno morje,Baltiško morje,Finski zaliv,Skandinavski polotok, Barentovsko morje,Ural,Kaspijsko jezero,Kavkaz,Vzhodnoevropsko nižavje,Volga,Dnjester,Dnjeper,Don,Prikaspijsko nižavje,Sibirija(Zahodnosibirsko nižavje, Srednjesibirsko nižavje,Vzhodna Sibirija)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Depresija</a:t>
            </a: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-kopni svet,ki je nižji od morske gladine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sl-SI" altLang="sl-SI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2E2370-2C14-4C50-9C66-FA6AC347C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DRŽAVE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9F26681-A7D7-4965-9B84-32BBA83A94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4492625"/>
          </a:xfrm>
        </p:spPr>
        <p:txBody>
          <a:bodyPr/>
          <a:lstStyle/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Vzhodna Evropa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MOLDAVIJA -Kišinjev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BELORUSIJA -Minsk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UKRAJINA -Kijev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RUSIJA(evropski del) –Moskva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Severna Azija</a:t>
            </a:r>
          </a:p>
          <a:p>
            <a:pPr eaLnBrk="1" hangingPunct="1"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RUSIJA(azijski del)-Moskva</a:t>
            </a:r>
          </a:p>
          <a:p>
            <a:pPr eaLnBrk="1" hangingPunct="1">
              <a:defRPr/>
            </a:pPr>
            <a:endParaRPr lang="sl-SI" altLang="sl-SI" sz="2800"/>
          </a:p>
        </p:txBody>
      </p:sp>
      <p:pic>
        <p:nvPicPr>
          <p:cNvPr id="4100" name="Picture 5" descr="280px-EasternEurope1">
            <a:extLst>
              <a:ext uri="{FF2B5EF4-FFF2-40B4-BE49-F238E27FC236}">
                <a16:creationId xmlns:a16="http://schemas.microsoft.com/office/drawing/2014/main" id="{635C50A8-EDE7-4CF0-B5C8-24CA12D632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484313"/>
            <a:ext cx="2667000" cy="1771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145C839-F992-4A4A-A314-C46A00A15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ZNAČILNOSTI DRŽAV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AB5ECA6-0BBE-434A-9F07-5BBC64DE6F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280400" cy="47513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nastale iz nekdanjih republik 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Sovjetske zveze</a:t>
            </a:r>
          </a:p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-nato 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Skupnost neodvisnih držav(SND)</a:t>
            </a:r>
          </a:p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RUSIJA-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kot svetovna vojaška in gospodarska velesila,</a:t>
            </a: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največja država</a:t>
            </a:r>
          </a:p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UKRAJINA-Černobil leta 1986 jedrska nesreča</a:t>
            </a:r>
            <a:endParaRPr lang="sl-SI" altLang="sl-SI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/>
          </a:p>
        </p:txBody>
      </p:sp>
      <p:pic>
        <p:nvPicPr>
          <p:cNvPr id="5124" name="Picture 5" descr="257px-Elektrarna_%C4%8Cernobil">
            <a:extLst>
              <a:ext uri="{FF2B5EF4-FFF2-40B4-BE49-F238E27FC236}">
                <a16:creationId xmlns:a16="http://schemas.microsoft.com/office/drawing/2014/main" id="{4566BD33-4648-4A6C-B048-0E03A16E706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35825" y="4652963"/>
            <a:ext cx="1444625" cy="1681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B645DFA-C57C-4F42-8B2D-02AF2DA15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PODNEBJE IN RASTJE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FA5166F-5FBB-4908-9943-1C00948E9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-polarna noč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-najhladneje v vzhodni Sibiriji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-POLARNI PAS-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tundra </a:t>
            </a: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(lišaji, mahovi, cvetnice,pritlikavo grmičevje)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-SUBPOLARNI PAS-</a:t>
            </a:r>
            <a:r>
              <a:rPr lang="sl-SI" altLang="sl-SI" b="1">
                <a:effectLst>
                  <a:outerShdw blurRad="38100" dist="38100" dir="2700000" algn="tl">
                    <a:srgbClr val="C0C0C0"/>
                  </a:outerShdw>
                </a:effectLst>
              </a:rPr>
              <a:t>tajga,trajno zmrzjena tla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-ZMERNOTOPLI PAS-celinski podnebje, mešani gozd,travnata stepa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-sredozemsko podnebje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F95F8BD-6FCF-49D8-84EC-1639E51FF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PREBIVALSTVO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90D0678-CECF-40A5-8E79-39F0902A4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-slovanski narodi</a:t>
            </a:r>
          </a:p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-v Rusiji več kot 100 narodov(okoli 15% prebivalstva)</a:t>
            </a:r>
          </a:p>
          <a:p>
            <a:pPr eaLnBrk="1" hangingPunct="1">
              <a:buFontTx/>
              <a:buNone/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-neenakomerna gostota prebivalstva</a:t>
            </a:r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6CFEED0-F529-41DF-80E8-9E7F68E06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GOSPODARSTVO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20F88FD-B615-4594-8012-0DD46514A0E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70788" cy="4781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-kmetijstvo(Ukrajina,Rusija)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-izkoriščanje naravnih bogastev (rudniki,zemeljski plin,premog,...)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-pridelava surovin,energija(SZ med prvimi tremi)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-industrija  </a:t>
            </a:r>
          </a:p>
          <a:p>
            <a:pPr eaLnBrk="1" hangingPunct="1">
              <a:buFontTx/>
              <a:buNone/>
              <a:defRPr/>
            </a:pPr>
            <a:endParaRPr lang="sl-SI" altLang="sl-SI" sz="2800"/>
          </a:p>
        </p:txBody>
      </p:sp>
      <p:pic>
        <p:nvPicPr>
          <p:cNvPr id="8196" name="Picture 9" descr="gazprom-natural-gas-field-siberia-pipelines-bg">
            <a:extLst>
              <a:ext uri="{FF2B5EF4-FFF2-40B4-BE49-F238E27FC236}">
                <a16:creationId xmlns:a16="http://schemas.microsoft.com/office/drawing/2014/main" id="{FABBAA54-17D9-406E-A9D0-7E696942ACE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95738" y="4005263"/>
            <a:ext cx="3529012" cy="2822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EA5C2D0-C65D-4782-960F-688E1B5C0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>
                <a:effectLst>
                  <a:outerShdw blurRad="38100" dist="38100" dir="2700000" algn="tl">
                    <a:srgbClr val="C0C0C0"/>
                  </a:outerShdw>
                </a:effectLst>
              </a:rPr>
              <a:t>VIRI IN LITERATURA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441539C-77DC-4FAD-9C36-AA0214DB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Vzhodna Evropa in Severna Azija.</a:t>
            </a:r>
            <a:r>
              <a:rPr lang="sl-SI" altLang="sl-SI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V:Geografija7.</a:t>
            </a: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2003.Ljubljana:Mladinska knjiga</a:t>
            </a:r>
          </a:p>
          <a:p>
            <a:pPr eaLnBrk="1" hangingPunct="1">
              <a:buFontTx/>
              <a:buNone/>
              <a:defRPr/>
            </a:pPr>
            <a:r>
              <a:rPr lang="sl-SI" altLang="sl-SI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Černobilska nesreča</a:t>
            </a: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[online].2013.[Povzeto:21.2.2013].Dostopno na spletnem naslovu: </a:t>
            </a: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http://sl.wikipedia.org/wiki/%C4%8Cernobilska_nesre%C4%8Da</a:t>
            </a:r>
            <a:endParaRPr lang="sl-SI" altLang="sl-SI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sl-SI" altLang="sl-SI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Vzhodna Evropa</a:t>
            </a: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[online].2012.[Povzeto:20.2.2013].Dostopno na spletnem naslovu: </a:t>
            </a:r>
            <a:r>
              <a:rPr lang="sl-SI" altLang="sl-SI" sz="200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http://sl.wikipedia.org/wiki/Vzhodna_Evropa</a:t>
            </a:r>
            <a:endParaRPr lang="sl-SI" altLang="sl-SI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0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sl-SI" altLang="sl-SI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sl-SI" altLang="sl-SI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VZHODNA EVROPA IN SEVERNA AZIJA</vt:lpstr>
      <vt:lpstr>LEGA IN NARAVNE ENOTE</vt:lpstr>
      <vt:lpstr>DRŽAVE</vt:lpstr>
      <vt:lpstr>ZNAČILNOSTI DRŽAV</vt:lpstr>
      <vt:lpstr>PODNEBJE IN RASTJE</vt:lpstr>
      <vt:lpstr>PREBIVALSTVO</vt:lpstr>
      <vt:lpstr>GOSPODARSTVO</vt:lpstr>
      <vt:lpstr>VIRI IN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2019-05-31T08:41:39Z</dcterms:created>
  <dcterms:modified xsi:type="dcterms:W3CDTF">2019-05-31T08:41:39Z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