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60" r:id="rId1"/>
  </p:sldMasterIdLst>
  <p:sldIdLst>
    <p:sldId id="256" r:id="rId2"/>
    <p:sldId id="264" r:id="rId3"/>
    <p:sldId id="260" r:id="rId4"/>
    <p:sldId id="257" r:id="rId5"/>
    <p:sldId id="258" r:id="rId6"/>
    <p:sldId id="261" r:id="rId7"/>
    <p:sldId id="262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1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10" name="Group 2">
            <a:extLst>
              <a:ext uri="{FF2B5EF4-FFF2-40B4-BE49-F238E27FC236}">
                <a16:creationId xmlns:a16="http://schemas.microsoft.com/office/drawing/2014/main" id="{54834C77-FF1C-4A74-922A-F7BDB91BBDE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19811" name="Freeform 3">
              <a:extLst>
                <a:ext uri="{FF2B5EF4-FFF2-40B4-BE49-F238E27FC236}">
                  <a16:creationId xmlns:a16="http://schemas.microsoft.com/office/drawing/2014/main" id="{AF4D0A26-5F48-4AC8-B316-5DF9D2E5FF6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12" name="Freeform 4">
              <a:extLst>
                <a:ext uri="{FF2B5EF4-FFF2-40B4-BE49-F238E27FC236}">
                  <a16:creationId xmlns:a16="http://schemas.microsoft.com/office/drawing/2014/main" id="{71C5A944-B3AF-4116-A474-35B5D22421B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13" name="Freeform 5">
              <a:extLst>
                <a:ext uri="{FF2B5EF4-FFF2-40B4-BE49-F238E27FC236}">
                  <a16:creationId xmlns:a16="http://schemas.microsoft.com/office/drawing/2014/main" id="{922BF174-98D3-4C3E-B522-B9FFB38C903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14" name="Freeform 6">
              <a:extLst>
                <a:ext uri="{FF2B5EF4-FFF2-40B4-BE49-F238E27FC236}">
                  <a16:creationId xmlns:a16="http://schemas.microsoft.com/office/drawing/2014/main" id="{E922B439-F1A9-4CCA-B4E3-239AE7EF516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15" name="Freeform 7">
              <a:extLst>
                <a:ext uri="{FF2B5EF4-FFF2-40B4-BE49-F238E27FC236}">
                  <a16:creationId xmlns:a16="http://schemas.microsoft.com/office/drawing/2014/main" id="{2709E958-672E-4133-8653-CAA3F222877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16" name="Freeform 8">
              <a:extLst>
                <a:ext uri="{FF2B5EF4-FFF2-40B4-BE49-F238E27FC236}">
                  <a16:creationId xmlns:a16="http://schemas.microsoft.com/office/drawing/2014/main" id="{E41A18A5-4BEC-45BD-95B1-54FA2DF67F3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17" name="Freeform 9">
              <a:extLst>
                <a:ext uri="{FF2B5EF4-FFF2-40B4-BE49-F238E27FC236}">
                  <a16:creationId xmlns:a16="http://schemas.microsoft.com/office/drawing/2014/main" id="{84F0D2DD-5A0E-4186-A98F-590A6984310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18" name="Freeform 10">
              <a:extLst>
                <a:ext uri="{FF2B5EF4-FFF2-40B4-BE49-F238E27FC236}">
                  <a16:creationId xmlns:a16="http://schemas.microsoft.com/office/drawing/2014/main" id="{E580C00F-5C8C-437D-86A4-BC2BCE96077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19" name="Freeform 11">
              <a:extLst>
                <a:ext uri="{FF2B5EF4-FFF2-40B4-BE49-F238E27FC236}">
                  <a16:creationId xmlns:a16="http://schemas.microsoft.com/office/drawing/2014/main" id="{5D8216CF-5F65-4605-A8F3-05912415F2F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20" name="Rectangle 12">
              <a:extLst>
                <a:ext uri="{FF2B5EF4-FFF2-40B4-BE49-F238E27FC236}">
                  <a16:creationId xmlns:a16="http://schemas.microsoft.com/office/drawing/2014/main" id="{77404E54-5C54-46A9-8767-4957F26F3DF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21" name="Rectangle 13">
              <a:extLst>
                <a:ext uri="{FF2B5EF4-FFF2-40B4-BE49-F238E27FC236}">
                  <a16:creationId xmlns:a16="http://schemas.microsoft.com/office/drawing/2014/main" id="{C1F7C638-9B6A-496F-88F1-A051E5F3E66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22" name="Freeform 14">
              <a:extLst>
                <a:ext uri="{FF2B5EF4-FFF2-40B4-BE49-F238E27FC236}">
                  <a16:creationId xmlns:a16="http://schemas.microsoft.com/office/drawing/2014/main" id="{E82101E2-F8C1-468A-803D-12359AB5324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23" name="Freeform 15">
              <a:extLst>
                <a:ext uri="{FF2B5EF4-FFF2-40B4-BE49-F238E27FC236}">
                  <a16:creationId xmlns:a16="http://schemas.microsoft.com/office/drawing/2014/main" id="{C11DFAC8-08E1-4881-A9AB-22138726FE4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24" name="Freeform 16">
              <a:extLst>
                <a:ext uri="{FF2B5EF4-FFF2-40B4-BE49-F238E27FC236}">
                  <a16:creationId xmlns:a16="http://schemas.microsoft.com/office/drawing/2014/main" id="{BF6CCE6E-C039-4640-8951-CC47BE497D8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25" name="Freeform 17">
              <a:extLst>
                <a:ext uri="{FF2B5EF4-FFF2-40B4-BE49-F238E27FC236}">
                  <a16:creationId xmlns:a16="http://schemas.microsoft.com/office/drawing/2014/main" id="{A6CB3441-AA33-49DD-BC8C-2C286A5EAA8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26" name="Freeform 18">
              <a:extLst>
                <a:ext uri="{FF2B5EF4-FFF2-40B4-BE49-F238E27FC236}">
                  <a16:creationId xmlns:a16="http://schemas.microsoft.com/office/drawing/2014/main" id="{328DFC4E-7564-4D6C-8ED7-14420501C08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27" name="Freeform 19">
              <a:extLst>
                <a:ext uri="{FF2B5EF4-FFF2-40B4-BE49-F238E27FC236}">
                  <a16:creationId xmlns:a16="http://schemas.microsoft.com/office/drawing/2014/main" id="{777E2727-0CDC-481E-AA01-DC87D32ACA5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28" name="Freeform 20">
              <a:extLst>
                <a:ext uri="{FF2B5EF4-FFF2-40B4-BE49-F238E27FC236}">
                  <a16:creationId xmlns:a16="http://schemas.microsoft.com/office/drawing/2014/main" id="{BD5825D8-EF44-4949-A2B4-220B1C8B9FF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119829" name="Rectangle 21">
            <a:extLst>
              <a:ext uri="{FF2B5EF4-FFF2-40B4-BE49-F238E27FC236}">
                <a16:creationId xmlns:a16="http://schemas.microsoft.com/office/drawing/2014/main" id="{A636AA01-A95A-4368-BFC8-94E5312DCC74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sl-SI" altLang="sl-SI" noProof="0"/>
              <a:t>Kliknite, če želite urediti slog naslova matrice</a:t>
            </a:r>
          </a:p>
        </p:txBody>
      </p:sp>
      <p:sp>
        <p:nvSpPr>
          <p:cNvPr id="119830" name="Rectangle 22">
            <a:extLst>
              <a:ext uri="{FF2B5EF4-FFF2-40B4-BE49-F238E27FC236}">
                <a16:creationId xmlns:a16="http://schemas.microsoft.com/office/drawing/2014/main" id="{053FAED1-89C8-4C23-BD7F-E95A62961925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sl-SI" altLang="sl-SI" noProof="0"/>
              <a:t>Kliknite, če želite urediti slog podnaslova matrice</a:t>
            </a:r>
          </a:p>
        </p:txBody>
      </p:sp>
      <p:sp>
        <p:nvSpPr>
          <p:cNvPr id="119831" name="Rectangle 23">
            <a:extLst>
              <a:ext uri="{FF2B5EF4-FFF2-40B4-BE49-F238E27FC236}">
                <a16:creationId xmlns:a16="http://schemas.microsoft.com/office/drawing/2014/main" id="{8FB6D5BB-995F-4C06-9B7A-E0E6419DD5F5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119832" name="Rectangle 24">
            <a:extLst>
              <a:ext uri="{FF2B5EF4-FFF2-40B4-BE49-F238E27FC236}">
                <a16:creationId xmlns:a16="http://schemas.microsoft.com/office/drawing/2014/main" id="{63B8226E-3B1E-43EF-A4A3-5F927ADBD17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119833" name="Rectangle 25">
            <a:extLst>
              <a:ext uri="{FF2B5EF4-FFF2-40B4-BE49-F238E27FC236}">
                <a16:creationId xmlns:a16="http://schemas.microsoft.com/office/drawing/2014/main" id="{CC2ED1EF-E327-4BC0-88D3-7BC8444904B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A4B0B0A-8823-4C0A-BF5C-C6F680F9CF0C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58795-E16F-4BCD-913E-AEAF810F4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E83740-CDC9-4818-88DD-5A0213A340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FEC61-689E-43EF-953C-57237D34A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9FA39-B99A-4D46-B478-23E020AA8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5483D8-56CA-4D96-BBDB-0F06855E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207F8-1A49-4FEE-82C9-ACCAF8449AB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58305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0BF10F-7B42-4676-802B-96E20D15CD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2DBCAF-0575-441F-9776-CF76B09BEF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FAFCC2-BB1D-4930-8134-E627E1974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4E1AB5-C30D-4CD2-8AEA-66830889C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60214-C0E3-4144-818B-885D151F8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7B877-34EF-465A-B5A5-C874072589B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34473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B84A5-89EA-4F66-9746-37EC3DFB4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73D78-3631-4556-A882-8A012B239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149FD-8411-456A-9CAF-A59CA569E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AF6914-0BE6-492D-B0AC-FCDE6ED70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E4507-1FE8-4DC5-8FDA-7BD2E20FB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F235A8-CBC2-4269-B0B7-57B28706887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97417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33B9C-4E76-4779-8895-B95F6A32A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300532-328F-4FA5-B4F6-6E642D3F9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7A0E4-5D53-46FA-9D22-F325F71DF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73240-CF05-48F3-9965-B81052825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4A996-CA5E-448A-BAD7-5D84FC55E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C22CDC-BC59-4BD1-B6A4-0F2B64A7FAB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56355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67807-6A39-4EEE-A7E1-AF74E5D8D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25FBD-9242-4A52-99A9-0417EC0561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F75B63-9E5E-4E2B-8DA2-B67DCD6BE5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357FC3-9256-4A11-A168-106559338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8CDAF6-D73A-4AEB-A30C-15441EF8B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B5A00B-DA34-4286-9B63-6B63B3ECE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A1C16-0197-453B-A3F0-7F4088E22D1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8018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F2BA2-ECC9-4780-A996-EEA7C68AE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E72EDF-1EB9-4051-B149-8B45EB995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99EE6E-0596-4125-AD44-C3D941AA00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8FB5B8-FCA2-4060-BD9E-86491490E7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52526C-885A-4AEB-9DBF-6C6BCEA3D9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AD8A9C-A280-4DCB-B073-C7AEAAC5B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A20D28-260D-445D-928E-A95FA9F87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FB6B03-691E-4485-99E9-20B652269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D95D42-7779-4910-8C1E-8C4547A0645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42138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78E1C-87EE-4C86-AF46-1A8E8C079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7ED08A-9180-4DE3-A4DB-B9A6B7EA5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CF522B-2847-48EB-B5FA-0D47948CA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4DA938-D314-4E35-9AC4-72E7BC9B3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807F1-EF0E-427B-B74C-A2C6B76F678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20186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E4DDC9-9273-427E-B18D-5192DE29A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328E4A-2429-471B-A5AE-71394CE18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7F06F1-F1E1-4D2E-9CFA-BBDC62C86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2541A-F77B-4A37-8E52-302B798E19F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36548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0585D-AC42-41FE-9BC5-503D31AD1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89F45-EE3B-44FE-8C1F-D0E4A7A3B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16D424-0DBE-4123-9C46-70B105E0FE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E8E152-9437-4C2E-BC7E-62E4F92A4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B6657F-D139-4A27-8B27-C1F0C3D11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932E53-20ED-4825-862A-4D1C1C1B8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7AE3D1-148F-4B2E-99C1-4C7E09CFBF0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82914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73CF7-936F-47DF-AF0A-8BC102FF7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3CCC58-395B-4173-A876-A68F113EC8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5F54E1-1EF2-4CC6-BF53-C6844DA86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E26C74-5A45-4D37-8787-8FCDCCB3E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30845B-F57F-4E65-8379-238240084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57D507-1BD7-4C67-A10F-4CF6EEF49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A85878-D784-4784-85C0-8D0201AFC20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0859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786" name="Group 2">
            <a:extLst>
              <a:ext uri="{FF2B5EF4-FFF2-40B4-BE49-F238E27FC236}">
                <a16:creationId xmlns:a16="http://schemas.microsoft.com/office/drawing/2014/main" id="{648E149D-2BF0-44FA-9B3B-C5F9401C484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18787" name="Freeform 3">
              <a:extLst>
                <a:ext uri="{FF2B5EF4-FFF2-40B4-BE49-F238E27FC236}">
                  <a16:creationId xmlns:a16="http://schemas.microsoft.com/office/drawing/2014/main" id="{195A4085-DB74-41B0-92DD-5D76D38C309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8788" name="Freeform 4">
              <a:extLst>
                <a:ext uri="{FF2B5EF4-FFF2-40B4-BE49-F238E27FC236}">
                  <a16:creationId xmlns:a16="http://schemas.microsoft.com/office/drawing/2014/main" id="{2DDC1EE7-BCD2-4A20-B62E-F548FF6E930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8789" name="Freeform 5">
              <a:extLst>
                <a:ext uri="{FF2B5EF4-FFF2-40B4-BE49-F238E27FC236}">
                  <a16:creationId xmlns:a16="http://schemas.microsoft.com/office/drawing/2014/main" id="{7BBDA342-97FE-444E-A074-036CC37C944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8790" name="Freeform 6">
              <a:extLst>
                <a:ext uri="{FF2B5EF4-FFF2-40B4-BE49-F238E27FC236}">
                  <a16:creationId xmlns:a16="http://schemas.microsoft.com/office/drawing/2014/main" id="{81AD1668-4D13-4DD7-BE81-910B7ABCF9F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8791" name="Freeform 7">
              <a:extLst>
                <a:ext uri="{FF2B5EF4-FFF2-40B4-BE49-F238E27FC236}">
                  <a16:creationId xmlns:a16="http://schemas.microsoft.com/office/drawing/2014/main" id="{161D50F6-6BD1-47F2-8702-BA58CB210D0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8792" name="Freeform 8">
              <a:extLst>
                <a:ext uri="{FF2B5EF4-FFF2-40B4-BE49-F238E27FC236}">
                  <a16:creationId xmlns:a16="http://schemas.microsoft.com/office/drawing/2014/main" id="{9272253D-A731-4D70-8D6E-6FC20B37E00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8793" name="Freeform 9">
              <a:extLst>
                <a:ext uri="{FF2B5EF4-FFF2-40B4-BE49-F238E27FC236}">
                  <a16:creationId xmlns:a16="http://schemas.microsoft.com/office/drawing/2014/main" id="{61DD0F7B-5963-4FA9-AAC3-9968986B46F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8794" name="Freeform 10">
              <a:extLst>
                <a:ext uri="{FF2B5EF4-FFF2-40B4-BE49-F238E27FC236}">
                  <a16:creationId xmlns:a16="http://schemas.microsoft.com/office/drawing/2014/main" id="{C0C887A8-271D-4B35-85D2-FB9F078F1A1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8795" name="Freeform 11">
              <a:extLst>
                <a:ext uri="{FF2B5EF4-FFF2-40B4-BE49-F238E27FC236}">
                  <a16:creationId xmlns:a16="http://schemas.microsoft.com/office/drawing/2014/main" id="{5FC52134-9B5D-47F2-88D0-539F174893D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8796" name="Rectangle 12">
              <a:extLst>
                <a:ext uri="{FF2B5EF4-FFF2-40B4-BE49-F238E27FC236}">
                  <a16:creationId xmlns:a16="http://schemas.microsoft.com/office/drawing/2014/main" id="{12CECA76-9980-47AB-9329-E883D7FAD79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8797" name="Rectangle 13">
              <a:extLst>
                <a:ext uri="{FF2B5EF4-FFF2-40B4-BE49-F238E27FC236}">
                  <a16:creationId xmlns:a16="http://schemas.microsoft.com/office/drawing/2014/main" id="{90195D24-AF47-4F91-BF21-DE3BC365ABC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8798" name="Freeform 14">
              <a:extLst>
                <a:ext uri="{FF2B5EF4-FFF2-40B4-BE49-F238E27FC236}">
                  <a16:creationId xmlns:a16="http://schemas.microsoft.com/office/drawing/2014/main" id="{5E86B775-0DFC-417E-B1B9-DE186E5C26F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8799" name="Freeform 15">
              <a:extLst>
                <a:ext uri="{FF2B5EF4-FFF2-40B4-BE49-F238E27FC236}">
                  <a16:creationId xmlns:a16="http://schemas.microsoft.com/office/drawing/2014/main" id="{C20AD647-0080-48FA-AFC0-0F0A5B22D40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8800" name="Freeform 16">
              <a:extLst>
                <a:ext uri="{FF2B5EF4-FFF2-40B4-BE49-F238E27FC236}">
                  <a16:creationId xmlns:a16="http://schemas.microsoft.com/office/drawing/2014/main" id="{64678AB3-E002-450C-9FD4-10E5F19D1FA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8801" name="Freeform 17">
              <a:extLst>
                <a:ext uri="{FF2B5EF4-FFF2-40B4-BE49-F238E27FC236}">
                  <a16:creationId xmlns:a16="http://schemas.microsoft.com/office/drawing/2014/main" id="{A2E5412F-839D-4DC0-976F-C43993DF614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8802" name="Freeform 18">
              <a:extLst>
                <a:ext uri="{FF2B5EF4-FFF2-40B4-BE49-F238E27FC236}">
                  <a16:creationId xmlns:a16="http://schemas.microsoft.com/office/drawing/2014/main" id="{BCA35FBA-D090-4042-B91F-DECF59C0817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8803" name="Freeform 19">
              <a:extLst>
                <a:ext uri="{FF2B5EF4-FFF2-40B4-BE49-F238E27FC236}">
                  <a16:creationId xmlns:a16="http://schemas.microsoft.com/office/drawing/2014/main" id="{4A454F7D-ECFC-44B7-AEDC-E70E8252C56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8804" name="Freeform 20">
              <a:extLst>
                <a:ext uri="{FF2B5EF4-FFF2-40B4-BE49-F238E27FC236}">
                  <a16:creationId xmlns:a16="http://schemas.microsoft.com/office/drawing/2014/main" id="{A45598A0-117E-4505-A58A-74997BDA08F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118805" name="Rectangle 21">
            <a:extLst>
              <a:ext uri="{FF2B5EF4-FFF2-40B4-BE49-F238E27FC236}">
                <a16:creationId xmlns:a16="http://schemas.microsoft.com/office/drawing/2014/main" id="{2221D28B-DF28-46B1-AC0C-1DB61073EE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18806" name="Rectangle 22">
            <a:extLst>
              <a:ext uri="{FF2B5EF4-FFF2-40B4-BE49-F238E27FC236}">
                <a16:creationId xmlns:a16="http://schemas.microsoft.com/office/drawing/2014/main" id="{76C993F8-9BEE-40D0-BE53-FB8F98170C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18807" name="Rectangle 23">
            <a:extLst>
              <a:ext uri="{FF2B5EF4-FFF2-40B4-BE49-F238E27FC236}">
                <a16:creationId xmlns:a16="http://schemas.microsoft.com/office/drawing/2014/main" id="{06A03B93-DD2B-47A1-97D0-312C5731B48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sl-SI" altLang="sl-SI"/>
          </a:p>
        </p:txBody>
      </p:sp>
      <p:sp>
        <p:nvSpPr>
          <p:cNvPr id="118808" name="Rectangle 24">
            <a:extLst>
              <a:ext uri="{FF2B5EF4-FFF2-40B4-BE49-F238E27FC236}">
                <a16:creationId xmlns:a16="http://schemas.microsoft.com/office/drawing/2014/main" id="{B606408E-6E56-48B7-9B07-9EA53EF07EB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sl-SI" altLang="sl-SI"/>
          </a:p>
        </p:txBody>
      </p:sp>
      <p:sp>
        <p:nvSpPr>
          <p:cNvPr id="118809" name="Rectangle 25">
            <a:extLst>
              <a:ext uri="{FF2B5EF4-FFF2-40B4-BE49-F238E27FC236}">
                <a16:creationId xmlns:a16="http://schemas.microsoft.com/office/drawing/2014/main" id="{3A7B89CA-8C71-40DE-AD5F-8404EEC2F8A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A1AA1D26-8119-4DA3-948E-99AD1894126B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sl.wikipedia.org/wiki/Slika:EC_Moravske_Toplice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hyperlink" Target="http://hr.wikipedia.org/wiki/Slika:Pegaz_Opera_Pozna%C5%84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r.wikipedia.org/wiki/Slika:NAMA_Epinetron_Bell%C3%A9rophon.jpg" TargetMode="External"/><Relationship Id="rId5" Type="http://schemas.openxmlformats.org/officeDocument/2006/relationships/image" Target="../media/image11.png"/><Relationship Id="rId4" Type="http://schemas.openxmlformats.org/officeDocument/2006/relationships/hyperlink" Target="http://hr.wikipedia.org/wiki/Slika:021013-villadestepegaso.gi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300F241-C83E-4CA9-BEE7-ECA79A9EAAA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2636838"/>
            <a:ext cx="7772400" cy="1736725"/>
          </a:xfrm>
        </p:spPr>
        <p:txBody>
          <a:bodyPr/>
          <a:lstStyle/>
          <a:p>
            <a:r>
              <a:rPr lang="sl-SI" altLang="sl-SI" sz="6600"/>
              <a:t>Vzhodna Slovenija-Dežela zdravilišč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206AC9FD-EE8B-4E50-B105-124CF6D8BC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Zgodovina term Čatež</a:t>
            </a:r>
          </a:p>
        </p:txBody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57A9B0BB-009C-4D45-8054-6534953757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229600" cy="4286250"/>
          </a:xfrm>
        </p:spPr>
        <p:txBody>
          <a:bodyPr/>
          <a:lstStyle/>
          <a:p>
            <a:r>
              <a:rPr lang="sl-SI" altLang="sl-SI"/>
              <a:t>Tople vrelce prvič odkrili leta 1797 </a:t>
            </a:r>
          </a:p>
          <a:p>
            <a:r>
              <a:rPr lang="sl-SI" altLang="sl-SI"/>
              <a:t>1842 preplavila Sava ( ponovno odkriti 1854 ) </a:t>
            </a:r>
          </a:p>
          <a:p>
            <a:r>
              <a:rPr lang="sl-SI" altLang="sl-SI"/>
              <a:t>1924 urejati v zdravilišče</a:t>
            </a:r>
          </a:p>
          <a:p>
            <a:r>
              <a:rPr lang="sl-SI" altLang="sl-SI"/>
              <a:t>Glavne vrtine Term Čatež  lociral geofizik Janez K. Lapajne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/>
      <p:bldP spid="13312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>
            <a:extLst>
              <a:ext uri="{FF2B5EF4-FFF2-40B4-BE49-F238E27FC236}">
                <a16:creationId xmlns:a16="http://schemas.microsoft.com/office/drawing/2014/main" id="{1571BB62-D905-4372-91A5-E70AD542AB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Terme Čatež danes</a:t>
            </a:r>
          </a:p>
        </p:txBody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14E2E961-0795-4012-B67C-3107F0FC98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priljubljena destinacija </a:t>
            </a:r>
          </a:p>
          <a:p>
            <a:r>
              <a:rPr lang="sl-SI" altLang="sl-SI"/>
              <a:t>zimska in poletna Termalna riviera </a:t>
            </a:r>
          </a:p>
          <a:p>
            <a:r>
              <a:rPr lang="sl-SI" altLang="sl-SI"/>
              <a:t>13.000 m2 vodnih termalnih površin</a:t>
            </a:r>
          </a:p>
          <a:p>
            <a:r>
              <a:rPr lang="sl-SI" altLang="sl-SI"/>
              <a:t>vrelci različnih temperatur (od 54 do 64 ºC) - rahlo radioaktivni </a:t>
            </a:r>
          </a:p>
        </p:txBody>
      </p:sp>
      <p:pic>
        <p:nvPicPr>
          <p:cNvPr id="134148" name="Picture 4" descr="Roman_baths_by_Terme_Catez">
            <a:extLst>
              <a:ext uri="{FF2B5EF4-FFF2-40B4-BE49-F238E27FC236}">
                <a16:creationId xmlns:a16="http://schemas.microsoft.com/office/drawing/2014/main" id="{1F0151A8-86D2-42EC-B580-14820660E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933825"/>
            <a:ext cx="388937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49" name="Picture 5" descr="catez_resize">
            <a:extLst>
              <a:ext uri="{FF2B5EF4-FFF2-40B4-BE49-F238E27FC236}">
                <a16:creationId xmlns:a16="http://schemas.microsoft.com/office/drawing/2014/main" id="{FD50A17D-E845-4FCB-9535-D0ECE33F7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365625"/>
            <a:ext cx="302577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0" name="Picture 6" descr="1213891912IUSEJF">
            <a:extLst>
              <a:ext uri="{FF2B5EF4-FFF2-40B4-BE49-F238E27FC236}">
                <a16:creationId xmlns:a16="http://schemas.microsoft.com/office/drawing/2014/main" id="{95D2698C-F624-43B2-8FE4-39C480055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125538"/>
            <a:ext cx="2339975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3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/>
      <p:bldP spid="1341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>
            <a:extLst>
              <a:ext uri="{FF2B5EF4-FFF2-40B4-BE49-F238E27FC236}">
                <a16:creationId xmlns:a16="http://schemas.microsoft.com/office/drawing/2014/main" id="{F1950F38-E4F3-4081-940B-7225607212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Zaključek</a:t>
            </a:r>
          </a:p>
        </p:txBody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7209B4EB-8A6B-4105-B9B6-92D9FF7CB6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B53ABF13-B471-4D86-861B-AC34E1AFE3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Terme:</a:t>
            </a:r>
          </a:p>
        </p:txBody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609DE9BA-58AD-4139-95B9-F72F27C95C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1831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800"/>
              <a:t>Terme 3000 ali Moravske toplice</a:t>
            </a:r>
          </a:p>
          <a:p>
            <a:pPr>
              <a:lnSpc>
                <a:spcPct val="90000"/>
              </a:lnSpc>
            </a:pPr>
            <a:r>
              <a:rPr lang="sl-SI" altLang="sl-SI" sz="2800"/>
              <a:t>Terme Lendava</a:t>
            </a:r>
          </a:p>
          <a:p>
            <a:pPr>
              <a:lnSpc>
                <a:spcPct val="90000"/>
              </a:lnSpc>
            </a:pPr>
            <a:r>
              <a:rPr lang="sl-SI" altLang="sl-SI" sz="2800"/>
              <a:t>Terme Radenci</a:t>
            </a:r>
          </a:p>
          <a:p>
            <a:pPr>
              <a:lnSpc>
                <a:spcPct val="90000"/>
              </a:lnSpc>
            </a:pPr>
            <a:r>
              <a:rPr lang="sl-SI" altLang="sl-SI" sz="2800"/>
              <a:t>Terme Ptuj</a:t>
            </a:r>
          </a:p>
          <a:p>
            <a:pPr>
              <a:lnSpc>
                <a:spcPct val="90000"/>
              </a:lnSpc>
            </a:pPr>
            <a:r>
              <a:rPr lang="sl-SI" altLang="sl-SI" sz="2800"/>
              <a:t>Rogaška Slatina</a:t>
            </a:r>
          </a:p>
          <a:p>
            <a:pPr>
              <a:lnSpc>
                <a:spcPct val="90000"/>
              </a:lnSpc>
            </a:pPr>
            <a:r>
              <a:rPr lang="sl-SI" altLang="sl-SI" sz="2800"/>
              <a:t>Terme Olimia</a:t>
            </a:r>
          </a:p>
          <a:p>
            <a:pPr>
              <a:lnSpc>
                <a:spcPct val="90000"/>
              </a:lnSpc>
            </a:pPr>
            <a:r>
              <a:rPr lang="sl-SI" altLang="sl-SI" sz="2800"/>
              <a:t>Terme Čatež</a:t>
            </a:r>
          </a:p>
          <a:p>
            <a:pPr>
              <a:lnSpc>
                <a:spcPct val="90000"/>
              </a:lnSpc>
            </a:pPr>
            <a:r>
              <a:rPr lang="sl-SI" altLang="sl-SI" sz="2800"/>
              <a:t>Terme Laško</a:t>
            </a:r>
          </a:p>
          <a:p>
            <a:pPr>
              <a:lnSpc>
                <a:spcPct val="90000"/>
              </a:lnSpc>
            </a:pPr>
            <a:r>
              <a:rPr lang="sl-SI" altLang="sl-SI" sz="2800"/>
              <a:t>Terme Topolšica</a:t>
            </a:r>
          </a:p>
          <a:p>
            <a:pPr>
              <a:lnSpc>
                <a:spcPct val="90000"/>
              </a:lnSpc>
            </a:pPr>
            <a:r>
              <a:rPr lang="sl-SI" altLang="sl-SI" sz="2800"/>
              <a:t>Šmarješke Toplice</a:t>
            </a:r>
          </a:p>
          <a:p>
            <a:pPr>
              <a:lnSpc>
                <a:spcPct val="90000"/>
              </a:lnSpc>
            </a:pPr>
            <a:r>
              <a:rPr lang="sl-SI" altLang="sl-SI" sz="2800"/>
              <a:t>Dolenske Toplice …</a:t>
            </a:r>
          </a:p>
        </p:txBody>
      </p:sp>
      <p:pic>
        <p:nvPicPr>
          <p:cNvPr id="130052" name="Picture 4" descr="terme-lendava">
            <a:extLst>
              <a:ext uri="{FF2B5EF4-FFF2-40B4-BE49-F238E27FC236}">
                <a16:creationId xmlns:a16="http://schemas.microsoft.com/office/drawing/2014/main" id="{63D8AD8D-1261-4408-8853-11D5CF6A0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492375"/>
            <a:ext cx="3311525" cy="244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053" name="Picture 5" descr="Terme3000-panorama_1">
            <a:extLst>
              <a:ext uri="{FF2B5EF4-FFF2-40B4-BE49-F238E27FC236}">
                <a16:creationId xmlns:a16="http://schemas.microsoft.com/office/drawing/2014/main" id="{ED0FEC8D-9BA3-4FB5-93CF-765A9C9A7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88913"/>
            <a:ext cx="3241675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054" name="Picture 6" descr="pictures%5Cprogram%5C1%5C2006%5Cradenci_nocni_posnetek_87060">
            <a:extLst>
              <a:ext uri="{FF2B5EF4-FFF2-40B4-BE49-F238E27FC236}">
                <a16:creationId xmlns:a16="http://schemas.microsoft.com/office/drawing/2014/main" id="{FB8EEAB5-C24C-4066-94F9-7B3818A44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650" y="4802188"/>
            <a:ext cx="2546350" cy="205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0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0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0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0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/>
      <p:bldP spid="13005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F631F6BF-312D-45CF-B31F-15C61807DA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MORAVSKE TOPLICE</a:t>
            </a:r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CDC7B081-BB25-47AE-966E-0D99E27D82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051425" cy="4530725"/>
          </a:xfrm>
        </p:spPr>
        <p:txBody>
          <a:bodyPr/>
          <a:lstStyle/>
          <a:p>
            <a:r>
              <a:rPr lang="sl-SI" altLang="sl-SI"/>
              <a:t>7 km oddaljene od Murske Sobote</a:t>
            </a:r>
          </a:p>
          <a:p>
            <a:r>
              <a:rPr lang="sl-SI" altLang="sl-SI"/>
              <a:t>203 m nadmorske višine</a:t>
            </a:r>
          </a:p>
          <a:p>
            <a:r>
              <a:rPr lang="sl-SI" altLang="sl-SI"/>
              <a:t>zmerno celinsko podnebje</a:t>
            </a:r>
          </a:p>
          <a:p>
            <a:r>
              <a:rPr lang="sl-SI" altLang="sl-SI"/>
              <a:t>živijo pripadniki katoliške, evangeličanske , kalvinske, binkoštne vero izpovedi</a:t>
            </a:r>
          </a:p>
        </p:txBody>
      </p:sp>
      <p:pic>
        <p:nvPicPr>
          <p:cNvPr id="123909" name="Picture 5" descr="Evangeličanska cerkev, Moravske Toplice">
            <a:hlinkClick r:id="rId2" tooltip="Evangeličanska cerkev, Moravske Toplice"/>
            <a:extLst>
              <a:ext uri="{FF2B5EF4-FFF2-40B4-BE49-F238E27FC236}">
                <a16:creationId xmlns:a16="http://schemas.microsoft.com/office/drawing/2014/main" id="{D2ACB012-CA15-4AC7-BABC-4D19D030F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484313"/>
            <a:ext cx="3238500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92E7F25D-D5BD-4A18-8B79-5CCB9A7238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Zgodovina Moravskih toplic</a:t>
            </a:r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ABF6DB6E-9FBE-4E5B-95E0-58E81EF624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Leta 1960  J od vasi Moravci iskali nafto</a:t>
            </a:r>
          </a:p>
          <a:p>
            <a:r>
              <a:rPr lang="sl-SI" altLang="sl-SI"/>
              <a:t>krajani so hitro spoznali zdravilne učinke tople vode</a:t>
            </a:r>
          </a:p>
          <a:p>
            <a:r>
              <a:rPr lang="sl-SI" altLang="sl-SI"/>
              <a:t>Nastane  bazenček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/>
          </a:p>
          <a:p>
            <a:r>
              <a:rPr lang="sl-SI" altLang="sl-SI"/>
              <a:t>Leta 1974 v Moravskih Toplicah zraste        prvo turistično naselje-s slamo krite hiške</a:t>
            </a:r>
          </a:p>
        </p:txBody>
      </p:sp>
      <p:pic>
        <p:nvPicPr>
          <p:cNvPr id="120840" name="Picture 8" descr="zgodovina2b">
            <a:extLst>
              <a:ext uri="{FF2B5EF4-FFF2-40B4-BE49-F238E27FC236}">
                <a16:creationId xmlns:a16="http://schemas.microsoft.com/office/drawing/2014/main" id="{E2565F0F-7D8E-40F6-933B-4EC799042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708275"/>
            <a:ext cx="21605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41" name="Picture 9" descr="zgo1">
            <a:extLst>
              <a:ext uri="{FF2B5EF4-FFF2-40B4-BE49-F238E27FC236}">
                <a16:creationId xmlns:a16="http://schemas.microsoft.com/office/drawing/2014/main" id="{9D10BC0E-674C-46B8-A6E8-7315148F8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5445125"/>
            <a:ext cx="194468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208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/>
      <p:bldP spid="12083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A24411E5-634D-4612-83DF-C8AB2C8CDC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Moravske toplice-danes</a:t>
            </a:r>
          </a:p>
        </p:txBody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DEAF23FB-4A2D-4BF0-B268-2B625F7BBA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zunanji in notranji bazeni</a:t>
            </a:r>
          </a:p>
          <a:p>
            <a:r>
              <a:rPr lang="sl-SI" altLang="sl-SI"/>
              <a:t>26 - 36 stopinjami Celzija</a:t>
            </a:r>
          </a:p>
          <a:p>
            <a:r>
              <a:rPr lang="sl-SI" altLang="sl-SI"/>
              <a:t>Golf igrišče</a:t>
            </a:r>
          </a:p>
          <a:p>
            <a:endParaRPr lang="sl-SI" altLang="sl-SI"/>
          </a:p>
        </p:txBody>
      </p:sp>
      <p:pic>
        <p:nvPicPr>
          <p:cNvPr id="121861" name="Picture 5" descr="Dnevi%20SLO%20golfa%20MT%20479_1">
            <a:extLst>
              <a:ext uri="{FF2B5EF4-FFF2-40B4-BE49-F238E27FC236}">
                <a16:creationId xmlns:a16="http://schemas.microsoft.com/office/drawing/2014/main" id="{429F6CEF-AC02-4A95-9E41-9BEEB00B0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141663"/>
            <a:ext cx="4905375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2186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/>
      <p:bldP spid="12185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9D36B071-054D-4E9B-930F-B16487939D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ROGAŠKA SLATINA</a:t>
            </a:r>
          </a:p>
        </p:txBody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9BC4F1CF-C836-45C0-8ADA-DF292F039C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središče občine Rogaška Slatina </a:t>
            </a:r>
          </a:p>
          <a:p>
            <a:r>
              <a:rPr lang="sl-SI" altLang="sl-SI"/>
              <a:t>tovarni kristala in zdravilišče Rogaška </a:t>
            </a:r>
          </a:p>
          <a:p>
            <a:r>
              <a:rPr lang="sl-SI" altLang="sl-SI"/>
              <a:t>nadmorska višina : 228 m</a:t>
            </a:r>
          </a:p>
          <a:p>
            <a:r>
              <a:rPr lang="sl-SI" altLang="sl-SI"/>
              <a:t>podnebje je subpanonsko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/>
          </a:p>
          <a:p>
            <a:pPr>
              <a:buFont typeface="Wingdings" panose="05000000000000000000" pitchFamily="2" charset="2"/>
              <a:buNone/>
            </a:pPr>
            <a:endParaRPr lang="sl-SI" altLang="sl-SI"/>
          </a:p>
        </p:txBody>
      </p:sp>
      <p:pic>
        <p:nvPicPr>
          <p:cNvPr id="125956" name="Picture 4" descr="Rogaška">
            <a:extLst>
              <a:ext uri="{FF2B5EF4-FFF2-40B4-BE49-F238E27FC236}">
                <a16:creationId xmlns:a16="http://schemas.microsoft.com/office/drawing/2014/main" id="{511F22A3-F4E0-4D4F-B7DC-7B4C83102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781300"/>
            <a:ext cx="36576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7" name="Picture 5" descr="Pogled na zdravilišče">
            <a:extLst>
              <a:ext uri="{FF2B5EF4-FFF2-40B4-BE49-F238E27FC236}">
                <a16:creationId xmlns:a16="http://schemas.microsoft.com/office/drawing/2014/main" id="{343AB0DE-786A-4547-AC34-E1DA82E0F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076700"/>
            <a:ext cx="3527425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/>
      <p:bldP spid="12595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18FD150D-8727-4B25-A483-7E44366BA4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Zgodovina Rogaških toplic</a:t>
            </a:r>
          </a:p>
        </p:txBody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7F39A3B5-089B-4CE7-8ABA-C8AC470AE8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Apolon ( bog sonca in zdravilstva )-konj Pegaz </a:t>
            </a:r>
          </a:p>
          <a:p>
            <a:r>
              <a:rPr lang="sl-SI" altLang="sl-SI"/>
              <a:t>čudežno vodo so prvič analizirali leta 1572</a:t>
            </a:r>
          </a:p>
          <a:p>
            <a:r>
              <a:rPr lang="sl-SI" altLang="sl-SI"/>
              <a:t>vrelci postanejo znani 1665 - grof Peter Zrinjski</a:t>
            </a:r>
          </a:p>
          <a:p>
            <a:r>
              <a:rPr lang="sl-SI" altLang="sl-SI"/>
              <a:t>pravi razcvet doživi v drugi polovici 19. stoletja - štajerski deželni glavar</a:t>
            </a:r>
          </a:p>
        </p:txBody>
      </p:sp>
      <p:pic>
        <p:nvPicPr>
          <p:cNvPr id="126981" name="Picture 5" descr="Pegaz, Poznań">
            <a:hlinkClick r:id="rId2" tooltip="Pegaz, Poznań"/>
            <a:extLst>
              <a:ext uri="{FF2B5EF4-FFF2-40B4-BE49-F238E27FC236}">
                <a16:creationId xmlns:a16="http://schemas.microsoft.com/office/drawing/2014/main" id="{4AA360DD-C3B7-462D-982A-28D645D80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292600"/>
            <a:ext cx="2670175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983" name="Picture 7" descr="Pegaz, kip kraj fontane u Tivoliju">
            <a:hlinkClick r:id="rId4" tooltip="Pegaz, kip kraj fontane u Tivoliju"/>
            <a:extLst>
              <a:ext uri="{FF2B5EF4-FFF2-40B4-BE49-F238E27FC236}">
                <a16:creationId xmlns:a16="http://schemas.microsoft.com/office/drawing/2014/main" id="{85596FE5-D0B4-4429-9E60-DD22E62FC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888"/>
            <a:ext cx="2808288" cy="21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985" name="Picture 9" descr="Belerofont i Pegaz, 5. stoljeće p.n.e.">
            <a:hlinkClick r:id="rId6" tooltip="Belerofont i Pegaz, 5. stoljeće p.n.e."/>
            <a:extLst>
              <a:ext uri="{FF2B5EF4-FFF2-40B4-BE49-F238E27FC236}">
                <a16:creationId xmlns:a16="http://schemas.microsoft.com/office/drawing/2014/main" id="{C9D9DF75-0556-43DC-8FAC-6775B5AF1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941888"/>
            <a:ext cx="2016125" cy="191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6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6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26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/>
      <p:bldP spid="1269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>
            <a:extLst>
              <a:ext uri="{FF2B5EF4-FFF2-40B4-BE49-F238E27FC236}">
                <a16:creationId xmlns:a16="http://schemas.microsoft.com/office/drawing/2014/main" id="{4E49644A-EC68-40F1-BF9A-3DBA464E3C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Terme rogaška slatina - danes</a:t>
            </a:r>
          </a:p>
        </p:txBody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9B492DDE-18B8-49D1-B860-94DBDFB592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Donat - edinstvena mineralna voda sveta</a:t>
            </a:r>
          </a:p>
          <a:p>
            <a:r>
              <a:rPr lang="sl-SI" altLang="sl-SI" sz="2800"/>
              <a:t>bazenih od 27°C do 36°C</a:t>
            </a:r>
            <a:r>
              <a:rPr lang="sl-SI" altLang="sl-SI"/>
              <a:t> </a:t>
            </a:r>
          </a:p>
          <a:p>
            <a:r>
              <a:rPr lang="sl-SI" altLang="sl-SI"/>
              <a:t>več kot 1200 m2 vodnih površin</a:t>
            </a:r>
          </a:p>
          <a:p>
            <a:r>
              <a:rPr lang="sl-SI" altLang="sl-SI"/>
              <a:t>vodni slapovi, topovi in druge vodne atrakcije </a:t>
            </a:r>
          </a:p>
        </p:txBody>
      </p:sp>
      <p:pic>
        <p:nvPicPr>
          <p:cNvPr id="131076" name="Picture 4" descr="donatmg_sl_03">
            <a:extLst>
              <a:ext uri="{FF2B5EF4-FFF2-40B4-BE49-F238E27FC236}">
                <a16:creationId xmlns:a16="http://schemas.microsoft.com/office/drawing/2014/main" id="{ACA438F5-ADB5-4F5E-AEF8-F1C3B5409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076700"/>
            <a:ext cx="2881312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7" name="Picture 5" descr="sport_bazen">
            <a:extLst>
              <a:ext uri="{FF2B5EF4-FFF2-40B4-BE49-F238E27FC236}">
                <a16:creationId xmlns:a16="http://schemas.microsoft.com/office/drawing/2014/main" id="{2C2842B1-A2D1-4ED8-A864-30E149F59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076700"/>
            <a:ext cx="3455988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/>
      <p:bldP spid="1310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:a16="http://schemas.microsoft.com/office/drawing/2014/main" id="{B8D4460C-C3C8-4155-B7FF-15CDC2378A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TERME ČATEŽ</a:t>
            </a:r>
          </a:p>
        </p:txBody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FA0B02F2-F6F9-4D32-AB70-1BF6C6F505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oddaljene okoli 1,5 km od naselja Čatež ob Savi </a:t>
            </a:r>
          </a:p>
          <a:p>
            <a:r>
              <a:rPr lang="sl-SI" altLang="sl-SI"/>
              <a:t>nadmorska višina okoli 145 m </a:t>
            </a:r>
          </a:p>
          <a:p>
            <a:r>
              <a:rPr lang="sl-SI" altLang="sl-SI"/>
              <a:t>prebivalstvo se zaposluje predvsem v Brežicah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/>
          </a:p>
        </p:txBody>
      </p:sp>
      <p:pic>
        <p:nvPicPr>
          <p:cNvPr id="132100" name="Picture 4" descr="290px-CatezObSavi1">
            <a:extLst>
              <a:ext uri="{FF2B5EF4-FFF2-40B4-BE49-F238E27FC236}">
                <a16:creationId xmlns:a16="http://schemas.microsoft.com/office/drawing/2014/main" id="{B80098CB-E176-489A-8CBD-470C78BB1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292600"/>
            <a:ext cx="3240088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/>
      <p:bldP spid="132099" grpId="0"/>
    </p:bldLst>
  </p:timing>
</p:sld>
</file>

<file path=ppt/theme/theme1.xml><?xml version="1.0" encoding="utf-8"?>
<a:theme xmlns:a="http://schemas.openxmlformats.org/drawingml/2006/main" name="Javor">
  <a:themeElements>
    <a:clrScheme name="Javor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Javo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Javor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vor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vor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vor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vor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vor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vor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vor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vor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0</TotalTime>
  <Words>278</Words>
  <Application>Microsoft Office PowerPoint</Application>
  <PresentationFormat>On-screen Show (4:3)</PresentationFormat>
  <Paragraphs>58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Times New Roman</vt:lpstr>
      <vt:lpstr>Wingdings</vt:lpstr>
      <vt:lpstr>Javor</vt:lpstr>
      <vt:lpstr>Vzhodna Slovenija-Dežela zdravilišč</vt:lpstr>
      <vt:lpstr>Terme:</vt:lpstr>
      <vt:lpstr>MORAVSKE TOPLICE</vt:lpstr>
      <vt:lpstr>Zgodovina Moravskih toplic</vt:lpstr>
      <vt:lpstr>Moravske toplice-danes</vt:lpstr>
      <vt:lpstr>ROGAŠKA SLATINA</vt:lpstr>
      <vt:lpstr>Zgodovina Rogaških toplic</vt:lpstr>
      <vt:lpstr>Terme rogaška slatina - danes</vt:lpstr>
      <vt:lpstr>TERME ČATEŽ</vt:lpstr>
      <vt:lpstr>Zgodovina term Čatež</vt:lpstr>
      <vt:lpstr>Terme Čatež danes</vt:lpstr>
      <vt:lpstr>Zaključek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2019-05-31T08:41:40Z</dcterms:created>
  <dcterms:modified xsi:type="dcterms:W3CDTF">2019-05-31T08:41:40Z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