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90F09B"/>
    <a:srgbClr val="666699"/>
    <a:srgbClr val="003399"/>
    <a:srgbClr val="EEFFDD"/>
    <a:srgbClr val="CCFF99"/>
    <a:srgbClr val="FFFF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94660"/>
  </p:normalViewPr>
  <p:slideViewPr>
    <p:cSldViewPr>
      <p:cViewPr varScale="1">
        <p:scale>
          <a:sx n="106" d="100"/>
          <a:sy n="106" d="100"/>
        </p:scale>
        <p:origin x="114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0DB77-4397-4EC1-B619-A2D920015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F166DC-5B9E-4950-8C80-A77DA0E93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AD8B6-C569-4CC8-B5F8-A2AD050EE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94A8C-63DB-4D69-B446-E583D76DA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0ECE3-4170-420F-9081-049A02B2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E7A55-0543-40AA-AB4D-7CEA7148625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4515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55EB2-8CD1-440B-BE43-D8315B70C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7CADD0-7076-4957-B326-F0D35E7B4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90F3D-3381-492B-B5D4-876E6FA85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51740-F77F-4141-AC41-02532B891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1932C-75FC-402D-BDF2-C70B1AEF4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AE935-DB3A-4C04-B66E-D5D89D8C9F8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5341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E1DB8E-31BA-486F-AC93-1E4DCC1A0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0B0BAD-C25F-4D10-BD23-CAE8E24FC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BB7FE-1E28-41BB-A2F0-010905FED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A2A80-8586-4767-B867-C3F0A80E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63972-EE63-48D9-BB53-C673458C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112F1-A918-45F8-8874-C4A93E2CEA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90718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1C350-A269-4C25-95CE-AD512A570FC2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51216-2CBC-41B3-AF27-6E4CD505B1B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C99FF-9D80-4C77-A75A-AB86229863FF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EA168A-2188-402E-B452-173FFE0B9E5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10E36F-0DD6-4114-B143-DA5E6725F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88D4E1-1245-4D29-9DEF-83E53BD763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191217-DBE3-48D7-9D41-83BA2F9D0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AE5626-EEE8-4E56-870C-C7AD6407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028F7C-0EAB-4DBA-B6D3-C6D0AAAFF1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7502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BA1B2-1F57-44FF-8DA2-F6C9B424B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0E5AE-1CB3-4F64-952A-958459F4D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8D269-B183-4FF1-A561-5D59CB29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75FC0-32CE-49A7-B5AF-7A2026801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F4D0C-2C7B-40F4-AE2B-E62CBA60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99CD2-F461-4A35-904B-6547975BC66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3843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9E7E9-655C-4516-964A-A1990EAE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4CD1F-2FDB-489E-AA20-54579063B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AFA30-0BCB-43D3-A923-6B9A1F83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CE13A-78D5-42B3-9FD9-CBB62BFD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E52C7-1429-4686-A056-A5FDA53C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62C62-9580-4561-ABBD-58211F90A94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8327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0E0E-2671-4001-9848-D7D52D48B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8B8DD-BDBC-4E33-8844-D4053592B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D3C97-EEEF-46D9-BBC8-87FF608D3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54E0D-0605-4AF0-BCD3-3C3485EE3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CD297-7A93-42E0-A1FD-382491052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DF2F1-6FA2-4D1C-A78B-57415CBBF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DEF50-68F6-40A2-AAEC-3E3666D0320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1890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EFB8-78C6-4B2B-9BA6-A146B822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6073E-FE4C-43CB-A627-527006293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45348-8EF6-444A-8F9E-E86227288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BE321A-A3C3-4CFB-ABF6-5CA6069C7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8909F-9AD0-4764-9670-CE2F72D07F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D942C2-D9EB-4D06-8EE7-9D28E815A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3BE304-6374-4587-AC91-5B00C5D51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B4A9ED-2829-43B9-8A21-6B8D5FF6F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EAF2C-0FC1-452F-8619-66B4C45C552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9450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D0B3A-F52B-43D2-A0B8-6E5F182C5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42EE17-463C-443D-AFE0-33A392EBD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BAF45F-8D81-4148-BB2A-CEDDC0885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D09AB-68D5-4EA0-B7DC-3C24DD6A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10D05-4A96-4AE9-9FA8-3C0C3AF4DD6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5331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6D544B-1992-4EF1-A451-79BCA3C9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0AA268-1F6F-4F08-8BB5-1D4472C73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A34DB-6A0E-436D-B1BD-C28956BA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CC527-A298-4302-8DEB-A733ED38E9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9689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8A9F8-284E-41E3-B948-B28CF1F23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1DAF1-D4B0-4FE3-A215-9776C54DD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71E8A-595F-421C-A363-98F5244F6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B4FE6-8C9C-49D8-B788-5E8FB6492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84D0E-D793-4C0B-8FFC-CD3BCD6D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7B339-37AD-4F39-856D-94EB4FA22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AE6BA-1F64-47E6-99F6-9F8D536E1F4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3068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D88B9-D81A-42C0-A281-36B59F26E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A224B3-DA8A-43F8-A104-DF81952792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6C08A-26BF-48EA-ACF1-6FDED92D1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CD98A-E51B-4AA7-83C8-559AF0E9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2F313-CA0E-4797-AED0-F5D26A6C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2FC98-D726-4819-ADAB-E5EEAAD73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A631C-2CFC-4F17-9B59-BE33DBA9E6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3760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8FBDC29-5409-4115-8C86-A6BEABAF5C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FF12AC2-ECCB-4FD2-B995-E2EE82887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C5ABEB5-65AF-4838-8AA2-8AA3CE23493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F466585-3D08-41B7-BA9F-77C1D7BD10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578FC6-A225-450A-8C4B-B8CC34FD83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DCB95B-5503-4AE3-9C2A-BD52EDA5497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google.si/imgres?imgurl=http://kraji.eu/PICTURES/jugovzhodna/brezice_z_okolico/stari_most_cez_savo_in_krko/IMG_8319_stari_most_cez_savo_in_krko_sava.jpg&amp;imgrefurl=http://kraji.eu/slovenija/stari_most_cez_savo_in_krko/photos/slo&amp;usg=__G-GGfeXS1WYq7_ypLTQJz7xWpGg=&amp;h=436&amp;w=579&amp;sz=91&amp;hl=sl&amp;start=18&amp;sig2=k4himLdxTyTvxC2s95ku8Q&amp;zoom=1&amp;tbnid=IgLdzkVxyzxwgM:&amp;tbnh=141&amp;tbnw=196&amp;ei=KGJlTdPDJcGCOvG-oJMG&amp;prev=/images%3Fq%3Dreka%2Bsava%26hl%3Dsl%26gbv%3D2%26biw%3D1280%26bih%3D593%26tbs%3Disch:1&amp;itbs=1&amp;iact=hc&amp;vpx=255&amp;vpy=256&amp;dur=1014&amp;hovh=195&amp;hovw=259&amp;tx=156&amp;ty=85&amp;oei=GGJlTenSLYOVOtbK2NoF&amp;page=2&amp;ndsp=18&amp;ved=1t:429,r:7,s:1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Zidani_Most">
            <a:extLst>
              <a:ext uri="{FF2B5EF4-FFF2-40B4-BE49-F238E27FC236}">
                <a16:creationId xmlns:a16="http://schemas.microsoft.com/office/drawing/2014/main" id="{B1F4BF9C-9620-4C2A-B767-84B9953E9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73463"/>
            <a:ext cx="3744913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692301e18a00c578e0ba173e583351d8">
            <a:extLst>
              <a:ext uri="{FF2B5EF4-FFF2-40B4-BE49-F238E27FC236}">
                <a16:creationId xmlns:a16="http://schemas.microsoft.com/office/drawing/2014/main" id="{51D309B3-9577-4743-8508-20FCE2608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4813"/>
            <a:ext cx="403225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ANd9GcRgHK6TEexmmQ1PkY-OxKfFY2H9Plny7N1qHhDqGe-M3WNpSYow">
            <a:hlinkClick r:id="rId4"/>
            <a:extLst>
              <a:ext uri="{FF2B5EF4-FFF2-40B4-BE49-F238E27FC236}">
                <a16:creationId xmlns:a16="http://schemas.microsoft.com/office/drawing/2014/main" id="{501E14E0-689A-494F-90A6-B5EB89C74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44900"/>
            <a:ext cx="3924300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WordArt 5">
            <a:extLst>
              <a:ext uri="{FF2B5EF4-FFF2-40B4-BE49-F238E27FC236}">
                <a16:creationId xmlns:a16="http://schemas.microsoft.com/office/drawing/2014/main" id="{B1F15E36-317B-464A-AA7C-30E83750E7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79613" y="2997200"/>
            <a:ext cx="5291137" cy="1004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spc="-18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folHlink">
                    <a:alpha val="5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Posavsko hribovje</a:t>
            </a:r>
          </a:p>
        </p:txBody>
      </p:sp>
      <p:sp>
        <p:nvSpPr>
          <p:cNvPr id="2052" name="WordArt 4">
            <a:extLst>
              <a:ext uri="{FF2B5EF4-FFF2-40B4-BE49-F238E27FC236}">
                <a16:creationId xmlns:a16="http://schemas.microsoft.com/office/drawing/2014/main" id="{836EB43C-17D6-4FE5-B000-E2982C86EB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1268413"/>
            <a:ext cx="7637463" cy="865187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sl-SI" sz="3600" spc="-18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folHlink">
                    <a:alpha val="86000"/>
                  </a:schemeClr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VZHODNI PREDALPSKI SVET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45385E94-C5C3-498E-A09F-AA683DD6BCB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25538"/>
            <a:ext cx="3313112" cy="2303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/>
              <a:t>Manjša gostota prebivalstva;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Malo pogojev za nekmetijske dejavnosti;</a:t>
            </a:r>
          </a:p>
          <a:p>
            <a:pPr>
              <a:lnSpc>
                <a:spcPct val="90000"/>
              </a:lnSpc>
            </a:pPr>
            <a:endParaRPr lang="sl-SI" altLang="sl-SI" sz="2800"/>
          </a:p>
        </p:txBody>
      </p:sp>
      <p:sp>
        <p:nvSpPr>
          <p:cNvPr id="36869" name="WordArt 5">
            <a:extLst>
              <a:ext uri="{FF2B5EF4-FFF2-40B4-BE49-F238E27FC236}">
                <a16:creationId xmlns:a16="http://schemas.microsoft.com/office/drawing/2014/main" id="{79E8C00A-9744-4454-948A-8629EDE06D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3771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NASELJENOST</a:t>
            </a:r>
          </a:p>
        </p:txBody>
      </p:sp>
      <p:pic>
        <p:nvPicPr>
          <p:cNvPr id="36871" name="Picture 7" descr="DSC0036820080601_16_0">
            <a:extLst>
              <a:ext uri="{FF2B5EF4-FFF2-40B4-BE49-F238E27FC236}">
                <a16:creationId xmlns:a16="http://schemas.microsoft.com/office/drawing/2014/main" id="{DA6ED758-34A9-4FB1-A3BA-C2EDB65F8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8913"/>
            <a:ext cx="4438650" cy="332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3" name="Picture 9" descr="pictures%5Cprogram%5C1%5C2007%5Chmelj_134570">
            <a:extLst>
              <a:ext uri="{FF2B5EF4-FFF2-40B4-BE49-F238E27FC236}">
                <a16:creationId xmlns:a16="http://schemas.microsoft.com/office/drawing/2014/main" id="{64BEC5C8-765D-42DA-ABFA-7CD286611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4751388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80" name="Rectangle 16">
            <a:extLst>
              <a:ext uri="{FF2B5EF4-FFF2-40B4-BE49-F238E27FC236}">
                <a16:creationId xmlns:a16="http://schemas.microsoft.com/office/drawing/2014/main" id="{117FD1F1-55D0-4133-9149-42D18A9EB20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508625" y="3716338"/>
            <a:ext cx="3427413" cy="2249487"/>
          </a:xfrm>
        </p:spPr>
        <p:txBody>
          <a:bodyPr/>
          <a:lstStyle/>
          <a:p>
            <a:r>
              <a:rPr lang="sl-SI" altLang="sl-SI" sz="2800"/>
              <a:t>Območje </a:t>
            </a:r>
            <a:r>
              <a:rPr lang="sl-SI" altLang="sl-SI" sz="2800" b="1"/>
              <a:t>depopulacije</a:t>
            </a:r>
            <a:r>
              <a:rPr lang="sl-SI" altLang="sl-SI" sz="2800"/>
              <a:t>;</a:t>
            </a:r>
          </a:p>
          <a:p>
            <a:r>
              <a:rPr lang="sl-SI" altLang="sl-SI" sz="2800"/>
              <a:t>Večja smrtnost, manjša rodnost.</a:t>
            </a:r>
          </a:p>
        </p:txBody>
      </p:sp>
      <p:sp>
        <p:nvSpPr>
          <p:cNvPr id="36881" name="WordArt 17">
            <a:extLst>
              <a:ext uri="{FF2B5EF4-FFF2-40B4-BE49-F238E27FC236}">
                <a16:creationId xmlns:a16="http://schemas.microsoft.com/office/drawing/2014/main" id="{D4AF42EF-F87F-4CB8-B358-334ADA2332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3257550" y="1935163"/>
            <a:ext cx="1943100" cy="323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TERME LAŠKO</a:t>
            </a:r>
          </a:p>
        </p:txBody>
      </p:sp>
      <p:sp>
        <p:nvSpPr>
          <p:cNvPr id="36882" name="WordArt 18">
            <a:extLst>
              <a:ext uri="{FF2B5EF4-FFF2-40B4-BE49-F238E27FC236}">
                <a16:creationId xmlns:a16="http://schemas.microsoft.com/office/drawing/2014/main" id="{4EECA5FE-F852-438B-8A0D-E8D07F3AE5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92725" y="6021388"/>
            <a:ext cx="1465263" cy="360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HMELJ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22 0.91905 L -8.33333E-7 -2.1184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6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36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3688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FFCC">
                <a:gamma/>
                <a:shade val="98431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AAB40BA6-2285-4984-AC8C-87A09EA9BDF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859338" y="188913"/>
            <a:ext cx="4038600" cy="2476500"/>
          </a:xfrm>
        </p:spPr>
        <p:txBody>
          <a:bodyPr/>
          <a:lstStyle/>
          <a:p>
            <a:r>
              <a:rPr lang="sl-SI" altLang="sl-SI" sz="2800"/>
              <a:t>Manjša naselja na planotah - v dolinah ne, saj so preozke.</a:t>
            </a:r>
          </a:p>
          <a:p>
            <a:r>
              <a:rPr lang="sl-SI" altLang="sl-SI" sz="2800"/>
              <a:t>Prostora za naselitev v Savski dolini ni.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B946C341-9F35-40B4-8284-3FB17E666C8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5589588"/>
            <a:ext cx="8207375" cy="1081087"/>
          </a:xfrm>
        </p:spPr>
        <p:txBody>
          <a:bodyPr/>
          <a:lstStyle/>
          <a:p>
            <a:r>
              <a:rPr lang="sl-SI" altLang="sl-SI" sz="2800"/>
              <a:t>Zidani Most </a:t>
            </a:r>
            <a:r>
              <a:rPr lang="sl-SI" altLang="sl-SI" sz="2800">
                <a:sym typeface="Wingdings" panose="05000000000000000000" pitchFamily="2" charset="2"/>
              </a:rPr>
              <a:t></a:t>
            </a:r>
            <a:r>
              <a:rPr lang="sl-SI" altLang="sl-SI" sz="2800"/>
              <a:t> železniško križišče proti  Mariboru, Zagrebu, Ljubljani.</a:t>
            </a:r>
          </a:p>
        </p:txBody>
      </p:sp>
      <p:pic>
        <p:nvPicPr>
          <p:cNvPr id="37894" name="Picture 6" descr="mekinje2">
            <a:extLst>
              <a:ext uri="{FF2B5EF4-FFF2-40B4-BE49-F238E27FC236}">
                <a16:creationId xmlns:a16="http://schemas.microsoft.com/office/drawing/2014/main" id="{221D13F6-AFFB-47B5-9D35-35BD3474B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4681537" cy="489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5" name="WordArt 7">
            <a:extLst>
              <a:ext uri="{FF2B5EF4-FFF2-40B4-BE49-F238E27FC236}">
                <a16:creationId xmlns:a16="http://schemas.microsoft.com/office/drawing/2014/main" id="{6B2B3669-8D9E-4154-AD1B-D1C0E88AAF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19250" y="188913"/>
            <a:ext cx="2087563" cy="2603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MEKINJE</a:t>
            </a:r>
          </a:p>
        </p:txBody>
      </p:sp>
      <p:pic>
        <p:nvPicPr>
          <p:cNvPr id="37897" name="Picture 9" descr="Zidani_Most">
            <a:extLst>
              <a:ext uri="{FF2B5EF4-FFF2-40B4-BE49-F238E27FC236}">
                <a16:creationId xmlns:a16="http://schemas.microsoft.com/office/drawing/2014/main" id="{30BB336C-ADAE-4936-AC85-C200A0DE3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492375"/>
            <a:ext cx="3744912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8" name="WordArt 10">
            <a:extLst>
              <a:ext uri="{FF2B5EF4-FFF2-40B4-BE49-F238E27FC236}">
                <a16:creationId xmlns:a16="http://schemas.microsoft.com/office/drawing/2014/main" id="{AF335C4F-2D61-4252-8DCC-6F43499FC0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77050" y="5949950"/>
            <a:ext cx="2041525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ZIDANI MOST</a:t>
            </a:r>
          </a:p>
        </p:txBody>
      </p:sp>
      <p:sp>
        <p:nvSpPr>
          <p:cNvPr id="37899" name="AutoShape 11">
            <a:extLst>
              <a:ext uri="{FF2B5EF4-FFF2-40B4-BE49-F238E27FC236}">
                <a16:creationId xmlns:a16="http://schemas.microsoft.com/office/drawing/2014/main" id="{6829A2CE-5537-485C-9419-5EBA28091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5516563"/>
            <a:ext cx="287338" cy="288925"/>
          </a:xfrm>
          <a:prstGeom prst="upArrow">
            <a:avLst>
              <a:gd name="adj1" fmla="val 50000"/>
              <a:gd name="adj2" fmla="val 2513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7902" name="AutoShape 14">
            <a:extLst>
              <a:ext uri="{FF2B5EF4-FFF2-40B4-BE49-F238E27FC236}">
                <a16:creationId xmlns:a16="http://schemas.microsoft.com/office/drawing/2014/main" id="{9DCA06DB-07AB-4408-A905-603BD2292C5C}"/>
              </a:ext>
            </a:extLst>
          </p:cNvPr>
          <p:cNvSpPr>
            <a:spLocks noChangeArrowheads="1"/>
          </p:cNvSpPr>
          <p:nvPr/>
        </p:nvSpPr>
        <p:spPr bwMode="auto">
          <a:xfrm rot="5040058">
            <a:off x="3851275" y="188913"/>
            <a:ext cx="288925" cy="28892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CC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40" name="Picture 28" descr="F16ZS_trbovlje_rudnik_be">
            <a:extLst>
              <a:ext uri="{FF2B5EF4-FFF2-40B4-BE49-F238E27FC236}">
                <a16:creationId xmlns:a16="http://schemas.microsoft.com/office/drawing/2014/main" id="{1BCB3DCC-C812-4F43-9920-E4100F35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2708275"/>
            <a:ext cx="2573337" cy="38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42" name="Picture 30" descr="300px-SLO-Trbovlje4">
            <a:extLst>
              <a:ext uri="{FF2B5EF4-FFF2-40B4-BE49-F238E27FC236}">
                <a16:creationId xmlns:a16="http://schemas.microsoft.com/office/drawing/2014/main" id="{FD098C7C-AEF8-4F0B-A7FE-CDC50B640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8275"/>
            <a:ext cx="2693988" cy="39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8" name="Picture 26" descr="634146145820254725_rudnik_trbovlje_hrastnik">
            <a:extLst>
              <a:ext uri="{FF2B5EF4-FFF2-40B4-BE49-F238E27FC236}">
                <a16:creationId xmlns:a16="http://schemas.microsoft.com/office/drawing/2014/main" id="{A4E9B59C-A2B1-4B87-89E3-8F4AE8D00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268413"/>
            <a:ext cx="2232025" cy="166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36" name="AutoShape 24">
            <a:extLst>
              <a:ext uri="{FF2B5EF4-FFF2-40B4-BE49-F238E27FC236}">
                <a16:creationId xmlns:a16="http://schemas.microsoft.com/office/drawing/2014/main" id="{AB216271-42AB-40EF-8EA2-9543AD72B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213100"/>
            <a:ext cx="3529012" cy="3168650"/>
          </a:xfrm>
          <a:prstGeom prst="verticalScroll">
            <a:avLst>
              <a:gd name="adj" fmla="val 12500"/>
            </a:avLst>
          </a:prstGeom>
          <a:solidFill>
            <a:srgbClr val="FFFF99"/>
          </a:solidFill>
          <a:ln w="25400">
            <a:solidFill>
              <a:srgbClr val="CC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8926" name="AutoShape 14">
            <a:extLst>
              <a:ext uri="{FF2B5EF4-FFF2-40B4-BE49-F238E27FC236}">
                <a16:creationId xmlns:a16="http://schemas.microsoft.com/office/drawing/2014/main" id="{794B2A1F-AAAE-4F7B-8E82-7D3EA6FA7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908050"/>
            <a:ext cx="3240088" cy="1655763"/>
          </a:xfrm>
          <a:prstGeom prst="cloudCallout">
            <a:avLst>
              <a:gd name="adj1" fmla="val -65333"/>
              <a:gd name="adj2" fmla="val -48083"/>
            </a:avLst>
          </a:prstGeom>
          <a:solidFill>
            <a:srgbClr val="FFFF99"/>
          </a:solidFill>
          <a:ln w="25400">
            <a:solidFill>
              <a:srgbClr val="CC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sl-SI" altLang="sl-SI"/>
          </a:p>
        </p:txBody>
      </p:sp>
      <p:sp>
        <p:nvSpPr>
          <p:cNvPr id="38925" name="AutoShape 13">
            <a:extLst>
              <a:ext uri="{FF2B5EF4-FFF2-40B4-BE49-F238E27FC236}">
                <a16:creationId xmlns:a16="http://schemas.microsoft.com/office/drawing/2014/main" id="{D8E64D85-2D8A-4271-B329-5C01D8C1800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0825" y="692150"/>
            <a:ext cx="3565525" cy="1943100"/>
          </a:xfrm>
          <a:prstGeom prst="cloudCallout">
            <a:avLst>
              <a:gd name="adj1" fmla="val -64116"/>
              <a:gd name="adj2" fmla="val 37088"/>
            </a:avLst>
          </a:prstGeom>
          <a:solidFill>
            <a:srgbClr val="FFFF99"/>
          </a:solidFill>
          <a:ln w="25400">
            <a:solidFill>
              <a:srgbClr val="CC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sl-SI" altLang="sl-SI"/>
          </a:p>
        </p:txBody>
      </p:sp>
      <p:sp>
        <p:nvSpPr>
          <p:cNvPr id="38920" name="Rectangle 8">
            <a:extLst>
              <a:ext uri="{FF2B5EF4-FFF2-40B4-BE49-F238E27FC236}">
                <a16:creationId xmlns:a16="http://schemas.microsoft.com/office/drawing/2014/main" id="{ED4F6250-A552-4E9C-8D80-276D8951E8CF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5573713" y="1196975"/>
            <a:ext cx="3570287" cy="151130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400"/>
              <a:t>	Hrastnik, Trbovlje, Zagorje, Laško.</a:t>
            </a:r>
          </a:p>
        </p:txBody>
      </p:sp>
      <p:sp>
        <p:nvSpPr>
          <p:cNvPr id="38917" name="WordArt 5">
            <a:extLst>
              <a:ext uri="{FF2B5EF4-FFF2-40B4-BE49-F238E27FC236}">
                <a16:creationId xmlns:a16="http://schemas.microsoft.com/office/drawing/2014/main" id="{73440B65-D890-4D94-9B9C-D2250BC3AF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188913"/>
            <a:ext cx="319087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254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Arial Black" panose="020B0A04020102020204" pitchFamily="34" charset="0"/>
              </a:rPr>
              <a:t>RUDARSTVO</a:t>
            </a:r>
          </a:p>
        </p:txBody>
      </p:sp>
      <p:sp>
        <p:nvSpPr>
          <p:cNvPr id="38923" name="Rectangle 11">
            <a:extLst>
              <a:ext uri="{FF2B5EF4-FFF2-40B4-BE49-F238E27FC236}">
                <a16:creationId xmlns:a16="http://schemas.microsoft.com/office/drawing/2014/main" id="{04FD3AA8-CDE5-4BBC-80DB-E61D4DF7A6A6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0" y="1268413"/>
            <a:ext cx="4038600" cy="2185987"/>
          </a:xfrm>
          <a:noFill/>
          <a:ln/>
        </p:spPr>
        <p:txBody>
          <a:bodyPr/>
          <a:lstStyle/>
          <a:p>
            <a:pPr marL="533400" indent="-533400">
              <a:buFontTx/>
              <a:buNone/>
            </a:pPr>
            <a:r>
              <a:rPr lang="sl-SI" altLang="sl-SI" sz="2400"/>
              <a:t>	Značilno za četrti pas (</a:t>
            </a:r>
            <a:r>
              <a:rPr lang="sl-SI" altLang="sl-SI" sz="2400" i="1"/>
              <a:t>podolje v terciarnih kamninah);</a:t>
            </a:r>
          </a:p>
          <a:p>
            <a:pPr marL="533400" indent="-533400">
              <a:buFontTx/>
              <a:buNone/>
            </a:pPr>
            <a:endParaRPr lang="sl-SI" altLang="sl-SI" sz="2400"/>
          </a:p>
        </p:txBody>
      </p:sp>
      <p:sp>
        <p:nvSpPr>
          <p:cNvPr id="38930" name="Rectangle 18">
            <a:extLst>
              <a:ext uri="{FF2B5EF4-FFF2-40B4-BE49-F238E27FC236}">
                <a16:creationId xmlns:a16="http://schemas.microsoft.com/office/drawing/2014/main" id="{4303BB7C-DB26-473D-945E-C803FEC41638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>
          <a:xfrm>
            <a:off x="3419475" y="3500438"/>
            <a:ext cx="3101975" cy="3529012"/>
          </a:xfrm>
          <a:noFill/>
          <a:ln/>
        </p:spPr>
        <p:txBody>
          <a:bodyPr/>
          <a:lstStyle/>
          <a:p>
            <a:r>
              <a:rPr lang="sl-SI" altLang="sl-SI" sz="2400"/>
              <a:t>Problem v živinoreji</a:t>
            </a:r>
            <a:r>
              <a:rPr lang="sl-SI" altLang="sl-SI" sz="2400">
                <a:sym typeface="Wingdings" panose="05000000000000000000" pitchFamily="2" charset="2"/>
              </a:rPr>
              <a:t> - </a:t>
            </a:r>
            <a:r>
              <a:rPr lang="sl-SI" altLang="sl-SI" sz="2400"/>
              <a:t>živali postajajo jalove;</a:t>
            </a:r>
          </a:p>
          <a:p>
            <a:r>
              <a:rPr lang="sl-SI" altLang="sl-SI" sz="2400"/>
              <a:t>Škoda v poljedelstvu;</a:t>
            </a:r>
          </a:p>
          <a:p>
            <a:r>
              <a:rPr lang="sl-SI" altLang="sl-SI" sz="2400"/>
              <a:t>Genetske spremembe.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EFFDD"/>
            </a:gs>
            <a:gs pos="100000">
              <a:srgbClr val="EEFFDD">
                <a:gamma/>
                <a:tint val="89804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>
            <a:extLst>
              <a:ext uri="{FF2B5EF4-FFF2-40B4-BE49-F238E27FC236}">
                <a16:creationId xmlns:a16="http://schemas.microsoft.com/office/drawing/2014/main" id="{521ECDA6-420D-44D8-89B0-8BD78F74FE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18487" cy="2665412"/>
          </a:xfrm>
        </p:spPr>
        <p:txBody>
          <a:bodyPr/>
          <a:lstStyle/>
          <a:p>
            <a:r>
              <a:rPr lang="sl-SI" altLang="sl-SI" sz="2800"/>
              <a:t>Vpliv celinskega podnebja je na vzhodu večji;</a:t>
            </a:r>
          </a:p>
          <a:p>
            <a:r>
              <a:rPr lang="sl-SI" altLang="sl-SI" sz="2800"/>
              <a:t>Posavsko hribovje je nižje od zahodnega hribovja;</a:t>
            </a:r>
          </a:p>
          <a:p>
            <a:r>
              <a:rPr lang="sl-SI" altLang="sl-SI" sz="2800"/>
              <a:t>Poselitev je na vzhodu in zahodu slaba: samotne kmetije, zaselki, majhne vasi …</a:t>
            </a:r>
          </a:p>
        </p:txBody>
      </p:sp>
      <p:sp>
        <p:nvSpPr>
          <p:cNvPr id="55300" name="WordArt 4">
            <a:extLst>
              <a:ext uri="{FF2B5EF4-FFF2-40B4-BE49-F238E27FC236}">
                <a16:creationId xmlns:a16="http://schemas.microsoft.com/office/drawing/2014/main" id="{D85ABD53-C9F8-419B-AA6C-41CE5B9B4E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333375"/>
            <a:ext cx="7583487" cy="974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 Black" panose="020B0A04020102020204" pitchFamily="34" charset="0"/>
              </a:rPr>
              <a:t>RAZLIKA MED VZHODNIM IN </a:t>
            </a:r>
          </a:p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 Black" panose="020B0A04020102020204" pitchFamily="34" charset="0"/>
              </a:rPr>
              <a:t>ZAHODNIM PREDALPSKIM SVETOM</a:t>
            </a:r>
          </a:p>
        </p:txBody>
      </p:sp>
      <p:pic>
        <p:nvPicPr>
          <p:cNvPr id="55308" name="Picture 12" descr="Kopija_od_09">
            <a:extLst>
              <a:ext uri="{FF2B5EF4-FFF2-40B4-BE49-F238E27FC236}">
                <a16:creationId xmlns:a16="http://schemas.microsoft.com/office/drawing/2014/main" id="{D84DAF02-559B-409A-AF06-D2F5A369B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221163"/>
            <a:ext cx="5616575" cy="240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0" name="AutoShape 48">
            <a:extLst>
              <a:ext uri="{FF2B5EF4-FFF2-40B4-BE49-F238E27FC236}">
                <a16:creationId xmlns:a16="http://schemas.microsoft.com/office/drawing/2014/main" id="{8803624F-91FD-41B9-9CBF-EBC81CAC3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-171450"/>
            <a:ext cx="3960812" cy="2232025"/>
          </a:xfrm>
          <a:prstGeom prst="horizontalScroll">
            <a:avLst>
              <a:gd name="adj" fmla="val 12500"/>
            </a:avLst>
          </a:prstGeom>
          <a:solidFill>
            <a:srgbClr val="90F09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8477" name="AutoShape 45">
            <a:extLst>
              <a:ext uri="{FF2B5EF4-FFF2-40B4-BE49-F238E27FC236}">
                <a16:creationId xmlns:a16="http://schemas.microsoft.com/office/drawing/2014/main" id="{CF684DEC-B469-4A5C-864A-EBD49523C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997200"/>
            <a:ext cx="2305050" cy="3384550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8467" name="Rectangle 35">
            <a:extLst>
              <a:ext uri="{FF2B5EF4-FFF2-40B4-BE49-F238E27FC236}">
                <a16:creationId xmlns:a16="http://schemas.microsoft.com/office/drawing/2014/main" id="{8C4AE50E-8B0B-47EC-A433-367E8E6FBBD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0"/>
            <a:ext cx="3960812" cy="1800225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800"/>
              <a:t>	Posavsko hribovje je stisnjeno med Alpskim in Dinarskim svetom.</a:t>
            </a:r>
          </a:p>
        </p:txBody>
      </p:sp>
      <p:sp>
        <p:nvSpPr>
          <p:cNvPr id="18469" name="Rectangle 37">
            <a:extLst>
              <a:ext uri="{FF2B5EF4-FFF2-40B4-BE49-F238E27FC236}">
                <a16:creationId xmlns:a16="http://schemas.microsoft.com/office/drawing/2014/main" id="{BC63E59F-1225-4A64-B2A2-CD23AAAB1A5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588125" y="3338513"/>
            <a:ext cx="2309813" cy="3519487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800"/>
              <a:t>	V terciarju je bilo na tem območju Panonskomorje.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7" grpId="0" build="p"/>
      <p:bldP spid="1846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5">
            <a:extLst>
              <a:ext uri="{FF2B5EF4-FFF2-40B4-BE49-F238E27FC236}">
                <a16:creationId xmlns:a16="http://schemas.microsoft.com/office/drawing/2014/main" id="{DC1E20D4-2B0F-4AEB-9714-E47CF46FA34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25538"/>
            <a:ext cx="4032250" cy="2232025"/>
          </a:xfrm>
        </p:spPr>
        <p:txBody>
          <a:bodyPr/>
          <a:lstStyle/>
          <a:p>
            <a:r>
              <a:rPr lang="sl-SI" altLang="sl-SI" sz="2800"/>
              <a:t>Najjužnejši pas;</a:t>
            </a:r>
          </a:p>
          <a:p>
            <a:r>
              <a:rPr lang="sl-SI" altLang="sl-SI" sz="2800"/>
              <a:t>Apnenec, dolomit;</a:t>
            </a:r>
          </a:p>
          <a:p>
            <a:r>
              <a:rPr lang="sl-SI" altLang="sl-SI" sz="2800"/>
              <a:t>Trebnje, Šentvid, Ivančna Gorica.</a:t>
            </a:r>
          </a:p>
        </p:txBody>
      </p:sp>
      <p:sp>
        <p:nvSpPr>
          <p:cNvPr id="23563" name="WordArt 11">
            <a:extLst>
              <a:ext uri="{FF2B5EF4-FFF2-40B4-BE49-F238E27FC236}">
                <a16:creationId xmlns:a16="http://schemas.microsoft.com/office/drawing/2014/main" id="{DF24C7D8-9C3F-4C7C-A6A6-B6B62E314F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82645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i="1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PAS TRDIH KARBONATNIH KAMNIN </a:t>
            </a:r>
          </a:p>
        </p:txBody>
      </p:sp>
      <p:pic>
        <p:nvPicPr>
          <p:cNvPr id="23565" name="Picture 13" descr="Apnenec2">
            <a:extLst>
              <a:ext uri="{FF2B5EF4-FFF2-40B4-BE49-F238E27FC236}">
                <a16:creationId xmlns:a16="http://schemas.microsoft.com/office/drawing/2014/main" id="{A7C736AE-98F2-44DB-A396-036286AC6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125538"/>
            <a:ext cx="4583113" cy="327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0" name="Picture 18" descr="Dolomit">
            <a:extLst>
              <a:ext uri="{FF2B5EF4-FFF2-40B4-BE49-F238E27FC236}">
                <a16:creationId xmlns:a16="http://schemas.microsoft.com/office/drawing/2014/main" id="{6F9A6B3C-081E-45D9-B853-AF46621CB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068638"/>
            <a:ext cx="4752975" cy="353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71" name="WordArt 19">
            <a:extLst>
              <a:ext uri="{FF2B5EF4-FFF2-40B4-BE49-F238E27FC236}">
                <a16:creationId xmlns:a16="http://schemas.microsoft.com/office/drawing/2014/main" id="{2B8B76C7-CA73-48F8-A4D2-14D7CB02A0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77050" y="4508500"/>
            <a:ext cx="2016125" cy="3079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 spc="-18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APNENEC</a:t>
            </a:r>
          </a:p>
        </p:txBody>
      </p:sp>
      <p:sp>
        <p:nvSpPr>
          <p:cNvPr id="23572" name="WordArt 20">
            <a:extLst>
              <a:ext uri="{FF2B5EF4-FFF2-40B4-BE49-F238E27FC236}">
                <a16:creationId xmlns:a16="http://schemas.microsoft.com/office/drawing/2014/main" id="{10685C8C-ADAD-4A9C-8C84-D0723C368C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48263" y="6165850"/>
            <a:ext cx="2087562" cy="3794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 spc="-18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DOLOMIT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23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23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>
            <a:extLst>
              <a:ext uri="{FF2B5EF4-FFF2-40B4-BE49-F238E27FC236}">
                <a16:creationId xmlns:a16="http://schemas.microsoft.com/office/drawing/2014/main" id="{26DCD594-21E5-48A3-81B5-8BE9AFC010F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00563" y="4365625"/>
            <a:ext cx="4038600" cy="2349500"/>
          </a:xfrm>
        </p:spPr>
        <p:txBody>
          <a:bodyPr/>
          <a:lstStyle/>
          <a:p>
            <a:r>
              <a:rPr lang="sl-SI" altLang="sl-SI" sz="2800"/>
              <a:t>Skrilavec, konglomerat, karbon (premog);</a:t>
            </a:r>
          </a:p>
          <a:p>
            <a:r>
              <a:rPr lang="sl-SI" altLang="sl-SI" sz="2800"/>
              <a:t>Čez Litijsko kotlinico proti vzhodu.</a:t>
            </a:r>
          </a:p>
        </p:txBody>
      </p:sp>
      <p:sp>
        <p:nvSpPr>
          <p:cNvPr id="26628" name="WordArt 4">
            <a:extLst>
              <a:ext uri="{FF2B5EF4-FFF2-40B4-BE49-F238E27FC236}">
                <a16:creationId xmlns:a16="http://schemas.microsoft.com/office/drawing/2014/main" id="{C2FD1788-3FAC-48F8-AF45-5A719BCFF6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2994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PAS PERMOKARBONSKIH KAMNIN </a:t>
            </a:r>
          </a:p>
        </p:txBody>
      </p:sp>
      <p:pic>
        <p:nvPicPr>
          <p:cNvPr id="26637" name="Picture 13" descr="coal-state-rock-west-virginia">
            <a:extLst>
              <a:ext uri="{FF2B5EF4-FFF2-40B4-BE49-F238E27FC236}">
                <a16:creationId xmlns:a16="http://schemas.microsoft.com/office/drawing/2014/main" id="{916AE0C7-EBE5-499E-882E-326A2ABF1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377031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8" name="Picture 14" descr="Konglomerat je sestavljen iz sprijetega proda">
            <a:extLst>
              <a:ext uri="{FF2B5EF4-FFF2-40B4-BE49-F238E27FC236}">
                <a16:creationId xmlns:a16="http://schemas.microsoft.com/office/drawing/2014/main" id="{B9AEA579-E281-4F41-963E-25F080668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3744913" cy="27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9" name="Picture 15" descr="Ugodno-prodam-kamen-Skrilavec_4d5530bf0879a">
            <a:extLst>
              <a:ext uri="{FF2B5EF4-FFF2-40B4-BE49-F238E27FC236}">
                <a16:creationId xmlns:a16="http://schemas.microsoft.com/office/drawing/2014/main" id="{848770D5-DCD4-480A-A477-500AB30C9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96975"/>
            <a:ext cx="4176713" cy="298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40" name="WordArt 16">
            <a:extLst>
              <a:ext uri="{FF2B5EF4-FFF2-40B4-BE49-F238E27FC236}">
                <a16:creationId xmlns:a16="http://schemas.microsoft.com/office/drawing/2014/main" id="{B3B133D9-06B8-4FA9-BC63-44A6AB786F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642144" y="5474494"/>
            <a:ext cx="2001838" cy="2159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sl-SI" sz="3600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KONGLOMERAT</a:t>
            </a:r>
          </a:p>
        </p:txBody>
      </p:sp>
      <p:sp>
        <p:nvSpPr>
          <p:cNvPr id="26642" name="WordArt 18">
            <a:extLst>
              <a:ext uri="{FF2B5EF4-FFF2-40B4-BE49-F238E27FC236}">
                <a16:creationId xmlns:a16="http://schemas.microsoft.com/office/drawing/2014/main" id="{E31D5EB6-DFB2-4394-BE69-F10BA276EC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217488" y="2097088"/>
            <a:ext cx="1152525" cy="215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KARBON</a:t>
            </a:r>
          </a:p>
        </p:txBody>
      </p:sp>
      <p:sp>
        <p:nvSpPr>
          <p:cNvPr id="26643" name="WordArt 19">
            <a:extLst>
              <a:ext uri="{FF2B5EF4-FFF2-40B4-BE49-F238E27FC236}">
                <a16:creationId xmlns:a16="http://schemas.microsoft.com/office/drawing/2014/main" id="{311720A6-B3D5-4B41-A99F-1E7BD16381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48488" y="4221163"/>
            <a:ext cx="2016125" cy="215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SKRILAVEC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5" name="AutoShape 17">
            <a:extLst>
              <a:ext uri="{FF2B5EF4-FFF2-40B4-BE49-F238E27FC236}">
                <a16:creationId xmlns:a16="http://schemas.microsoft.com/office/drawing/2014/main" id="{81812386-A757-4E55-9A8C-1AC2CFB63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797425"/>
            <a:ext cx="4032250" cy="1871663"/>
          </a:xfrm>
          <a:prstGeom prst="horizontalScrol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E19B120B-5BE4-4011-B78D-D364B180446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4941888"/>
            <a:ext cx="3673475" cy="1584325"/>
          </a:xfrm>
        </p:spPr>
        <p:txBody>
          <a:bodyPr/>
          <a:lstStyle/>
          <a:p>
            <a:r>
              <a:rPr lang="sl-SI" altLang="sl-SI" sz="2800"/>
              <a:t>Apnenec, dolomit;</a:t>
            </a:r>
          </a:p>
          <a:p>
            <a:r>
              <a:rPr lang="sl-SI" altLang="sl-SI" sz="2800"/>
              <a:t>Savska dolina, reka Sava.</a:t>
            </a:r>
          </a:p>
          <a:p>
            <a:endParaRPr lang="sl-SI" altLang="sl-SI" sz="2800"/>
          </a:p>
        </p:txBody>
      </p:sp>
      <p:sp>
        <p:nvSpPr>
          <p:cNvPr id="27652" name="WordArt 4">
            <a:extLst>
              <a:ext uri="{FF2B5EF4-FFF2-40B4-BE49-F238E27FC236}">
                <a16:creationId xmlns:a16="http://schemas.microsoft.com/office/drawing/2014/main" id="{FAD0B88A-0673-4E61-B5CD-CD90434566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82105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PAS KARBONATNIH KAMNIN </a:t>
            </a:r>
          </a:p>
        </p:txBody>
      </p:sp>
      <p:pic>
        <p:nvPicPr>
          <p:cNvPr id="27657" name="Picture 9" descr="ANd9GcQw6en28g44wIMj1J2aI6gL9UXnBLlv-zTDKdQUHGhCBp5eDXd0&amp;t=1">
            <a:extLst>
              <a:ext uri="{FF2B5EF4-FFF2-40B4-BE49-F238E27FC236}">
                <a16:creationId xmlns:a16="http://schemas.microsoft.com/office/drawing/2014/main" id="{1B8CB5C9-32F1-4E2F-8AEA-2E025050A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363"/>
            <a:ext cx="3716338" cy="2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9" name="Picture 11" descr="dolomit_lamany">
            <a:extLst>
              <a:ext uri="{FF2B5EF4-FFF2-40B4-BE49-F238E27FC236}">
                <a16:creationId xmlns:a16="http://schemas.microsoft.com/office/drawing/2014/main" id="{E0FB9B1E-1F38-44CF-A110-DE01F3D1F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96975"/>
            <a:ext cx="4105275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1" name="Picture 13" descr="rijeka_sava4_velika">
            <a:extLst>
              <a:ext uri="{FF2B5EF4-FFF2-40B4-BE49-F238E27FC236}">
                <a16:creationId xmlns:a16="http://schemas.microsoft.com/office/drawing/2014/main" id="{32DEB076-2B01-42E5-A5E8-2A6667752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47625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2" name="WordArt 14">
            <a:extLst>
              <a:ext uri="{FF2B5EF4-FFF2-40B4-BE49-F238E27FC236}">
                <a16:creationId xmlns:a16="http://schemas.microsoft.com/office/drawing/2014/main" id="{436FD44C-C997-4C70-98D3-9003BF5F40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8208169" y="2312194"/>
            <a:ext cx="1368425" cy="1444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DOLOMIT</a:t>
            </a:r>
          </a:p>
        </p:txBody>
      </p:sp>
      <p:sp>
        <p:nvSpPr>
          <p:cNvPr id="27663" name="WordArt 15">
            <a:extLst>
              <a:ext uri="{FF2B5EF4-FFF2-40B4-BE49-F238E27FC236}">
                <a16:creationId xmlns:a16="http://schemas.microsoft.com/office/drawing/2014/main" id="{D6B914ED-7C5C-4096-B9AF-83B7FD0AF7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7935119" y="5322094"/>
            <a:ext cx="1301750" cy="2524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APNENEC</a:t>
            </a:r>
          </a:p>
        </p:txBody>
      </p:sp>
      <p:sp>
        <p:nvSpPr>
          <p:cNvPr id="27664" name="WordArt 16">
            <a:extLst>
              <a:ext uri="{FF2B5EF4-FFF2-40B4-BE49-F238E27FC236}">
                <a16:creationId xmlns:a16="http://schemas.microsoft.com/office/drawing/2014/main" id="{522C4CA8-BE39-4BB4-9269-BCD596D07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68538" y="1196975"/>
            <a:ext cx="1366837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SAVA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83 0.5784 C -0.08263 0.52636 0.02674 0.47456 -0.01093 0.40518 C -0.04861 0.3358 -0.41961 0.22988 -0.41788 0.16235 C -0.41614 0.09482 -0.20815 0.04741 6.11111E-6 4.81036E-6 " pathEditMode="relative" ptsTypes="aaaA">
                                      <p:cBhvr>
                                        <p:cTn id="12" dur="2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719 0.27197 C -0.50677 0.07817 -0.54636 -0.1154 -0.51511 -0.21901 C -0.48386 -0.32262 -0.35 -0.30365 -0.27952 -0.35037 C -0.20903 -0.39709 -0.13837 -0.55828 -0.09183 -0.5 C -0.0453 -0.44172 -0.02273 -0.22086 6.94444E-6 -2.27567E-6 " pathEditMode="relative" ptsTypes="aaaaA">
                                      <p:cBhvr>
                                        <p:cTn id="16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>
            <a:extLst>
              <a:ext uri="{FF2B5EF4-FFF2-40B4-BE49-F238E27FC236}">
                <a16:creationId xmlns:a16="http://schemas.microsoft.com/office/drawing/2014/main" id="{F4AAA3C4-A999-4B56-8035-3D6380A3D5B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341438"/>
            <a:ext cx="3956050" cy="2620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/>
              <a:t>Nižje površje, največ krajev;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Od Moravč proti vzhodu, severneje od Savske doline;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Ležišča premoga.</a:t>
            </a:r>
          </a:p>
        </p:txBody>
      </p:sp>
      <p:sp>
        <p:nvSpPr>
          <p:cNvPr id="31751" name="WordArt 7">
            <a:extLst>
              <a:ext uri="{FF2B5EF4-FFF2-40B4-BE49-F238E27FC236}">
                <a16:creationId xmlns:a16="http://schemas.microsoft.com/office/drawing/2014/main" id="{ACD67643-D549-4A71-BDB0-5DE240C011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8208963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i="1" kern="10">
                <a:solidFill>
                  <a:srgbClr val="00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PODOLJE V TERCIARNIH KAMNINAH </a:t>
            </a:r>
          </a:p>
        </p:txBody>
      </p:sp>
      <p:pic>
        <p:nvPicPr>
          <p:cNvPr id="31753" name="Picture 9" descr="moravce-2">
            <a:extLst>
              <a:ext uri="{FF2B5EF4-FFF2-40B4-BE49-F238E27FC236}">
                <a16:creationId xmlns:a16="http://schemas.microsoft.com/office/drawing/2014/main" id="{FB3D456F-F03E-4EA3-A5A5-4021421A4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68788"/>
            <a:ext cx="3865562" cy="258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4" name="Picture 20" descr="pictures%5Ctown%5C1%5C2004%5CSlikaMoravce_41801">
            <a:extLst>
              <a:ext uri="{FF2B5EF4-FFF2-40B4-BE49-F238E27FC236}">
                <a16:creationId xmlns:a16="http://schemas.microsoft.com/office/drawing/2014/main" id="{296043D4-6480-4EF5-AC0F-EB416C336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437063"/>
            <a:ext cx="4643437" cy="198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62" name="WordArt 18">
            <a:extLst>
              <a:ext uri="{FF2B5EF4-FFF2-40B4-BE49-F238E27FC236}">
                <a16:creationId xmlns:a16="http://schemas.microsoft.com/office/drawing/2014/main" id="{86AB8181-E5FC-4D2F-BF1A-61F698BE6B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35375" y="6021388"/>
            <a:ext cx="1511300" cy="288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MORAVČE</a:t>
            </a:r>
          </a:p>
        </p:txBody>
      </p:sp>
      <p:pic>
        <p:nvPicPr>
          <p:cNvPr id="31766" name="Picture 22" descr="pogled_z_lisce_na_savsko_dolino_ed">
            <a:extLst>
              <a:ext uri="{FF2B5EF4-FFF2-40B4-BE49-F238E27FC236}">
                <a16:creationId xmlns:a16="http://schemas.microsoft.com/office/drawing/2014/main" id="{9DC51FA3-7872-44CD-84BD-046F42FFF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44640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67" name="WordArt 23">
            <a:extLst>
              <a:ext uri="{FF2B5EF4-FFF2-40B4-BE49-F238E27FC236}">
                <a16:creationId xmlns:a16="http://schemas.microsoft.com/office/drawing/2014/main" id="{27AC530C-F9F6-48C2-B7E1-D1DCECF3EB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8888" y="1341438"/>
            <a:ext cx="2160587" cy="288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SAVSKA DOLINA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>
            <a:extLst>
              <a:ext uri="{FF2B5EF4-FFF2-40B4-BE49-F238E27FC236}">
                <a16:creationId xmlns:a16="http://schemas.microsoft.com/office/drawing/2014/main" id="{A611F2CC-406B-482E-9558-052B44F3AA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4211638" cy="1944687"/>
          </a:xfrm>
        </p:spPr>
        <p:txBody>
          <a:bodyPr/>
          <a:lstStyle/>
          <a:p>
            <a:r>
              <a:rPr lang="sl-SI" altLang="sl-SI" sz="2800"/>
              <a:t>Do Celjske kotline;</a:t>
            </a:r>
          </a:p>
          <a:p>
            <a:r>
              <a:rPr lang="sl-SI" altLang="sl-SI" sz="2800"/>
              <a:t>Limbrska gora, Mrzlica;</a:t>
            </a:r>
          </a:p>
          <a:p>
            <a:r>
              <a:rPr lang="sl-SI" altLang="sl-SI" sz="2800"/>
              <a:t>Kalcit.</a:t>
            </a:r>
          </a:p>
          <a:p>
            <a:endParaRPr lang="sl-SI" altLang="sl-SI" sz="2800"/>
          </a:p>
        </p:txBody>
      </p:sp>
      <p:sp>
        <p:nvSpPr>
          <p:cNvPr id="33799" name="WordArt 7">
            <a:extLst>
              <a:ext uri="{FF2B5EF4-FFF2-40B4-BE49-F238E27FC236}">
                <a16:creationId xmlns:a16="http://schemas.microsoft.com/office/drawing/2014/main" id="{26624255-B0B5-447D-A090-1B036C5BAA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3713" y="333375"/>
            <a:ext cx="5832475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Arial Black" panose="020B0A04020102020204" pitchFamily="34" charset="0"/>
              </a:rPr>
              <a:t>KARBONATNI PAS </a:t>
            </a:r>
          </a:p>
        </p:txBody>
      </p:sp>
      <p:pic>
        <p:nvPicPr>
          <p:cNvPr id="33797" name="Picture 5" descr="pile">
            <a:extLst>
              <a:ext uri="{FF2B5EF4-FFF2-40B4-BE49-F238E27FC236}">
                <a16:creationId xmlns:a16="http://schemas.microsoft.com/office/drawing/2014/main" id="{ECAB8422-AE98-4C8E-949A-0B0FABC5A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789363"/>
            <a:ext cx="4392612" cy="29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WordArt 6">
            <a:extLst>
              <a:ext uri="{FF2B5EF4-FFF2-40B4-BE49-F238E27FC236}">
                <a16:creationId xmlns:a16="http://schemas.microsoft.com/office/drawing/2014/main" id="{A5ACDB39-F3C7-4A4F-99D2-193D0968AF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67400" y="3860800"/>
            <a:ext cx="1584325" cy="215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PREMOG</a:t>
            </a:r>
          </a:p>
        </p:txBody>
      </p:sp>
      <p:pic>
        <p:nvPicPr>
          <p:cNvPr id="33802" name="Picture 10" descr="1075_celje_show">
            <a:extLst>
              <a:ext uri="{FF2B5EF4-FFF2-40B4-BE49-F238E27FC236}">
                <a16:creationId xmlns:a16="http://schemas.microsoft.com/office/drawing/2014/main" id="{4F29EFBD-9A94-43E0-B865-D206AC520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97200"/>
            <a:ext cx="4248150" cy="33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3" name="WordArt 11">
            <a:extLst>
              <a:ext uri="{FF2B5EF4-FFF2-40B4-BE49-F238E27FC236}">
                <a16:creationId xmlns:a16="http://schemas.microsoft.com/office/drawing/2014/main" id="{44A1D28E-F8BF-44DF-B254-906E1A169A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150" y="6381750"/>
            <a:ext cx="1223963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CELJE</a:t>
            </a:r>
          </a:p>
        </p:txBody>
      </p:sp>
      <p:pic>
        <p:nvPicPr>
          <p:cNvPr id="33805" name="Picture 13" descr="Kalcit_modri">
            <a:extLst>
              <a:ext uri="{FF2B5EF4-FFF2-40B4-BE49-F238E27FC236}">
                <a16:creationId xmlns:a16="http://schemas.microsoft.com/office/drawing/2014/main" id="{1E52456A-E4A3-4A6B-BFEC-A23FF261E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196975"/>
            <a:ext cx="41751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6" name="WordArt 14">
            <a:extLst>
              <a:ext uri="{FF2B5EF4-FFF2-40B4-BE49-F238E27FC236}">
                <a16:creationId xmlns:a16="http://schemas.microsoft.com/office/drawing/2014/main" id="{AD761404-AE33-44F5-B9C7-ACA057604E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8256587" y="2120901"/>
            <a:ext cx="1236663" cy="2524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KALCIT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9 0.89616 C 0.08298 0.83164 0.17135 0.76734 0.25902 0.73173 C 0.3467 0.69611 0.60399 0.75393 0.52065 0.68247 C 0.43732 0.61101 -0.15417 0.41674 -0.24098 0.30296 C -0.32778 0.18918 -0.16389 0.09459 5.55556E-7 4.37558E-6 " pathEditMode="relative" ptsTypes="aaaaA">
                                      <p:cBhvr>
                                        <p:cTn id="6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7B12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>
            <a:extLst>
              <a:ext uri="{FF2B5EF4-FFF2-40B4-BE49-F238E27FC236}">
                <a16:creationId xmlns:a16="http://schemas.microsoft.com/office/drawing/2014/main" id="{DEF577B6-64BD-4B5F-B7EE-6270C6D964F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10163" y="4452938"/>
            <a:ext cx="4033837" cy="2405062"/>
          </a:xfrm>
        </p:spPr>
        <p:txBody>
          <a:bodyPr/>
          <a:lstStyle/>
          <a:p>
            <a:r>
              <a:rPr lang="sl-SI" altLang="sl-SI" sz="2800"/>
              <a:t>Severno od Celjske kotline;</a:t>
            </a:r>
          </a:p>
          <a:p>
            <a:r>
              <a:rPr lang="sl-SI" altLang="sl-SI" sz="2800"/>
              <a:t>Po “črnem grabnu” teče večina prometa;</a:t>
            </a:r>
          </a:p>
          <a:p>
            <a:r>
              <a:rPr lang="sl-SI" altLang="sl-SI" sz="2800"/>
              <a:t>Kremen.</a:t>
            </a:r>
          </a:p>
          <a:p>
            <a:endParaRPr lang="sl-SI" altLang="sl-SI" sz="2800"/>
          </a:p>
        </p:txBody>
      </p:sp>
      <p:sp>
        <p:nvSpPr>
          <p:cNvPr id="34821" name="WordArt 5">
            <a:extLst>
              <a:ext uri="{FF2B5EF4-FFF2-40B4-BE49-F238E27FC236}">
                <a16:creationId xmlns:a16="http://schemas.microsoft.com/office/drawing/2014/main" id="{AE1B1ADD-7054-44FF-9154-4601141E0E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7391400" cy="7921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0F09B"/>
                    </a:gs>
                    <a:gs pos="100000">
                      <a:srgbClr val="90F09B">
                        <a:gamma/>
                        <a:tint val="78431"/>
                        <a:invGamma/>
                      </a:srgbClr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PAS SILIKATNIH KAMNIN </a:t>
            </a:r>
          </a:p>
        </p:txBody>
      </p:sp>
      <p:pic>
        <p:nvPicPr>
          <p:cNvPr id="34823" name="Picture 7" descr="01418618-300">
            <a:extLst>
              <a:ext uri="{FF2B5EF4-FFF2-40B4-BE49-F238E27FC236}">
                <a16:creationId xmlns:a16="http://schemas.microsoft.com/office/drawing/2014/main" id="{0B2BA160-2BA3-4EFA-A32A-FDB43B3A3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1438"/>
            <a:ext cx="4032250" cy="301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Picture 9" descr="lavendel_0001">
            <a:extLst>
              <a:ext uri="{FF2B5EF4-FFF2-40B4-BE49-F238E27FC236}">
                <a16:creationId xmlns:a16="http://schemas.microsoft.com/office/drawing/2014/main" id="{5883327D-1B35-4736-A219-B53DB701F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292600"/>
            <a:ext cx="3311525" cy="23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7" name="Picture 11" descr="DSC_1912_trojane">
            <a:extLst>
              <a:ext uri="{FF2B5EF4-FFF2-40B4-BE49-F238E27FC236}">
                <a16:creationId xmlns:a16="http://schemas.microsoft.com/office/drawing/2014/main" id="{E60A3155-E7F6-49D4-97BE-F59278B54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4033837" cy="303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8" name="WordArt 12">
            <a:extLst>
              <a:ext uri="{FF2B5EF4-FFF2-40B4-BE49-F238E27FC236}">
                <a16:creationId xmlns:a16="http://schemas.microsoft.com/office/drawing/2014/main" id="{2B8429A0-EB58-4B70-958E-D69AE4503E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180182" y="5517356"/>
            <a:ext cx="1295400" cy="2873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KREMEN</a:t>
            </a:r>
          </a:p>
        </p:txBody>
      </p:sp>
      <p:sp>
        <p:nvSpPr>
          <p:cNvPr id="34829" name="WordArt 13">
            <a:extLst>
              <a:ext uri="{FF2B5EF4-FFF2-40B4-BE49-F238E27FC236}">
                <a16:creationId xmlns:a16="http://schemas.microsoft.com/office/drawing/2014/main" id="{4AABFB91-B447-4D6B-B795-069EE9EDE5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540544" y="2132807"/>
            <a:ext cx="1655763" cy="215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TROJANE</a:t>
            </a:r>
          </a:p>
        </p:txBody>
      </p:sp>
      <p:sp>
        <p:nvSpPr>
          <p:cNvPr id="34830" name="WordArt 14">
            <a:extLst>
              <a:ext uri="{FF2B5EF4-FFF2-40B4-BE49-F238E27FC236}">
                <a16:creationId xmlns:a16="http://schemas.microsoft.com/office/drawing/2014/main" id="{4D10C3B3-5B3F-4ADC-8BBF-2B9E3FAAE4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7793832" y="2439194"/>
            <a:ext cx="2087562" cy="323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ČRNI GRABEN</a:t>
            </a:r>
          </a:p>
        </p:txBody>
      </p:sp>
      <p:sp>
        <p:nvSpPr>
          <p:cNvPr id="34831" name="AutoShape 15">
            <a:extLst>
              <a:ext uri="{FF2B5EF4-FFF2-40B4-BE49-F238E27FC236}">
                <a16:creationId xmlns:a16="http://schemas.microsoft.com/office/drawing/2014/main" id="{BBFF767A-C416-4AB1-99B1-B6607B457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1268413"/>
            <a:ext cx="720725" cy="72072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00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id="{B8B37DAE-2C19-4A31-AF85-4D2BC54B0B7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221163"/>
            <a:ext cx="4038600" cy="2376487"/>
          </a:xfrm>
        </p:spPr>
        <p:txBody>
          <a:bodyPr/>
          <a:lstStyle/>
          <a:p>
            <a:r>
              <a:rPr lang="sl-SI" altLang="sl-SI" sz="2800"/>
              <a:t>Na območju Tuhinjske doline;</a:t>
            </a:r>
          </a:p>
          <a:p>
            <a:r>
              <a:rPr lang="sl-SI" altLang="sl-SI" sz="2800"/>
              <a:t>Promet med ljubljansko in celjsko kotlino.</a:t>
            </a:r>
          </a:p>
        </p:txBody>
      </p:sp>
      <p:sp>
        <p:nvSpPr>
          <p:cNvPr id="35845" name="WordArt 5">
            <a:extLst>
              <a:ext uri="{FF2B5EF4-FFF2-40B4-BE49-F238E27FC236}">
                <a16:creationId xmlns:a16="http://schemas.microsoft.com/office/drawing/2014/main" id="{758D86DA-C0E5-47C7-95AF-048C9A03C8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4681537" cy="5032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 panose="020B0A04020102020204" pitchFamily="34" charset="0"/>
              </a:rPr>
              <a:t>KARBONATNI PAS </a:t>
            </a:r>
          </a:p>
        </p:txBody>
      </p:sp>
      <p:sp>
        <p:nvSpPr>
          <p:cNvPr id="35846" name="AutoShape 6">
            <a:extLst>
              <a:ext uri="{FF2B5EF4-FFF2-40B4-BE49-F238E27FC236}">
                <a16:creationId xmlns:a16="http://schemas.microsoft.com/office/drawing/2014/main" id="{D96FCEFD-1DFC-49A6-A922-3A7BA2735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33375"/>
            <a:ext cx="719137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5848" name="Rectangle 8">
            <a:extLst>
              <a:ext uri="{FF2B5EF4-FFF2-40B4-BE49-F238E27FC236}">
                <a16:creationId xmlns:a16="http://schemas.microsoft.com/office/drawing/2014/main" id="{F8B02738-8915-4DCD-B0F4-E343D434FB4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11863" y="188913"/>
            <a:ext cx="2886075" cy="64770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800"/>
              <a:t>zelo kratek</a:t>
            </a:r>
          </a:p>
        </p:txBody>
      </p:sp>
      <p:sp>
        <p:nvSpPr>
          <p:cNvPr id="35849" name="WordArt 9">
            <a:extLst>
              <a:ext uri="{FF2B5EF4-FFF2-40B4-BE49-F238E27FC236}">
                <a16:creationId xmlns:a16="http://schemas.microsoft.com/office/drawing/2014/main" id="{B0441442-70E3-4495-A904-7583322882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3938" y="908050"/>
            <a:ext cx="4889500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 panose="020B0A04020102020204" pitchFamily="34" charset="0"/>
              </a:rPr>
              <a:t>SILIKATNI PAS </a:t>
            </a:r>
          </a:p>
        </p:txBody>
      </p:sp>
      <p:pic>
        <p:nvPicPr>
          <p:cNvPr id="35851" name="Picture 11" descr="tuhinjska-dolina-%284%29">
            <a:extLst>
              <a:ext uri="{FF2B5EF4-FFF2-40B4-BE49-F238E27FC236}">
                <a16:creationId xmlns:a16="http://schemas.microsoft.com/office/drawing/2014/main" id="{683B4C2D-A34A-4B6D-BB5E-6673B152F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716338"/>
            <a:ext cx="4356100" cy="290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5" name="Picture 15" descr="tuhinjska_dolina_3_-_maja_slapnik_show">
            <a:extLst>
              <a:ext uri="{FF2B5EF4-FFF2-40B4-BE49-F238E27FC236}">
                <a16:creationId xmlns:a16="http://schemas.microsoft.com/office/drawing/2014/main" id="{0376FCF9-4F9C-4A46-853E-D2B11E839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700213"/>
            <a:ext cx="4824413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7" name="Picture 17" descr="sz1_avtocesta_celje">
            <a:extLst>
              <a:ext uri="{FF2B5EF4-FFF2-40B4-BE49-F238E27FC236}">
                <a16:creationId xmlns:a16="http://schemas.microsoft.com/office/drawing/2014/main" id="{2628A94F-6E52-4120-9DEE-E26E0349B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836613"/>
            <a:ext cx="2451100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8" name="WordArt 18">
            <a:extLst>
              <a:ext uri="{FF2B5EF4-FFF2-40B4-BE49-F238E27FC236}">
                <a16:creationId xmlns:a16="http://schemas.microsoft.com/office/drawing/2014/main" id="{ECEF595E-3FD1-4BDF-B797-F1ECEE4E61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2286000" y="3698875"/>
            <a:ext cx="3168650" cy="323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TUHINJSKA DOLINA</a:t>
            </a:r>
          </a:p>
        </p:txBody>
      </p:sp>
      <p:sp>
        <p:nvSpPr>
          <p:cNvPr id="35859" name="AutoShape 19">
            <a:extLst>
              <a:ext uri="{FF2B5EF4-FFF2-40B4-BE49-F238E27FC236}">
                <a16:creationId xmlns:a16="http://schemas.microsoft.com/office/drawing/2014/main" id="{B2E17D46-2065-49A4-96ED-4FF6CBCA0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1844675"/>
            <a:ext cx="287337" cy="28892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5860" name="AutoShape 20">
            <a:extLst>
              <a:ext uri="{FF2B5EF4-FFF2-40B4-BE49-F238E27FC236}">
                <a16:creationId xmlns:a16="http://schemas.microsoft.com/office/drawing/2014/main" id="{5FECAB7B-B651-4B64-B7CE-81AE3906B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4365625"/>
            <a:ext cx="288925" cy="215900"/>
          </a:xfrm>
          <a:prstGeom prst="rightArrow">
            <a:avLst>
              <a:gd name="adj1" fmla="val 50000"/>
              <a:gd name="adj2" fmla="val 3345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5862" name="WordArt 22">
            <a:extLst>
              <a:ext uri="{FF2B5EF4-FFF2-40B4-BE49-F238E27FC236}">
                <a16:creationId xmlns:a16="http://schemas.microsoft.com/office/drawing/2014/main" id="{C42055F1-AEB3-456F-86D7-9903F3E9ED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323849" y="1987550"/>
            <a:ext cx="1727200" cy="288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PROMET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8" grpId="0" build="p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Times New Roman</vt:lpstr>
      <vt:lpstr>Privzeti načrt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2019-05-31T08:41:40Z</dcterms:created>
  <dcterms:modified xsi:type="dcterms:W3CDTF">2019-05-31T08:41:40Z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