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1" r:id="rId15"/>
    <p:sldId id="268" r:id="rId16"/>
    <p:sldId id="272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053B1A0-9735-44C2-AFF1-D7DEAA0F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3522-1E1D-44B3-A1CD-34DF49B0AE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A4AD9F6-3269-41B6-A25D-297FA644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F321023-F7A3-4F46-97A5-7D0DC30A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E5A46-6E77-4F9B-97A6-67C345D82F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87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8C8C209-EC1C-49D2-B2A8-D41C90FC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6EBE-A678-44F4-B661-968B4C2E41B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9C01E03-E9EE-4EA9-A8A1-861BF7E6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1C61E43-7064-466F-BD94-712ECF3A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2D1BF-096B-4836-95FD-430E407758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80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499D69C-D942-4362-BCB1-02E7B634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194B-3A8D-42A1-8610-F00EC336BBB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82FFC8B-3DD8-465D-B8ED-FA8B08B6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C315F6E-3430-44AF-A12E-AFDB7FBB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459F4-D361-4260-AF5B-43146DF413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40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950E6FE-C58A-4863-8D51-9D1629BE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FB6-ED98-401F-AB77-57B313B2EDC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3E8C66-2A35-48EA-B09D-FB2DBBC8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8A53A6C-AA93-4F7B-90B2-3FF11A87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A257-149C-47A0-802C-D16FC2CF8F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59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B3ECA0C-776A-43F2-B1A5-37B1ED44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A60B-8D82-40B3-A72C-7C7F368CAD7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2B17B96-3DCB-4299-9D54-6AC00426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C403FE8-0A84-4687-9143-3EAE11E8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A6E2F-E321-4E6E-9C6F-530FB39FA0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97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DEBBB47-A4E0-471D-8401-B9D0F56D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B10C-1E33-4567-972F-A38DEB50D4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7455514-AB3B-4DA4-A429-D27C631E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18B40DB-C3D6-44A2-BF74-2345138E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A8F89-8AFA-47C2-8978-E51B5C09E9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55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28FF9B1-30B2-4BC2-AB2C-117AEEDB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6C3F-A6C5-4A44-AED8-2A3B736E99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C07E530-3448-45F1-81DA-A53B82A8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B636372-9510-47F0-B1A1-9696E8AA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00DC-B38C-478D-B617-D0A688E23D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44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84F0FE7-FD4B-43AC-802E-6458A75F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AA73-CE89-451B-8CE6-75F3983068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B3460EB-EBA4-4349-AA2C-8CEC7987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35E8A64-CCBD-461F-8D6B-510C51D7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924F-EE49-4635-ADA3-33D954CB21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05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BFFC8A9C-75C4-4D9C-AC56-13A95E21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3069-8301-43B0-8AA7-334DB2AD6F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E9B8038-A15C-4928-A369-0156222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A31C1A2-90DC-432A-B33F-92C6B64A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0B700-9E53-46ED-8BF9-634CCB6A61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9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73D63B7-D78E-4B2C-9A7C-F587900B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3422-A86A-4A6E-92B1-D40BF51539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D4B9DD5-E016-483C-B57C-F935A21A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64DBFA5-A27A-4CB9-981F-A880C7B1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493E-586C-4AB6-8B11-947593D89C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12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1FB3CC-E753-49FE-8741-F5FE2873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72C2-6EF1-48C8-9CB9-F45B4C64DDB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75E15CA-5E7E-406A-967F-7CC06518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095C9BA-EA5F-4017-B0D1-65D673C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18545-0A2B-465F-ACB3-DB32065CAD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90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DD516C1-AE90-4BD1-9E26-0A3976720B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4CC100AE-59C3-4823-B58E-41DF73C8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AFAAC2-3406-4FB9-A3D1-09AF4CEA4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225A5B-F137-4603-99DF-2C841A85994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DEAA07F-13E8-4F78-92BB-6BC93DFD0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89B3E7C-7BBE-42FF-963E-EC33764A1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510E6B-B06D-4889-BE65-173C8561738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C856F-B81D-43BD-A234-0E924CCC1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VZHODNO PREDALPSKO oziroma POSAVSKO HRIBOVJE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D711A3-BDB8-4732-BBD6-51F67CEBF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6381750"/>
            <a:ext cx="2376487" cy="312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2" name="PoljeZBesedilom 3">
            <a:extLst>
              <a:ext uri="{FF2B5EF4-FFF2-40B4-BE49-F238E27FC236}">
                <a16:creationId xmlns:a16="http://schemas.microsoft.com/office/drawing/2014/main" id="{453B3E33-17F0-41B1-AA85-6CBA6E6F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381750"/>
            <a:ext cx="40338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257B10FF-05B8-4F4A-8507-D668655E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9291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Pokrajina je bila gosteje naseljena šele v zadnjih stoletjih pred našim štetjem s prihodom Ilirov in nato še Keltov.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 u="sng"/>
              <a:t>Najdemo ostanke tudi iz kasnejših časov:</a:t>
            </a:r>
            <a:r>
              <a:rPr lang="sl-SI" altLang="sl-SI" sz="2400" b="1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-z obdobja preseljevanja ljudstev v 5. in 6. stol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-konec 6. stoletja na to ozemlje pridejo zahodni Slovani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-15. in 16 stol vpadi Turkov</a:t>
            </a:r>
          </a:p>
        </p:txBody>
      </p:sp>
      <p:sp>
        <p:nvSpPr>
          <p:cNvPr id="11267" name="PoljeZBesedilom 3">
            <a:extLst>
              <a:ext uri="{FF2B5EF4-FFF2-40B4-BE49-F238E27FC236}">
                <a16:creationId xmlns:a16="http://schemas.microsoft.com/office/drawing/2014/main" id="{593BA6A2-1A30-4066-9B3F-6B037AAF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  <p:pic>
        <p:nvPicPr>
          <p:cNvPr id="11268" name="Slika 4" descr="Trg-Kozje.bmp">
            <a:extLst>
              <a:ext uri="{FF2B5EF4-FFF2-40B4-BE49-F238E27FC236}">
                <a16:creationId xmlns:a16="http://schemas.microsoft.com/office/drawing/2014/main" id="{78D277D2-DF0D-45D3-B634-A306D23D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933825"/>
            <a:ext cx="3948112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CEFE70B6-C05C-4B69-8E6D-5B77742F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55451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-</a:t>
            </a:r>
            <a:r>
              <a:rPr lang="sl-SI" altLang="sl-SI" sz="2400" b="1"/>
              <a:t>Večja naselja so v podoljih in dolinah, medtem ko so manjša naselja, zaselki in samotne kmetije raztreseni po položnejših pobočjih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-Pred industrijsko dobo sta bila le 2 večja Kraja- Litija in Laško. Za poselitev danes pa je najpomembnejše Moravško-Trboveljsko podolje, kjer so se odložile premogonosne plasti. Zato so na območju črnega revirja nastala pomembna rudarska mesta (Trbovlje, Zagorje, Hrastnik).</a:t>
            </a:r>
            <a:br>
              <a:rPr lang="sl-SI" altLang="sl-SI" sz="2400" b="1"/>
            </a:br>
            <a:r>
              <a:rPr lang="sl-SI" altLang="sl-SI" sz="2400" b="1"/>
              <a:t>Premogovništvo se je začelo v 18. stoletju v Zagorju, vendar so večino premogovnikov odprli šele v 19. stol.</a:t>
            </a:r>
            <a:br>
              <a:rPr lang="sl-SI" altLang="sl-SI" sz="2400" b="1"/>
            </a:br>
            <a:r>
              <a:rPr lang="sl-SI" altLang="sl-SI" sz="2400" b="1"/>
              <a:t>V drugi polovici 19 stol. pa se je z zgraditvijo južne železnice po dolini Save začelo hitreje razvijati. Višek je doseglo v obdobju po 2. svetovni vojni.</a:t>
            </a:r>
          </a:p>
        </p:txBody>
      </p:sp>
      <p:sp>
        <p:nvSpPr>
          <p:cNvPr id="12291" name="PoljeZBesedilom 3">
            <a:extLst>
              <a:ext uri="{FF2B5EF4-FFF2-40B4-BE49-F238E27FC236}">
                <a16:creationId xmlns:a16="http://schemas.microsoft.com/office/drawing/2014/main" id="{FF8A7C2E-085E-4542-8CFD-4CE107AD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33375"/>
            <a:ext cx="105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>
                <a:solidFill>
                  <a:srgbClr val="C00000"/>
                </a:solidFill>
              </a:rPr>
              <a:t>DANES</a:t>
            </a:r>
          </a:p>
        </p:txBody>
      </p:sp>
      <p:sp>
        <p:nvSpPr>
          <p:cNvPr id="12292" name="PoljeZBesedilom 4">
            <a:extLst>
              <a:ext uri="{FF2B5EF4-FFF2-40B4-BE49-F238E27FC236}">
                <a16:creationId xmlns:a16="http://schemas.microsoft.com/office/drawing/2014/main" id="{22B714E0-D359-4A0B-BFDC-0177D73F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79C39-D3B7-4833-8A20-F19D2A7F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5FF4411F-F9B0-417F-9369-EF6BE3A6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32400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Za celotno hribovje ni nobenega središčnega kraja. Največje so Trbovlje, ki pa ne opravljajo te funkcije.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Glavna zaposlitvena središča so večinoma izven hribovja. Zahodni del gravitira proti Ljubljani, vzhodni del pa je slabše razvit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Dobro je razvit tudi izletniški turizem zaradi številnih planinskih postojank in vrhov ter GEOSS-a </a:t>
            </a:r>
          </a:p>
        </p:txBody>
      </p:sp>
      <p:pic>
        <p:nvPicPr>
          <p:cNvPr id="13316" name="Slika 3">
            <a:extLst>
              <a:ext uri="{FF2B5EF4-FFF2-40B4-BE49-F238E27FC236}">
                <a16:creationId xmlns:a16="http://schemas.microsoft.com/office/drawing/2014/main" id="{BA8943C3-A5B1-45E0-8708-6FA70911E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87725"/>
            <a:ext cx="46799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PoljeZBesedilom 5">
            <a:extLst>
              <a:ext uri="{FF2B5EF4-FFF2-40B4-BE49-F238E27FC236}">
                <a16:creationId xmlns:a16="http://schemas.microsoft.com/office/drawing/2014/main" id="{FF2AB4DF-53D6-49C6-A481-489B6B77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00438"/>
            <a:ext cx="381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/>
              <a:t>Zaradi reliefne razčlenjenosti so prometne poti v Posavskem hribovju razmeroma redke in slabše kakovosti</a:t>
            </a:r>
            <a:br>
              <a:rPr lang="sl-SI" altLang="sl-SI" sz="2400" b="1"/>
            </a:br>
            <a:r>
              <a:rPr lang="sl-SI" altLang="sl-SI" sz="2400" b="1"/>
              <a:t>Pomembno pa je železniško</a:t>
            </a:r>
            <a:br>
              <a:rPr lang="sl-SI" altLang="sl-SI" sz="2400" b="1"/>
            </a:br>
            <a:r>
              <a:rPr lang="sl-SI" altLang="sl-SI" sz="2400" b="1"/>
              <a:t> križišče Zidani most, ki leži</a:t>
            </a:r>
            <a:br>
              <a:rPr lang="sl-SI" altLang="sl-SI" sz="2400" b="1"/>
            </a:br>
            <a:r>
              <a:rPr lang="sl-SI" altLang="sl-SI" sz="2400" b="1"/>
              <a:t> na sotočju Savinje in Save.</a:t>
            </a:r>
          </a:p>
        </p:txBody>
      </p:sp>
      <p:sp>
        <p:nvSpPr>
          <p:cNvPr id="13318" name="PoljeZBesedilom 6">
            <a:extLst>
              <a:ext uri="{FF2B5EF4-FFF2-40B4-BE49-F238E27FC236}">
                <a16:creationId xmlns:a16="http://schemas.microsoft.com/office/drawing/2014/main" id="{2A078E48-E975-454D-A7CE-F68FA734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07CE00-9BC6-46C1-A502-DC3EF456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Termoelektrarna Trbovlje in Trboveljski dimnik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4A562765-55F2-40E9-A0C9-63D8DCDBD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49291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Je 360 metrov visok dimnik Termoelektrarne Trbovlje in je s tem najvišja zgradba v Sloveniji in najvišji dimnik v Evropi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Zgrajen je bil z namenom, da bi izpuste žveplovega dioksida iz že zelo degradiranega območja Trbovelj bolj enakomerno razpršili po  Sloveniji.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Dokončali so ga leta 1976 in je nadomestil prejšnji 80 metrov visok stolp, zaradi njegove višine pa so se začeli izpusti v večjih višinah razprševati daleč naokoli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Stolp ima ob vznožju polmer 27,5 m, na vrhu pa 7,7m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Ob močnem vetru na vrhu niha za cel meter, zgrajen pa je tako da prenese tudi potres 10 stopnje po Mercalliju (Mercallijeva lestvica ima 12 stopenj)</a:t>
            </a:r>
          </a:p>
        </p:txBody>
      </p:sp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3652181F-375F-4D24-9D5B-2A019FD3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BF357-36E2-4FD0-A117-78136F0E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Termalna zdravilišča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EEEA6A4-77C5-4FC6-907A-8155C101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Pomembna so tudi zdravilišča. </a:t>
            </a:r>
            <a:br>
              <a:rPr lang="sl-SI" altLang="sl-SI" sz="2400" b="1"/>
            </a:br>
            <a:r>
              <a:rPr lang="sl-SI" altLang="sl-SI" sz="2400" b="1"/>
              <a:t>Zdravilišče Laško- ustanovljeno leta 1854, leta 1953 pa je bil ustanovljen Zavod za medicinsko rehabilitacijo Laško. </a:t>
            </a:r>
            <a:r>
              <a:rPr lang="pl-PL" altLang="sl-SI" sz="2400" b="1"/>
              <a:t>Naravni dejavnik je akratotermalna voda, s temperaturo 32- 35 stopinj.</a:t>
            </a:r>
            <a:endParaRPr lang="sl-SI" altLang="sl-SI" sz="2400" b="1"/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     Zdravilišče Rogaška- nahaja se skoraj ob meji s Hrvaško. Zgodovina termalne vode sega v 13 stol.</a:t>
            </a:r>
            <a:br>
              <a:rPr lang="sl-SI" altLang="sl-SI" sz="2400" b="1"/>
            </a:br>
            <a:r>
              <a:rPr lang="sl-SI" altLang="sl-SI" sz="2400" b="1"/>
              <a:t>Danes poznamo zdravilno mineralno vodo Donat Mg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    Šmarješke in Dolenjske toplice se nahajajo južno, Terme Zreče in Terme Dobrna pa severno od hribovja.</a:t>
            </a:r>
          </a:p>
        </p:txBody>
      </p:sp>
      <p:sp>
        <p:nvSpPr>
          <p:cNvPr id="15364" name="PoljeZBesedilom 3">
            <a:extLst>
              <a:ext uri="{FF2B5EF4-FFF2-40B4-BE49-F238E27FC236}">
                <a16:creationId xmlns:a16="http://schemas.microsoft.com/office/drawing/2014/main" id="{43E44D64-D30D-421D-B402-C9EF36FF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CD9FE-AACD-418C-96E3-7B5F170A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6ED6645C-8D08-4DA3-B7BC-6604102D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33115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Viri: </a:t>
            </a:r>
            <a:br>
              <a:rPr lang="sl-SI" altLang="sl-SI"/>
            </a:br>
            <a:r>
              <a:rPr lang="sl-SI" altLang="sl-SI" sz="2400"/>
              <a:t>-učbenik Slovenija 2,geografija za 4 letnik gimnazij</a:t>
            </a:r>
            <a:br>
              <a:rPr lang="sl-SI" altLang="sl-SI" sz="2400"/>
            </a:br>
            <a:r>
              <a:rPr lang="sl-SI" altLang="sl-SI" sz="2400"/>
              <a:t>-Slovenija- pokrajine in ljudje (založba mladinska knjiga)</a:t>
            </a:r>
            <a:br>
              <a:rPr lang="sl-SI" altLang="sl-SI" sz="2400"/>
            </a:br>
            <a:r>
              <a:rPr lang="sl-SI" altLang="sl-SI" sz="2400"/>
              <a:t>-Aplikativna fizična geografija Slovenije</a:t>
            </a:r>
            <a:br>
              <a:rPr lang="sl-SI" altLang="sl-SI" sz="2400"/>
            </a:br>
            <a:r>
              <a:rPr lang="sl-SI" altLang="sl-SI" sz="2400"/>
              <a:t>-https://www.google.si/ – slikovno gradivo</a:t>
            </a:r>
            <a:br>
              <a:rPr lang="sl-SI" altLang="sl-SI" sz="2400"/>
            </a:br>
            <a:r>
              <a:rPr lang="sl-SI" altLang="sl-SI" sz="2400"/>
              <a:t>-http://en.wikipedia.org/wiki/Main_Page</a:t>
            </a:r>
            <a:br>
              <a:rPr lang="sl-SI" altLang="sl-SI" sz="2400"/>
            </a:br>
            <a:endParaRPr lang="sl-SI" altLang="sl-SI" sz="2400"/>
          </a:p>
        </p:txBody>
      </p:sp>
      <p:sp>
        <p:nvSpPr>
          <p:cNvPr id="16388" name="PoljeZBesedilom 3">
            <a:extLst>
              <a:ext uri="{FF2B5EF4-FFF2-40B4-BE49-F238E27FC236}">
                <a16:creationId xmlns:a16="http://schemas.microsoft.com/office/drawing/2014/main" id="{D90D3B99-FDD1-408F-A918-D339B893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81775"/>
            <a:ext cx="244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BEB0A-D043-4395-B56A-2977C262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Rešitve delovnega lista: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DE55E6-2863-44EB-AF1A-1F19679F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2590800" cy="5746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1: Na zemljevidu.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D7C094-A68C-4599-945E-64AD977D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7777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2.1:</a:t>
            </a:r>
            <a:r>
              <a:rPr lang="sl-SI" altLang="sl-SI" sz="2400">
                <a:solidFill>
                  <a:srgbClr val="C00000"/>
                </a:solidFill>
              </a:rPr>
              <a:t> </a:t>
            </a:r>
            <a:r>
              <a:rPr lang="sl-SI" altLang="sl-SI" sz="2400"/>
              <a:t>Posavsko hribovje je največja slovenska pokrajina, saj obsega 1/10 Slovenije.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32F7025-3A8C-4D97-B319-A3AC06233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7993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2.2:</a:t>
            </a:r>
            <a:r>
              <a:rPr lang="sl-SI" altLang="sl-SI" sz="2400">
                <a:solidFill>
                  <a:srgbClr val="C00000"/>
                </a:solidFill>
              </a:rPr>
              <a:t> </a:t>
            </a:r>
            <a:r>
              <a:rPr lang="sl-SI" altLang="sl-SI" sz="2400"/>
              <a:t>Večina površja leži v višinskem pasu med 300 in 600, z izjemami preko 1000m.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7BBC7FA-E4CF-4C01-B17E-EC775A8C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84538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2.3: </a:t>
            </a:r>
            <a:r>
              <a:rPr lang="sl-SI" altLang="sl-SI">
                <a:solidFill>
                  <a:srgbClr val="00B050"/>
                </a:solidFill>
              </a:rPr>
              <a:t>Pravilna trditev-</a:t>
            </a:r>
            <a:r>
              <a:rPr lang="sl-SI" altLang="sl-SI" sz="2400"/>
              <a:t>Sava vstopa v Posavsko hribovje v bližini Dola pri </a:t>
            </a:r>
            <a:br>
              <a:rPr lang="sl-SI" altLang="sl-SI" sz="2400"/>
            </a:br>
            <a:r>
              <a:rPr lang="sl-SI" altLang="sl-SI" sz="2400"/>
              <a:t>Ljubljani in je najbolj vodnata od vseh rek v hribovju.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883792D-5285-48A9-ADB8-FA7AECB9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149725"/>
            <a:ext cx="7658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2.4:  Pokrajina ima zmerno celinsko podnebje, s povprečno</a:t>
            </a:r>
            <a:br>
              <a:rPr lang="sl-SI" altLang="sl-SI" sz="2400"/>
            </a:br>
            <a:r>
              <a:rPr lang="sl-SI" altLang="sl-SI" sz="2400"/>
              <a:t> letno temperaturo okoli 10 °C.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12ABFFA-3F07-4917-ACB1-B4A76351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41888"/>
            <a:ext cx="6480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2.5: Trboveljski dimnik je najvišja zgradba v Sloveniji z višino 330m</a:t>
            </a:r>
          </a:p>
        </p:txBody>
      </p:sp>
      <p:sp>
        <p:nvSpPr>
          <p:cNvPr id="17417" name="PoljeZBesedilom 8">
            <a:extLst>
              <a:ext uri="{FF2B5EF4-FFF2-40B4-BE49-F238E27FC236}">
                <a16:creationId xmlns:a16="http://schemas.microsoft.com/office/drawing/2014/main" id="{E627DE2C-C8D7-4339-AA2C-008F38BB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81775"/>
            <a:ext cx="244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5E56F0-4D3C-4565-8818-DB6D76E1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33375"/>
            <a:ext cx="8229600" cy="863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3.1: Največ je mezozojskih, pretežno karbonatnih kamnin (veliko večji delež dolomita kot apnenca)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DD21A2-C16C-40D9-B6CA-FBA1FF812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3.2:Kum- 1220m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EA8E89A-9A0C-4649-9CE6-F32A6757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7416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3.3: povprečna letna količina padavin je 1200-1300mm. Najbolj namočen mesec je junij, najmanj pa januar in februar.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E935599-B2BE-4E9F-B3BE-95994CF9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1663"/>
            <a:ext cx="6826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3.4: GEOSS je geometrijsko središče Slovenije. </a:t>
            </a:r>
            <a:br>
              <a:rPr lang="sl-SI" altLang="sl-SI" sz="2400"/>
            </a:br>
            <a:r>
              <a:rPr lang="sl-SI" altLang="sl-SI" sz="2400"/>
              <a:t>        Nahaja se na območju Spodnje Slivne pri Vačah.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2B44CB4-C524-49AD-8B1B-834DE1E89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211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3.5: Da bi izpusti žveplovega dioksida iz že degradiranega </a:t>
            </a:r>
            <a:br>
              <a:rPr lang="sl-SI" altLang="sl-SI" sz="2400"/>
            </a:br>
            <a:r>
              <a:rPr lang="sl-SI" altLang="sl-SI" sz="2400"/>
              <a:t>območja Trbovelj bolj enakomerno razpršili po večjem območju</a:t>
            </a:r>
          </a:p>
        </p:txBody>
      </p:sp>
      <p:sp>
        <p:nvSpPr>
          <p:cNvPr id="18439" name="PoljeZBesedilom 8">
            <a:extLst>
              <a:ext uri="{FF2B5EF4-FFF2-40B4-BE49-F238E27FC236}">
                <a16:creationId xmlns:a16="http://schemas.microsoft.com/office/drawing/2014/main" id="{A11E1EE3-A6F2-4FB9-AA70-F6BC0AFF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81775"/>
            <a:ext cx="244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98E9B95-0EB4-42F8-99A4-B7DA0849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33375"/>
            <a:ext cx="8229600" cy="22320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4: -Zidani Most je železniško križišče na sotočju Save in Savinje.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-Zasavska opojna zlatica je rumena cvetlica in je endemit na tem območju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-Vaška situla je ostanek iz starejše železne dobe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-Mirna je desni pritok reke Save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7108D36-9D1B-4740-861F-FD5391A3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7729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5.1:  Zdravilišče Laško je bilo ustanovljeno leta 1854, naravni </a:t>
            </a:r>
            <a:br>
              <a:rPr lang="sl-SI" altLang="sl-SI" sz="2400"/>
            </a:br>
            <a:r>
              <a:rPr lang="sl-SI" altLang="sl-SI" sz="2400"/>
              <a:t>dejavnik je akratotermalna voda z temperaturo 32-35°c.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12C2669-355D-49B5-B818-3A04B0E3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7007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5.2:Mesta Trbovlje, Zagorje in Hrastnik slovijo zlasti po </a:t>
            </a:r>
            <a:br>
              <a:rPr lang="sl-SI" altLang="sl-SI" sz="2400"/>
            </a:br>
            <a:r>
              <a:rPr lang="sl-SI" altLang="sl-SI" sz="2400">
                <a:solidFill>
                  <a:srgbClr val="00B050"/>
                </a:solidFill>
              </a:rPr>
              <a:t>premogovništvu</a:t>
            </a:r>
            <a:r>
              <a:rPr lang="sl-SI" altLang="sl-SI" sz="2400"/>
              <a:t>, ki se je začelo v </a:t>
            </a:r>
            <a:r>
              <a:rPr lang="sl-SI" altLang="sl-SI" sz="2400">
                <a:solidFill>
                  <a:srgbClr val="00B050"/>
                </a:solidFill>
              </a:rPr>
              <a:t>18</a:t>
            </a:r>
            <a:r>
              <a:rPr lang="sl-SI" altLang="sl-SI" sz="2400"/>
              <a:t> stoletju,</a:t>
            </a:r>
            <a:br>
              <a:rPr lang="sl-SI" altLang="sl-SI" sz="2400"/>
            </a:br>
            <a:r>
              <a:rPr lang="sl-SI" altLang="sl-SI" sz="2400"/>
              <a:t> po 2 svetovni vojni pa je doseglo </a:t>
            </a:r>
            <a:r>
              <a:rPr lang="sl-SI" altLang="sl-SI" sz="2400">
                <a:solidFill>
                  <a:srgbClr val="00B050"/>
                </a:solidFill>
              </a:rPr>
              <a:t>svoj višek</a:t>
            </a:r>
            <a:r>
              <a:rPr lang="sl-SI" altLang="sl-SI" sz="2400"/>
              <a:t>.  </a:t>
            </a:r>
          </a:p>
          <a:p>
            <a:r>
              <a:rPr lang="sl-SI" altLang="sl-SI"/>
              <a:t> </a:t>
            </a:r>
          </a:p>
        </p:txBody>
      </p:sp>
      <p:sp>
        <p:nvSpPr>
          <p:cNvPr id="19461" name="PoljeZBesedilom 5">
            <a:extLst>
              <a:ext uri="{FF2B5EF4-FFF2-40B4-BE49-F238E27FC236}">
                <a16:creationId xmlns:a16="http://schemas.microsoft.com/office/drawing/2014/main" id="{8FD21270-E0AA-455C-A910-278AE33A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81775"/>
            <a:ext cx="244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2">
            <a:extLst>
              <a:ext uri="{FF2B5EF4-FFF2-40B4-BE49-F238E27FC236}">
                <a16:creationId xmlns:a16="http://schemas.microsoft.com/office/drawing/2014/main" id="{5A075749-4DE9-4AA6-8DB0-DC14ED75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413" y="476250"/>
            <a:ext cx="5051425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solidFill>
                  <a:srgbClr val="C00000"/>
                </a:solidFill>
              </a:rPr>
              <a:t>HVALA ZA POZORNOST!</a:t>
            </a:r>
          </a:p>
        </p:txBody>
      </p:sp>
      <p:pic>
        <p:nvPicPr>
          <p:cNvPr id="20483" name="Slika 6" descr="Trbovlje_dimnik.jpg">
            <a:extLst>
              <a:ext uri="{FF2B5EF4-FFF2-40B4-BE49-F238E27FC236}">
                <a16:creationId xmlns:a16="http://schemas.microsoft.com/office/drawing/2014/main" id="{2FE23F97-9341-4659-9024-794B35F5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177925"/>
            <a:ext cx="3619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Slika 7" descr="lasko.JPG">
            <a:extLst>
              <a:ext uri="{FF2B5EF4-FFF2-40B4-BE49-F238E27FC236}">
                <a16:creationId xmlns:a16="http://schemas.microsoft.com/office/drawing/2014/main" id="{025CEDE5-8F5F-4823-B236-F65D1D691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36445-3E91-4E34-9921-AFDBEAEB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4211960" cy="1368152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obseg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47277B4F-55BD-40DE-84A0-2F0D02E10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2852738"/>
            <a:ext cx="8137525" cy="367188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-Je največja slovenska pokrajina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-Na jugu sega do Mirenska kotline in Dolenjskega podolja,</a:t>
            </a:r>
            <a:br>
              <a:rPr lang="sl-SI" altLang="sl-SI" sz="2400" b="1"/>
            </a:br>
            <a:r>
              <a:rPr lang="sl-SI" altLang="sl-SI" sz="2400" b="1"/>
              <a:t>na zahodu do Ljubljanske kotline, na severu do Tuhinjske doline in Celjske kotline, na vzhodu pa je meja težje določljiva saj se hribovje zniža v obpanonsko gričevje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-površina obsega 1909 km</a:t>
            </a:r>
            <a:r>
              <a:rPr lang="sl-SI" altLang="sl-SI" sz="2400" b="1" baseline="30000"/>
              <a:t>2</a:t>
            </a:r>
            <a:r>
              <a:rPr lang="sl-SI" altLang="sl-SI" sz="2400" b="1"/>
              <a:t> kar predstavlja skoraj desetino Slovenije, zajema pa tudi več kot 800 naselij (največje Trbovlje z okoli 15000 prebivalci) </a:t>
            </a:r>
          </a:p>
        </p:txBody>
      </p:sp>
      <p:pic>
        <p:nvPicPr>
          <p:cNvPr id="5" name="Ograda vsebine 4" descr="BI_110101.jpg">
            <a:extLst>
              <a:ext uri="{FF2B5EF4-FFF2-40B4-BE49-F238E27FC236}">
                <a16:creationId xmlns:a16="http://schemas.microsoft.com/office/drawing/2014/main" id="{D430DC91-6D74-4090-8956-23FEA1766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7814" y="116633"/>
            <a:ext cx="4977805" cy="2808312"/>
          </a:xfrm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F8C6FBB-D38E-4852-AE82-C063D4F987CE}"/>
              </a:ext>
            </a:extLst>
          </p:cNvPr>
          <p:cNvSpPr txBox="1"/>
          <p:nvPr/>
        </p:nvSpPr>
        <p:spPr>
          <a:xfrm>
            <a:off x="3276600" y="6581775"/>
            <a:ext cx="2087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Vzhodno predalpsko hribovje</a:t>
            </a:r>
          </a:p>
        </p:txBody>
      </p:sp>
      <p:sp>
        <p:nvSpPr>
          <p:cNvPr id="3078" name="PoljeZBesedilom 6">
            <a:extLst>
              <a:ext uri="{FF2B5EF4-FFF2-40B4-BE49-F238E27FC236}">
                <a16:creationId xmlns:a16="http://schemas.microsoft.com/office/drawing/2014/main" id="{C5499AF7-E489-4E2F-8E13-A0E3BB90E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852738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400"/>
              <a:t>Meje posavskega hribovja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8EADF-9236-49AD-91A0-9BA5ADDA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Kamnine in nastanek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765CFAB-4C2F-402F-A20F-20330B341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569325" cy="50720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b="1" u="sng" dirty="0"/>
              <a:t>Kamninska sestava posavskih gub je zelo pestra: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b="1" dirty="0"/>
              <a:t>-najstarejše kamnine segajo v obdobje karbona in perma. (skrilavi </a:t>
            </a:r>
            <a:r>
              <a:rPr lang="sl-SI" sz="2600" b="1" dirty="0" err="1"/>
              <a:t>glinovci</a:t>
            </a:r>
            <a:r>
              <a:rPr lang="sl-SI" sz="2600" b="1" dirty="0"/>
              <a:t>, kremenovi peščenjaki ter konglomerati) prekrivajo pa približno tretjino ozemlja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b="1" dirty="0"/>
              <a:t>-mezozojske pretežno karbonatne kamnine pokrivajo skoraj polovico pokrajine (precej večji delež dolomita od apnenca)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b="1" dirty="0"/>
              <a:t>-usedline (oligocenske in miocenske) zavzemajo okoli petino površja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b="1" dirty="0"/>
              <a:t>-najdemo pa tudi karbonatni prod, ki se je v kvartarju odložil v akumulacijskih terasah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b="1" dirty="0"/>
              <a:t>na območju Moravško-trboveljskega podolja pa so se iz panonskega morja odložile tudi </a:t>
            </a:r>
            <a:r>
              <a:rPr lang="sl-SI" sz="2600" b="1" dirty="0" err="1"/>
              <a:t>premogonosne</a:t>
            </a:r>
            <a:r>
              <a:rPr lang="sl-SI" sz="2600" b="1" dirty="0"/>
              <a:t> plasti </a:t>
            </a:r>
            <a:br>
              <a:rPr lang="sl-SI" dirty="0"/>
            </a:b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524DA16-78D8-4AC2-A5EB-2F6F421CE532}"/>
              </a:ext>
            </a:extLst>
          </p:cNvPr>
          <p:cNvSpPr txBox="1"/>
          <p:nvPr/>
        </p:nvSpPr>
        <p:spPr>
          <a:xfrm>
            <a:off x="2771775" y="6581775"/>
            <a:ext cx="23764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rgbClr val="002060"/>
                </a:solidFill>
                <a:latin typeface="+mn-lt"/>
                <a:cs typeface="+mn-cs"/>
              </a:rPr>
              <a:t>Vzhodno predalpsko hribovje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>
            <a:extLst>
              <a:ext uri="{FF2B5EF4-FFF2-40B4-BE49-F238E27FC236}">
                <a16:creationId xmlns:a16="http://schemas.microsoft.com/office/drawing/2014/main" id="{56E1EF93-2C5B-423E-9B92-DAEF36F94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3573463"/>
            <a:ext cx="793115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b="1" u="sng"/>
              <a:t>Kamninsko zgradbo posavskega hribovja pa v grobem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 u="sng"/>
              <a:t>delimo na 3 dele: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 pas  paleozojskih skrilavcev (glinovec)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 pas  terciarnih, mehkejših nanosov v nekdanjem zalivu Panonskega morja (tudi premog)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-pas  mezozojskih karbonatnih kamnin (apnenec, dolomit)</a:t>
            </a:r>
          </a:p>
          <a:p>
            <a:endParaRPr lang="sl-SI" altLang="sl-SI"/>
          </a:p>
        </p:txBody>
      </p:sp>
      <p:pic>
        <p:nvPicPr>
          <p:cNvPr id="5123" name="Slika 5" descr="KAMNINEsLOVENIJA.jpg">
            <a:extLst>
              <a:ext uri="{FF2B5EF4-FFF2-40B4-BE49-F238E27FC236}">
                <a16:creationId xmlns:a16="http://schemas.microsoft.com/office/drawing/2014/main" id="{3FB02CFC-43F1-4DD9-9CE2-85C225E60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888"/>
            <a:ext cx="676910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4D3423E-BFDC-4F82-A18D-DA30FA91A188}"/>
              </a:ext>
            </a:extLst>
          </p:cNvPr>
          <p:cNvSpPr txBox="1"/>
          <p:nvPr/>
        </p:nvSpPr>
        <p:spPr>
          <a:xfrm>
            <a:off x="2916238" y="6581775"/>
            <a:ext cx="23764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rgbClr val="002060"/>
                </a:solidFill>
                <a:latin typeface="+mn-lt"/>
                <a:cs typeface="+mn-cs"/>
              </a:rPr>
              <a:t>Vzhodno predalpsko hribovje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5" name="PoljeZBesedilom 4">
            <a:extLst>
              <a:ext uri="{FF2B5EF4-FFF2-40B4-BE49-F238E27FC236}">
                <a16:creationId xmlns:a16="http://schemas.microsoft.com/office/drawing/2014/main" id="{01C9B8A0-16D9-4B6E-A64D-4B9FDB84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400"/>
              <a:t>Kamninska sestava</a:t>
            </a:r>
            <a:br>
              <a:rPr lang="sl-SI" altLang="sl-SI" sz="1400"/>
            </a:br>
            <a:r>
              <a:rPr lang="sl-SI" altLang="sl-SI" sz="1400"/>
              <a:t> Slovenije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053A9-EAC7-405D-8866-473F61EE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8640"/>
            <a:ext cx="3466728" cy="792088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površje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0CFDD266-1FAB-48C8-B6C8-3775662C0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8075613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-</a:t>
            </a:r>
            <a:r>
              <a:rPr lang="sl-SI" altLang="sl-SI" sz="2400" b="1"/>
              <a:t>Površje je močno razčlenjeno. Zelo malo je ravnega sveta, prevladujejo pa nakloni med 12 in 30°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-Večina površja leži v višinskem pasu med 300 in 600m.n.m. , z izjemami preko 1000m.n.m.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-geološka zgradba: trije vbočeni deli (sinklinale) se od juga proti severu izmenjujejo z tremi izbočenimi deli (antiklinalami). Ta zgradba pa je ponekod zabrisana in zapletena zaradi številnih prelomov in narivov.</a:t>
            </a:r>
          </a:p>
        </p:txBody>
      </p:sp>
      <p:pic>
        <p:nvPicPr>
          <p:cNvPr id="6148" name="Slika 4" descr="kozjansko.jpg">
            <a:extLst>
              <a:ext uri="{FF2B5EF4-FFF2-40B4-BE49-F238E27FC236}">
                <a16:creationId xmlns:a16="http://schemas.microsoft.com/office/drawing/2014/main" id="{F58B82F2-7CF7-4D24-AD0F-5B5BDF92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3"/>
            <a:ext cx="49339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PoljeZBesedilom 5">
            <a:extLst>
              <a:ext uri="{FF2B5EF4-FFF2-40B4-BE49-F238E27FC236}">
                <a16:creationId xmlns:a16="http://schemas.microsoft.com/office/drawing/2014/main" id="{109EF0F4-C5AD-4666-BA7F-CEA92952F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53188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00B050"/>
                </a:solidFill>
              </a:rPr>
              <a:t>Vzhodno predalpsko hribovje</a:t>
            </a:r>
          </a:p>
        </p:txBody>
      </p:sp>
      <p:sp>
        <p:nvSpPr>
          <p:cNvPr id="6150" name="PoljeZBesedilom 6">
            <a:extLst>
              <a:ext uri="{FF2B5EF4-FFF2-40B4-BE49-F238E27FC236}">
                <a16:creationId xmlns:a16="http://schemas.microsoft.com/office/drawing/2014/main" id="{7F3A1A7B-994E-48D1-97F5-F1243AF0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381750"/>
            <a:ext cx="266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400">
                <a:solidFill>
                  <a:schemeClr val="bg1"/>
                </a:solidFill>
              </a:rPr>
              <a:t>Izmenjavanje sinklinal in antiklinal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31336-9E9A-434B-B822-1DC5751D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6B13A90D-9726-4654-81B8-2DDF3989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836613"/>
            <a:ext cx="8856663" cy="528955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400" b="1"/>
              <a:t>Zaradi obilice neprepustnih kamnin je Posavski hribovje prepredeno z gosto vodno mrežo</a:t>
            </a:r>
          </a:p>
          <a:p>
            <a:pPr>
              <a:buFontTx/>
              <a:buChar char="-"/>
            </a:pPr>
            <a:r>
              <a:rPr lang="sl-SI" altLang="sl-SI" sz="2400" b="1"/>
              <a:t>Najpomembnejše reke so Sava, Savinja in Mirna, ter pa večji potoki  Nevljica, Radomlja, Medija, Gračnica in Sopota</a:t>
            </a:r>
          </a:p>
          <a:p>
            <a:pPr>
              <a:buFontTx/>
              <a:buChar char="-"/>
            </a:pPr>
            <a:r>
              <a:rPr lang="sl-SI" altLang="sl-SI" sz="2400" b="1"/>
              <a:t>Sava vstopa v Posavsko hribovje v bližini Dola pri Ljubljani in je najbolj vodnata od vseh rek (povprečni pretok v Radečah: 220m</a:t>
            </a:r>
            <a:r>
              <a:rPr lang="sl-SI" altLang="sl-SI" sz="2400" b="1" baseline="30000"/>
              <a:t>3</a:t>
            </a:r>
            <a:r>
              <a:rPr lang="sl-SI" altLang="sl-SI" sz="2400" b="1"/>
              <a:t>/s)</a:t>
            </a:r>
          </a:p>
          <a:p>
            <a:pPr>
              <a:buFontTx/>
              <a:buChar char="-"/>
            </a:pPr>
            <a:r>
              <a:rPr lang="sl-SI" altLang="sl-SI" sz="2400" b="1"/>
              <a:t>Savinja od Celja do sotočja s Savo teče prečno na potek Posavskih gub, kar pomeni, da reka na tem delu prebija dva mogočna apneniška hrbta. Pretok Savinje v Laškem je 41m</a:t>
            </a:r>
            <a:r>
              <a:rPr lang="sl-SI" altLang="sl-SI" sz="2400" b="1" baseline="30000"/>
              <a:t>3</a:t>
            </a:r>
            <a:r>
              <a:rPr lang="sl-SI" altLang="sl-SI" sz="2400" b="1"/>
              <a:t>/s)</a:t>
            </a:r>
          </a:p>
          <a:p>
            <a:pPr>
              <a:buFontTx/>
              <a:buChar char="-"/>
            </a:pPr>
            <a:r>
              <a:rPr lang="sl-SI" altLang="sl-SI" sz="2400" b="1"/>
              <a:t>Mirna je desni pritok reke Save in predstavlja prometno povezavo okolice z Sevnico (povprečni pretok je 4,5 m</a:t>
            </a:r>
            <a:r>
              <a:rPr lang="sl-SI" altLang="sl-SI" sz="2400" b="1" baseline="30000"/>
              <a:t>3</a:t>
            </a:r>
            <a:r>
              <a:rPr lang="sl-SI" altLang="sl-SI" sz="2400" b="1"/>
              <a:t>/s</a:t>
            </a:r>
            <a:r>
              <a:rPr lang="sl-SI" altLang="sl-SI" sz="2400"/>
              <a:t>)</a:t>
            </a:r>
          </a:p>
        </p:txBody>
      </p:sp>
      <p:sp>
        <p:nvSpPr>
          <p:cNvPr id="7172" name="PoljeZBesedilom 3">
            <a:extLst>
              <a:ext uri="{FF2B5EF4-FFF2-40B4-BE49-F238E27FC236}">
                <a16:creationId xmlns:a16="http://schemas.microsoft.com/office/drawing/2014/main" id="{F1DC4D95-F534-4939-919B-7D7FF90A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581775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FFC000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68D1C-2DD4-4306-91DC-18148274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Podnebje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47D68FFF-7671-48C4-9A3D-756B1FE9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836613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-    </a:t>
            </a:r>
            <a:r>
              <a:rPr lang="sl-SI" altLang="sl-SI" sz="2400" b="1"/>
              <a:t>Pokrajina ima zmerno celinsko podnebje</a:t>
            </a:r>
          </a:p>
          <a:p>
            <a:pPr>
              <a:buFontTx/>
              <a:buChar char="-"/>
            </a:pPr>
            <a:r>
              <a:rPr lang="sl-SI" altLang="sl-SI" sz="2400" b="1"/>
              <a:t>Povprečna letna temperatura je okoli 10 °C. Julija je povprečna temperatura 19, januarja pa -1°C.</a:t>
            </a:r>
          </a:p>
          <a:p>
            <a:pPr>
              <a:buFontTx/>
              <a:buChar char="-"/>
            </a:pPr>
            <a:r>
              <a:rPr lang="sl-SI" altLang="sl-SI" sz="2400" b="1"/>
              <a:t>Količina padavin se giblje med 1200 in 1300 mm, najbolj namočen je junij s okoli 150mm dežja, najmanj pa januar in februar z 60mm</a:t>
            </a:r>
          </a:p>
          <a:p>
            <a:pPr>
              <a:buFontTx/>
              <a:buChar char="-"/>
            </a:pPr>
            <a:r>
              <a:rPr lang="sl-SI" altLang="sl-SI" sz="2400" b="1"/>
              <a:t>Sneg pokriva pokrajino v povprečju 50 dni na leto, v višjih osojnih krajih pa tudi 100dni na leto.</a:t>
            </a:r>
          </a:p>
          <a:p>
            <a:pPr>
              <a:buFontTx/>
              <a:buChar char="-"/>
            </a:pPr>
            <a:endParaRPr lang="sl-SI" altLang="sl-SI" sz="2400"/>
          </a:p>
        </p:txBody>
      </p:sp>
      <p:sp>
        <p:nvSpPr>
          <p:cNvPr id="8196" name="PoljeZBesedilom 3">
            <a:extLst>
              <a:ext uri="{FF2B5EF4-FFF2-40B4-BE49-F238E27FC236}">
                <a16:creationId xmlns:a16="http://schemas.microsoft.com/office/drawing/2014/main" id="{AD35060A-C51B-4C7C-A970-391A7781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1775"/>
            <a:ext cx="266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EFE35-2460-4149-B22F-B56B8C62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715200" cy="778098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Prst in rastje</a:t>
            </a:r>
            <a:endParaRPr lang="sl-SI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89E8085-F1A7-4490-A547-4720CECC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688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b="1" u="sng" dirty="0"/>
              <a:t>Tipi prsti so odvisni od kamninske podlage: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400" b="1" dirty="0"/>
              <a:t>Na silikatnih </a:t>
            </a:r>
            <a:r>
              <a:rPr lang="sl-SI" sz="2400" b="1" dirty="0" err="1"/>
              <a:t>glinovcih</a:t>
            </a:r>
            <a:r>
              <a:rPr lang="sl-SI" sz="2400" b="1" dirty="0"/>
              <a:t>, peščenjakih in </a:t>
            </a:r>
            <a:br>
              <a:rPr lang="sl-SI" sz="2400" b="1" dirty="0"/>
            </a:br>
            <a:r>
              <a:rPr lang="sl-SI" sz="2400" b="1" dirty="0"/>
              <a:t>konglomeratih prevladujejo kisle rjave </a:t>
            </a:r>
            <a:br>
              <a:rPr lang="sl-SI" sz="2400" b="1" dirty="0"/>
            </a:br>
            <a:r>
              <a:rPr lang="sl-SI" sz="2400" b="1" dirty="0"/>
              <a:t>prsti in </a:t>
            </a:r>
            <a:r>
              <a:rPr lang="sl-SI" sz="2400" b="1" dirty="0" err="1"/>
              <a:t>rankerji</a:t>
            </a:r>
            <a:endParaRPr lang="sl-SI" sz="2400" b="1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400" b="1" dirty="0"/>
              <a:t>Apnenčasta in dolomitna pobočja prekrivajo različni tipi plitvih </a:t>
            </a:r>
            <a:r>
              <a:rPr lang="sl-SI" sz="2400" b="1" dirty="0" err="1"/>
              <a:t>rendzin</a:t>
            </a:r>
            <a:r>
              <a:rPr lang="sl-SI" sz="2400" b="1" dirty="0"/>
              <a:t>, kjer pa je površje bolj uravnano pa se pojavlja </a:t>
            </a:r>
            <a:r>
              <a:rPr lang="sl-SI" sz="2400" b="1" dirty="0" err="1"/>
              <a:t>pokarbonatna</a:t>
            </a:r>
            <a:r>
              <a:rPr lang="sl-SI" sz="2400" b="1" dirty="0"/>
              <a:t> prst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400" b="1" dirty="0"/>
              <a:t>Na terciarnih usedlinah najdemo </a:t>
            </a:r>
            <a:r>
              <a:rPr lang="sl-SI" sz="2400" b="1" dirty="0" err="1"/>
              <a:t>evtrične</a:t>
            </a:r>
            <a:r>
              <a:rPr lang="sl-SI" sz="2400" b="1" dirty="0"/>
              <a:t> rjave prsti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400" b="1" dirty="0"/>
              <a:t>Na terasah Save in Savinje pa je karbonatna obrečna prst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b="1" u="sng" dirty="0"/>
              <a:t>Rastje:</a:t>
            </a:r>
            <a:br>
              <a:rPr lang="sl-SI" sz="2400" b="1" dirty="0"/>
            </a:br>
            <a:r>
              <a:rPr lang="sl-SI" sz="2400" b="1" dirty="0"/>
              <a:t>- predstavlja ga predvsem gozd (2/3 površja) predvsem listnat, od tega je pa skoraj polovica bukovega gozda.  Na bolj siromašnih prsteh na nekarbonatni podlagi pa uspevata predvsem rdeči bor in borovničevje.</a:t>
            </a:r>
          </a:p>
        </p:txBody>
      </p:sp>
      <p:sp>
        <p:nvSpPr>
          <p:cNvPr id="9220" name="PoljeZBesedilom 3">
            <a:extLst>
              <a:ext uri="{FF2B5EF4-FFF2-40B4-BE49-F238E27FC236}">
                <a16:creationId xmlns:a16="http://schemas.microsoft.com/office/drawing/2014/main" id="{5A72376A-1E9D-4596-AAF0-DFD3503BD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  <p:pic>
        <p:nvPicPr>
          <p:cNvPr id="6" name="Slika 5" descr="VS083349.jpg">
            <a:extLst>
              <a:ext uri="{FF2B5EF4-FFF2-40B4-BE49-F238E27FC236}">
                <a16:creationId xmlns:a16="http://schemas.microsoft.com/office/drawing/2014/main" id="{94B624A0-A4EE-4020-BD7A-333F483278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6632"/>
            <a:ext cx="303257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PoljeZBesedilom 6">
            <a:extLst>
              <a:ext uri="{FF2B5EF4-FFF2-40B4-BE49-F238E27FC236}">
                <a16:creationId xmlns:a16="http://schemas.microsoft.com/office/drawing/2014/main" id="{AF3A8AFC-27AD-48FE-A78A-EC734098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400">
                <a:solidFill>
                  <a:schemeClr val="bg1"/>
                </a:solidFill>
              </a:rPr>
              <a:t>Zasavska opojna zlatica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36DC7-D1ED-49D2-8E58-5B8F6D40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3304" y="2169"/>
            <a:ext cx="8229600" cy="1143000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Prebivalstvo in naselja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32165B3-1179-4EC3-9B9F-664711BB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4619625" cy="50419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-Arheološke najdbe kažejo, da je bila pokrajina poseljena že v prazgodovini. V manjši jami blizu naselja njivice so našli so našli kosti jamskega medveda ter koščeno in kamnito orodje iz starejše kamene dobe.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400" b="1"/>
              <a:t>-okolica Vač je eno izmed najbogatejših prazgodovinskih najdišč v Sloveniji z ostanki predvsem iz starejše železne dobe (vaška situla)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5B07D6-E4ED-46FE-8ECF-887718BE4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2088232" cy="325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PoljeZBesedilom 4">
            <a:extLst>
              <a:ext uri="{FF2B5EF4-FFF2-40B4-BE49-F238E27FC236}">
                <a16:creationId xmlns:a16="http://schemas.microsoft.com/office/drawing/2014/main" id="{8BACB21A-39D5-4D14-8A04-65D3D831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200">
                <a:solidFill>
                  <a:srgbClr val="17375E"/>
                </a:solidFill>
              </a:rPr>
              <a:t>Vzhodno predalpsko hribovje</a:t>
            </a:r>
          </a:p>
        </p:txBody>
      </p:sp>
      <p:sp>
        <p:nvSpPr>
          <p:cNvPr id="10246" name="PoljeZBesedilom 5">
            <a:extLst>
              <a:ext uri="{FF2B5EF4-FFF2-40B4-BE49-F238E27FC236}">
                <a16:creationId xmlns:a16="http://schemas.microsoft.com/office/drawing/2014/main" id="{8A3B4116-52E1-44D4-A419-22BC72D9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96975"/>
            <a:ext cx="1065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>
                <a:solidFill>
                  <a:srgbClr val="C00000"/>
                </a:solidFill>
              </a:rPr>
              <a:t>NEKOČ</a:t>
            </a:r>
          </a:p>
        </p:txBody>
      </p:sp>
      <p:sp>
        <p:nvSpPr>
          <p:cNvPr id="10247" name="PoljeZBesedilom 6">
            <a:extLst>
              <a:ext uri="{FF2B5EF4-FFF2-40B4-BE49-F238E27FC236}">
                <a16:creationId xmlns:a16="http://schemas.microsoft.com/office/drawing/2014/main" id="{A44C0BD2-206C-4708-BB5E-8790B996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357563"/>
            <a:ext cx="1036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400">
                <a:solidFill>
                  <a:srgbClr val="003366"/>
                </a:solidFill>
              </a:rPr>
              <a:t>Vaška situla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Officeova tema</vt:lpstr>
      <vt:lpstr>VZHODNO PREDALPSKO oziroma POSAVSKO HRIBOVJE</vt:lpstr>
      <vt:lpstr>obseg</vt:lpstr>
      <vt:lpstr>Kamnine in nastanek</vt:lpstr>
      <vt:lpstr>PowerPoint Presentation</vt:lpstr>
      <vt:lpstr>površje</vt:lpstr>
      <vt:lpstr>PowerPoint Presentation</vt:lpstr>
      <vt:lpstr>Podnebje</vt:lpstr>
      <vt:lpstr>Prst in rastje</vt:lpstr>
      <vt:lpstr>Prebivalstvo in naselja</vt:lpstr>
      <vt:lpstr>PowerPoint Presentation</vt:lpstr>
      <vt:lpstr>PowerPoint Presentation</vt:lpstr>
      <vt:lpstr>PowerPoint Presentation</vt:lpstr>
      <vt:lpstr>Termoelektrarna Trbovlje in Trboveljski dimnik</vt:lpstr>
      <vt:lpstr>Termalna zdravilišča</vt:lpstr>
      <vt:lpstr>PowerPoint Presentation</vt:lpstr>
      <vt:lpstr>Rešitve delovnega lista: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2019-05-31T08:41:41Z</dcterms:created>
  <dcterms:modified xsi:type="dcterms:W3CDTF">2019-05-31T08:41:41Z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