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7" r:id="rId7"/>
    <p:sldId id="260" r:id="rId8"/>
    <p:sldId id="261" r:id="rId9"/>
    <p:sldId id="266" r:id="rId10"/>
    <p:sldId id="262" r:id="rId11"/>
    <p:sldId id="265" r:id="rId12"/>
    <p:sldId id="263" r:id="rId13"/>
    <p:sldId id="264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3366FF"/>
    <a:srgbClr val="FFFF00"/>
    <a:srgbClr val="00FFCC"/>
    <a:srgbClr val="00FF00"/>
    <a:srgbClr val="00CC00"/>
    <a:srgbClr val="00CCFF"/>
    <a:srgbClr val="832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8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8F703-9039-4D5A-8319-28FC220E0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50810-84FA-4AEA-89C3-E5E50D09E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F517D-7198-401B-A6D1-4009E502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D7FF9-0DD2-4578-AA0A-FC556589A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EB77A-DE00-402B-BEFC-BE87235D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F5949-D110-4B35-9292-D7FFFFD5C1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141347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F5E8-B426-4A5B-99AA-33390D33A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D0508F-600E-4864-93F7-D62AF84AF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62824-82A9-4473-B047-F2C7BA5F1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8BDC7-3435-48C7-9481-C286CA329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5BDAD-ABAE-432F-A26F-099907BA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BF770-8353-4611-9094-3E1552B7157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0599049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4EAD8E-3A16-4B85-92E6-49E2F36670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5F0B2-BE12-4097-AE08-CFB46E86F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5F6E4-D5B2-4E81-8C2A-6B423803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60DD3-67A3-4DE0-A3A0-60045F4E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5FFF7-AB02-45D0-A55C-D943B5DAD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56337-8824-4808-9837-013BBD1EAE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0407286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8316-3086-4D66-9EDF-5661E53C7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D6397-7CC7-4748-86C8-9727CEE62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1C1DF-E0C0-419E-A37C-C6C8D222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FEDFB-8C99-4F99-B8C6-ECA32526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69F3-7C70-40B3-ACE3-52ADF0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DA2D5-8591-4338-8423-DDE9BF67B6B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101963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F3B70-E1DE-4049-8926-84B915FA7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1692E-FC42-4B3D-9563-6EDA4D023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3DD6A-BA7A-4848-A96E-DF1BE4A1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08398-33B0-4160-B0F6-DBCA2E6A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D8463-836D-41A2-A646-54FC253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0F00F-CDFB-4B28-B058-2CD58BFDDA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5812633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812F0-3DEA-4775-AA91-8808DE67B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9B5F-5B4B-43DC-B3E5-9DD0DA6C6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D0BA2-A655-4D65-8D8F-E2CE76583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71072-5F8A-42C7-B9EF-123F96A03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DF164-8F24-4438-AAEF-6F781501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70FE2-C3A8-4ED3-8585-ECC5ECAB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86606-645A-4124-A7F8-0AF8DB2835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3505787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159C5-D12D-41AB-935C-33130E90A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CE7EC-20F7-4FDC-9F7C-81B2AFE4E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DD5AF-94C5-4B39-8A22-EF3802F29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3EBC2-B603-47F8-84D0-958F359B9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8DD461-D361-4E4B-8393-9C5D6A93A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B3405E-7A45-45EF-8C8D-80108EF8F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2702A7-8C20-4516-9723-67103454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28D770-53EF-4DA5-B4CA-D7EA453B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660AE-2868-466B-9C75-2BCA47CB7A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0054771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62987-B9CE-4938-8BFB-A1E856BF1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F4C44-8618-4D95-A11E-A96A74FEF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7F0D1-80C1-41FA-A442-46B7E79E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D374C-9A05-4E7F-AD98-CC0FBE79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7D392-C118-4B0C-A192-3799969F7E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4981124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D3CB1-EB16-4913-9BD6-91CE3CA9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F47CB5-D17C-496E-9640-CEF9E2021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9D22D-17C9-4EBB-98BA-D96C44758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1D869-A064-47B5-B29A-8C1CC7E66B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8201468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39DB3-8D13-4E78-BC24-5E40F192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447CA-AD02-4D0C-B28C-A7E107E7F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54164-B76B-461F-9B9D-5BED6482C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28E71-A551-436A-AF81-8FB80CE72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2D933-1879-439D-9DAB-498FB432C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67A7C-DB53-40C8-9EE3-5229C3F3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991BF-BDAC-4FB5-8934-53633292D4F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68058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75AD-5725-48C2-A978-4B808A0C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3D8023-6362-4474-B2B5-59AC1D1E9A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61B20E-2CDD-42D1-96C0-74C4741C8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BD8AD-BC65-4EF4-8AFA-E1126E43B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9C953-0DA5-4453-8CDB-946BF49D3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A8DC2-4E1A-40DE-8121-E3B17D88B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AB1FF-8D4D-48BD-84D0-472C6E602F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527576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551E33B-A398-40F4-A1F6-53A7863FE3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807531-0A59-4EAD-9642-12956C8EB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19F76D4-6FBA-4FB9-BD93-6787542467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C0A6162-5A0D-4799-A6BE-3776D57251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4BCBA1-51F5-4ABD-935B-62DD246EE20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C41D0F-4841-4066-BA00-E7415A4AC69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05AA9FB-73FD-4D38-A5D3-512C489EFA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sl-SI" altLang="sl-SI" sz="7300">
                <a:solidFill>
                  <a:srgbClr val="FFFF00"/>
                </a:solidFill>
                <a:latin typeface="El&amp;Font Bubble" pitchFamily="2" charset="0"/>
              </a:rPr>
              <a:t>YELLOWSTONE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3A6D4E8-EB57-4E8E-BD10-B554917D028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772400" cy="2971800"/>
          </a:xfrm>
        </p:spPr>
        <p:txBody>
          <a:bodyPr/>
          <a:lstStyle/>
          <a:p>
            <a:endParaRPr lang="sl-SI" altLang="sl-SI" sz="3200" dirty="0"/>
          </a:p>
          <a:p>
            <a:endParaRPr lang="sl-SI" altLang="sl-SI" sz="3200" dirty="0"/>
          </a:p>
          <a:p>
            <a:endParaRPr lang="sl-SI" altLang="sl-SI" sz="3200" dirty="0"/>
          </a:p>
          <a:p>
            <a:endParaRPr lang="sl-SI" altLang="sl-SI" sz="3200" dirty="0"/>
          </a:p>
          <a:p>
            <a:r>
              <a:rPr lang="sl-SI" altLang="sl-SI" sz="3200">
                <a:solidFill>
                  <a:srgbClr val="FFFFFF"/>
                </a:solidFill>
              </a:rPr>
              <a:t>                                                </a:t>
            </a:r>
            <a:r>
              <a:rPr lang="sl-SI" altLang="sl-SI" sz="1800">
                <a:solidFill>
                  <a:srgbClr val="FFFF00"/>
                </a:solidFill>
              </a:rPr>
              <a:t> </a:t>
            </a:r>
            <a:endParaRPr lang="sl-SI" altLang="sl-SI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61059A2-AC0B-4CC9-9524-F10DE95A8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8000">
                <a:solidFill>
                  <a:srgbClr val="00CCFF"/>
                </a:solidFill>
                <a:latin typeface="El&amp;Font Bubble" pitchFamily="2" charset="0"/>
              </a:rPr>
              <a:t>PODNEBJE</a:t>
            </a:r>
            <a:r>
              <a:rPr lang="sl-SI" altLang="sl-SI" sz="5900">
                <a:solidFill>
                  <a:srgbClr val="00CCFF"/>
                </a:solidFill>
                <a:latin typeface="El&amp;Font Bubble" pitchFamily="2" charset="0"/>
              </a:rPr>
              <a:t>	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0236462-D652-4A69-AAFA-2A5ECBE58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Clr>
                <a:srgbClr val="00CCFF"/>
              </a:buClr>
              <a:buFont typeface="Wingdings" panose="05000000000000000000" pitchFamily="2" charset="2"/>
              <a:buChar char="«"/>
            </a:pPr>
            <a:r>
              <a:rPr lang="sl-SI" altLang="sl-SI" sz="3000">
                <a:solidFill>
                  <a:schemeClr val="bg1"/>
                </a:solidFill>
              </a:rPr>
              <a:t>Najvišja temperatura 37</a:t>
            </a:r>
            <a:r>
              <a:rPr lang="en-US" altLang="sl-SI" sz="3000">
                <a:solidFill>
                  <a:schemeClr val="bg1"/>
                </a:solidFill>
                <a:cs typeface="Arial" panose="020B0604020202020204" pitchFamily="34" charset="0"/>
              </a:rPr>
              <a:t>º</a:t>
            </a:r>
            <a:r>
              <a:rPr lang="sl-SI" altLang="sl-SI" sz="3000">
                <a:solidFill>
                  <a:schemeClr val="bg1"/>
                </a:solidFill>
                <a:cs typeface="Arial" panose="020B0604020202020204" pitchFamily="34" charset="0"/>
              </a:rPr>
              <a:t>C (leta 1936)</a:t>
            </a:r>
          </a:p>
          <a:p>
            <a:pPr algn="ctr">
              <a:lnSpc>
                <a:spcPct val="90000"/>
              </a:lnSpc>
              <a:buClr>
                <a:srgbClr val="00CCFF"/>
              </a:buClr>
              <a:buFont typeface="Wingdings" panose="05000000000000000000" pitchFamily="2" charset="2"/>
              <a:buChar char="«"/>
            </a:pPr>
            <a:r>
              <a:rPr lang="sl-SI" altLang="sl-SI" sz="3000">
                <a:solidFill>
                  <a:schemeClr val="bg1"/>
                </a:solidFill>
                <a:cs typeface="Arial" panose="020B0604020202020204" pitchFamily="34" charset="0"/>
              </a:rPr>
              <a:t>Najnižja temperatura -54</a:t>
            </a:r>
            <a:r>
              <a:rPr lang="en-US" altLang="sl-SI" sz="3000">
                <a:solidFill>
                  <a:schemeClr val="bg1"/>
                </a:solidFill>
                <a:cs typeface="Arial" panose="020B0604020202020204" pitchFamily="34" charset="0"/>
              </a:rPr>
              <a:t>º</a:t>
            </a:r>
            <a:r>
              <a:rPr lang="sl-SI" altLang="sl-SI" sz="3000">
                <a:solidFill>
                  <a:schemeClr val="bg1"/>
                </a:solidFill>
                <a:cs typeface="Arial" panose="020B0604020202020204" pitchFamily="34" charset="0"/>
              </a:rPr>
              <a:t>C (leta 1933) </a:t>
            </a:r>
          </a:p>
          <a:p>
            <a:pPr algn="ctr">
              <a:lnSpc>
                <a:spcPct val="90000"/>
              </a:lnSpc>
              <a:buClr>
                <a:srgbClr val="00CCFF"/>
              </a:buClr>
              <a:buFont typeface="Wingdings" panose="05000000000000000000" pitchFamily="2" charset="2"/>
              <a:buChar char="«"/>
            </a:pPr>
            <a:r>
              <a:rPr lang="sl-SI" altLang="sl-SI" sz="3000">
                <a:solidFill>
                  <a:schemeClr val="bg1"/>
                </a:solidFill>
                <a:cs typeface="Arial" panose="020B0604020202020204" pitchFamily="34" charset="0"/>
              </a:rPr>
              <a:t>Poleti čez dan od 20-25</a:t>
            </a:r>
            <a:r>
              <a:rPr lang="en-US" altLang="sl-SI" sz="3000">
                <a:solidFill>
                  <a:schemeClr val="bg1"/>
                </a:solidFill>
                <a:cs typeface="Arial" panose="020B0604020202020204" pitchFamily="34" charset="0"/>
              </a:rPr>
              <a:t>º</a:t>
            </a:r>
            <a:r>
              <a:rPr lang="sl-SI" altLang="sl-SI" sz="3000">
                <a:solidFill>
                  <a:schemeClr val="bg1"/>
                </a:solidFill>
                <a:cs typeface="Arial" panose="020B0604020202020204" pitchFamily="34" charset="0"/>
              </a:rPr>
              <a:t>C ponoči pa gre tudi pod 0</a:t>
            </a:r>
            <a:r>
              <a:rPr lang="en-US" altLang="sl-SI" sz="3000">
                <a:solidFill>
                  <a:schemeClr val="bg1"/>
                </a:solidFill>
                <a:cs typeface="Arial" panose="020B0604020202020204" pitchFamily="34" charset="0"/>
              </a:rPr>
              <a:t>º</a:t>
            </a:r>
            <a:r>
              <a:rPr lang="sl-SI" altLang="sl-SI" sz="3000">
                <a:solidFill>
                  <a:schemeClr val="bg1"/>
                </a:solidFill>
                <a:cs typeface="Arial" panose="020B0604020202020204" pitchFamily="34" charset="0"/>
              </a:rPr>
              <a:t>C</a:t>
            </a:r>
          </a:p>
          <a:p>
            <a:pPr algn="ctr">
              <a:lnSpc>
                <a:spcPct val="90000"/>
              </a:lnSpc>
              <a:buClr>
                <a:srgbClr val="00CCFF"/>
              </a:buClr>
              <a:buFont typeface="Wingdings" panose="05000000000000000000" pitchFamily="2" charset="2"/>
              <a:buChar char="«"/>
            </a:pPr>
            <a:r>
              <a:rPr lang="sl-SI" altLang="sl-SI" sz="3000">
                <a:solidFill>
                  <a:schemeClr val="bg1"/>
                </a:solidFill>
                <a:cs typeface="Arial" panose="020B0604020202020204" pitchFamily="34" charset="0"/>
              </a:rPr>
              <a:t>Poleti so nevihte zelo pogoste, tornadi pa so zelo redki čez leto (zadnji l.1987) </a:t>
            </a:r>
          </a:p>
          <a:p>
            <a:pPr algn="ctr">
              <a:lnSpc>
                <a:spcPct val="90000"/>
              </a:lnSpc>
              <a:buClr>
                <a:srgbClr val="00CCFF"/>
              </a:buClr>
              <a:buFont typeface="Wingdings" panose="05000000000000000000" pitchFamily="2" charset="2"/>
              <a:buChar char="«"/>
            </a:pPr>
            <a:r>
              <a:rPr lang="sl-SI" altLang="sl-SI" sz="3000">
                <a:solidFill>
                  <a:schemeClr val="bg1"/>
                </a:solidFill>
                <a:cs typeface="Arial" panose="020B0604020202020204" pitchFamily="34" charset="0"/>
              </a:rPr>
              <a:t>Sneg je mogoč v katerem koli mesecu v letu povprečno na leto pa zapade 380cm snega</a:t>
            </a:r>
            <a:endParaRPr lang="en-US" altLang="sl-SI" sz="3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037B4AB-E27F-4372-BC4E-CC676CBCD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8000">
                <a:solidFill>
                  <a:srgbClr val="00FFCC"/>
                </a:solidFill>
                <a:latin typeface="El&amp;Font Bubble" pitchFamily="2" charset="0"/>
              </a:rPr>
              <a:t>TURIZEM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C2C93CC-0BC3-4E4A-A854-D6BC904E46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00FFCC"/>
              </a:buClr>
              <a:buFont typeface="Wingdings" panose="05000000000000000000" pitchFamily="2" charset="2"/>
              <a:buChar char="«"/>
            </a:pPr>
            <a:r>
              <a:rPr lang="sl-SI" altLang="sl-SI" sz="2200">
                <a:solidFill>
                  <a:schemeClr val="bg1"/>
                </a:solidFill>
              </a:rPr>
              <a:t>Park ima zelo veliko značilnosti:gejzirji, termalni vrelci, slapovi, divjina in divje življenje in tudi velikansko jezero</a:t>
            </a:r>
          </a:p>
          <a:p>
            <a:pPr>
              <a:lnSpc>
                <a:spcPct val="90000"/>
              </a:lnSpc>
              <a:buClr>
                <a:srgbClr val="00FFCC"/>
              </a:buClr>
              <a:buFont typeface="Wingdings" panose="05000000000000000000" pitchFamily="2" charset="2"/>
              <a:buChar char="«"/>
            </a:pPr>
            <a:r>
              <a:rPr lang="sl-SI" altLang="sl-SI" sz="2200">
                <a:solidFill>
                  <a:schemeClr val="bg1"/>
                </a:solidFill>
              </a:rPr>
              <a:t>Turisti uživajo v različnih aktivnostih: kamping, vožnja s kajakom, ribolov, do ogledovanja živali kot sta bizon, los in medvedi v njihovem naravnem okolju</a:t>
            </a:r>
          </a:p>
          <a:p>
            <a:pPr>
              <a:lnSpc>
                <a:spcPct val="90000"/>
              </a:lnSpc>
              <a:buClr>
                <a:srgbClr val="00FFCC"/>
              </a:buClr>
              <a:buFont typeface="Wingdings" panose="05000000000000000000" pitchFamily="2" charset="2"/>
              <a:buChar char="«"/>
            </a:pPr>
            <a:r>
              <a:rPr lang="sl-SI" altLang="sl-SI" sz="2200">
                <a:solidFill>
                  <a:schemeClr val="bg1"/>
                </a:solidFill>
              </a:rPr>
              <a:t>Ker gejzirji zaradi bakterij slabo vplivajo na nekatere ljudi, se morajo pred obiskom Yellowstona posvetovati s svojim zdravnikom </a:t>
            </a:r>
          </a:p>
          <a:p>
            <a:pPr>
              <a:lnSpc>
                <a:spcPct val="90000"/>
              </a:lnSpc>
              <a:buClr>
                <a:srgbClr val="00FFCC"/>
              </a:buClr>
              <a:buFont typeface="Wingdings" panose="05000000000000000000" pitchFamily="2" charset="2"/>
              <a:buChar char="«"/>
            </a:pPr>
            <a:r>
              <a:rPr lang="sl-SI" altLang="sl-SI" sz="2200">
                <a:solidFill>
                  <a:schemeClr val="bg1"/>
                </a:solidFill>
              </a:rPr>
              <a:t>V parku je 11 hotelov, 11 prostorov za taborjenje in en prostor za prikolice </a:t>
            </a:r>
          </a:p>
          <a:p>
            <a:pPr>
              <a:lnSpc>
                <a:spcPct val="90000"/>
              </a:lnSpc>
              <a:buClr>
                <a:srgbClr val="00FFCC"/>
              </a:buClr>
              <a:buFont typeface="Wingdings" panose="05000000000000000000" pitchFamily="2" charset="2"/>
              <a:buChar char="«"/>
            </a:pPr>
            <a:r>
              <a:rPr lang="sl-SI" altLang="sl-SI" sz="2200">
                <a:solidFill>
                  <a:schemeClr val="bg1"/>
                </a:solidFill>
              </a:rPr>
              <a:t>Park je podrl svoj rekord obiskanosti leta 2005, ko ga je obiskalo 2.835.651 obiskovalcev.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FCFD744-8C56-4827-9F87-F933599AC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B0AA827-A21F-45C7-93F7-00114F410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9221" name="Picture 5" descr="yellowstonekayaking">
            <a:extLst>
              <a:ext uri="{FF2B5EF4-FFF2-40B4-BE49-F238E27FC236}">
                <a16:creationId xmlns:a16="http://schemas.microsoft.com/office/drawing/2014/main" id="{1C72B1B4-D048-4728-ADB9-8870ED4AD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3816350" cy="26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Bison,%20Yellowstone%20National%20Park,%20Wyoming">
            <a:extLst>
              <a:ext uri="{FF2B5EF4-FFF2-40B4-BE49-F238E27FC236}">
                <a16:creationId xmlns:a16="http://schemas.microsoft.com/office/drawing/2014/main" id="{6D2ECE50-F785-4333-96D6-7BC67F64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26523">
            <a:off x="827088" y="2636838"/>
            <a:ext cx="5084762" cy="38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11322">
            <a:extLst>
              <a:ext uri="{FF2B5EF4-FFF2-40B4-BE49-F238E27FC236}">
                <a16:creationId xmlns:a16="http://schemas.microsoft.com/office/drawing/2014/main" id="{0163264B-D308-4D49-BAA7-6924573AF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9901">
            <a:off x="4913313" y="765175"/>
            <a:ext cx="4230687" cy="270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campfire_b">
            <a:extLst>
              <a:ext uri="{FF2B5EF4-FFF2-40B4-BE49-F238E27FC236}">
                <a16:creationId xmlns:a16="http://schemas.microsoft.com/office/drawing/2014/main" id="{0654C526-5C5B-424A-AA59-0D0173934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728">
            <a:off x="6011863" y="4076700"/>
            <a:ext cx="3132137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A0F2FFC-704F-424B-9822-631E27DE3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9000">
                <a:solidFill>
                  <a:srgbClr val="00CC00"/>
                </a:solidFill>
                <a:latin typeface="El&amp;Font Bubble" pitchFamily="2" charset="0"/>
              </a:rPr>
              <a:t>VIRI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156A59E-00D1-4B15-A60B-B622BB42E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CC00"/>
              </a:buClr>
              <a:buFont typeface="Wingdings" panose="05000000000000000000" pitchFamily="2" charset="2"/>
              <a:buChar char="«"/>
            </a:pPr>
            <a:r>
              <a:rPr lang="sl-SI" altLang="sl-SI" sz="2200">
                <a:solidFill>
                  <a:schemeClr val="bg1"/>
                </a:solidFill>
              </a:rPr>
              <a:t>http://en.wikipedia.org/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«"/>
            </a:pPr>
            <a:r>
              <a:rPr lang="sl-SI" altLang="sl-SI" sz="2200">
                <a:solidFill>
                  <a:schemeClr val="bg1"/>
                </a:solidFill>
              </a:rPr>
              <a:t>http://sl.wikipedia.org/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«"/>
            </a:pPr>
            <a:r>
              <a:rPr lang="sl-SI" altLang="sl-SI" sz="2200">
                <a:solidFill>
                  <a:schemeClr val="bg1"/>
                </a:solidFill>
              </a:rPr>
              <a:t>http://www.s-gess.tb.edus.si/dijaki/data/informatika/zda/parki/yellowstone.html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«"/>
            </a:pPr>
            <a:r>
              <a:rPr lang="sl-SI" altLang="sl-SI" sz="2200">
                <a:solidFill>
                  <a:schemeClr val="bg1"/>
                </a:solidFill>
              </a:rPr>
              <a:t>http://www.nationalparkreservations.com/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«"/>
            </a:pPr>
            <a:r>
              <a:rPr lang="sl-SI" altLang="sl-SI" sz="2200">
                <a:solidFill>
                  <a:schemeClr val="bg1"/>
                </a:solidFill>
              </a:rPr>
              <a:t>Vsa čuda sveta, Mladinska knijga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«"/>
            </a:pPr>
            <a:endParaRPr lang="sl-SI" altLang="sl-SI" sz="2200"/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«"/>
            </a:pPr>
            <a:endParaRPr lang="sl-SI" altLang="sl-SI"/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«"/>
            </a:pPr>
            <a:endParaRPr lang="sl-SI" altLang="sl-SI"/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«"/>
            </a:pPr>
            <a:endParaRPr lang="sl-SI" altLang="sl-SI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F346338-C641-4530-8C5B-CFCDA1986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8000">
                <a:solidFill>
                  <a:srgbClr val="FF9900"/>
                </a:solidFill>
                <a:latin typeface="El&amp;Font Bubble" pitchFamily="2" charset="0"/>
              </a:rPr>
              <a:t>UVOD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E5663-9775-4867-80B4-E33F3F790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Clr>
                <a:srgbClr val="FF9900"/>
              </a:buClr>
              <a:buFont typeface="Wingdings" panose="05000000000000000000" pitchFamily="2" charset="2"/>
              <a:buChar char="«"/>
            </a:pPr>
            <a:r>
              <a:rPr lang="sl-SI" altLang="sl-SI" sz="3800">
                <a:solidFill>
                  <a:srgbClr val="FFFFFF"/>
                </a:solidFill>
                <a:latin typeface="Broadway" panose="04040905080002020502" pitchFamily="82" charset="0"/>
              </a:rPr>
              <a:t>Geografska lega</a:t>
            </a:r>
          </a:p>
          <a:p>
            <a:pPr algn="ctr">
              <a:lnSpc>
                <a:spcPct val="90000"/>
              </a:lnSpc>
              <a:buClr>
                <a:srgbClr val="FF9900"/>
              </a:buClr>
              <a:buFont typeface="Wingdings" panose="05000000000000000000" pitchFamily="2" charset="2"/>
              <a:buChar char="«"/>
            </a:pPr>
            <a:r>
              <a:rPr lang="sl-SI" altLang="sl-SI" sz="3800">
                <a:solidFill>
                  <a:srgbClr val="FFFFFF"/>
                </a:solidFill>
                <a:latin typeface="Broadway" panose="04040905080002020502" pitchFamily="82" charset="0"/>
              </a:rPr>
              <a:t>Zgodovina </a:t>
            </a:r>
          </a:p>
          <a:p>
            <a:pPr algn="ctr">
              <a:lnSpc>
                <a:spcPct val="90000"/>
              </a:lnSpc>
              <a:buClr>
                <a:srgbClr val="FF9900"/>
              </a:buClr>
              <a:buFont typeface="Wingdings" panose="05000000000000000000" pitchFamily="2" charset="2"/>
              <a:buChar char="«"/>
            </a:pPr>
            <a:r>
              <a:rPr lang="sl-SI" altLang="sl-SI" sz="3800">
                <a:solidFill>
                  <a:srgbClr val="FFFFFF"/>
                </a:solidFill>
                <a:latin typeface="Broadway" panose="04040905080002020502" pitchFamily="82" charset="0"/>
              </a:rPr>
              <a:t>Vulkan </a:t>
            </a:r>
          </a:p>
          <a:p>
            <a:pPr algn="ctr">
              <a:lnSpc>
                <a:spcPct val="90000"/>
              </a:lnSpc>
              <a:buClr>
                <a:srgbClr val="FF9900"/>
              </a:buClr>
              <a:buFont typeface="Wingdings" panose="05000000000000000000" pitchFamily="2" charset="2"/>
              <a:buChar char="«"/>
            </a:pPr>
            <a:r>
              <a:rPr lang="sl-SI" altLang="sl-SI" sz="3800">
                <a:solidFill>
                  <a:srgbClr val="FFFFFF"/>
                </a:solidFill>
                <a:latin typeface="Broadway" panose="04040905080002020502" pitchFamily="82" charset="0"/>
              </a:rPr>
              <a:t>Gejzirji </a:t>
            </a:r>
          </a:p>
          <a:p>
            <a:pPr algn="ctr">
              <a:lnSpc>
                <a:spcPct val="90000"/>
              </a:lnSpc>
              <a:buClr>
                <a:srgbClr val="FF9900"/>
              </a:buClr>
              <a:buFont typeface="Wingdings" panose="05000000000000000000" pitchFamily="2" charset="2"/>
              <a:buChar char="«"/>
            </a:pPr>
            <a:r>
              <a:rPr lang="sl-SI" altLang="sl-SI" sz="3800">
                <a:solidFill>
                  <a:srgbClr val="FFFFFF"/>
                </a:solidFill>
                <a:latin typeface="Broadway" panose="04040905080002020502" pitchFamily="82" charset="0"/>
              </a:rPr>
              <a:t>Podnebje </a:t>
            </a:r>
          </a:p>
          <a:p>
            <a:pPr algn="ctr">
              <a:lnSpc>
                <a:spcPct val="90000"/>
              </a:lnSpc>
              <a:buClr>
                <a:srgbClr val="FF9900"/>
              </a:buClr>
              <a:buFont typeface="Wingdings" panose="05000000000000000000" pitchFamily="2" charset="2"/>
              <a:buChar char="«"/>
            </a:pPr>
            <a:r>
              <a:rPr lang="sl-SI" altLang="sl-SI" sz="3800">
                <a:solidFill>
                  <a:srgbClr val="FFFFFF"/>
                </a:solidFill>
                <a:latin typeface="Broadway" panose="04040905080002020502" pitchFamily="82" charset="0"/>
              </a:rPr>
              <a:t>Turizem</a:t>
            </a:r>
          </a:p>
          <a:p>
            <a:pPr algn="ctr">
              <a:lnSpc>
                <a:spcPct val="90000"/>
              </a:lnSpc>
              <a:buClr>
                <a:srgbClr val="FF9900"/>
              </a:buClr>
              <a:buFont typeface="Wingdings" panose="05000000000000000000" pitchFamily="2" charset="2"/>
              <a:buChar char="«"/>
            </a:pPr>
            <a:r>
              <a:rPr lang="sl-SI" altLang="sl-SI" sz="3800">
                <a:solidFill>
                  <a:srgbClr val="FFFFFF"/>
                </a:solidFill>
                <a:latin typeface="Broadway" panose="04040905080002020502" pitchFamily="82" charset="0"/>
              </a:rPr>
              <a:t>Viri 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220993D-BBE4-417C-B824-24445C376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500">
                <a:solidFill>
                  <a:srgbClr val="FF0000"/>
                </a:solidFill>
                <a:latin typeface="El&amp;Font Bubble" pitchFamily="2" charset="0"/>
              </a:rPr>
              <a:t>Geografska lega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BB0A26B-D916-4AF4-8B9E-9334806E8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Clr>
                <a:srgbClr val="FF0000"/>
              </a:buClr>
              <a:buFont typeface="Wingdings" panose="05000000000000000000" pitchFamily="2" charset="2"/>
              <a:buChar char="«"/>
            </a:pPr>
            <a:r>
              <a:rPr lang="sl-SI" altLang="sl-SI" sz="2400">
                <a:solidFill>
                  <a:srgbClr val="FFFFFF"/>
                </a:solidFill>
              </a:rPr>
              <a:t>Leži v SZ Amerike (v zvezni državi Wyoming, sega pa tudi v Montano in Idaho) 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«"/>
            </a:pPr>
            <a:r>
              <a:rPr lang="sl-SI" altLang="sl-SI" sz="2400">
                <a:solidFill>
                  <a:srgbClr val="FFFFFF"/>
                </a:solidFill>
              </a:rPr>
              <a:t>8.980 kvadratnih kilometrov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«"/>
            </a:pPr>
            <a:r>
              <a:rPr lang="sl-SI" altLang="sl-SI" sz="2400">
                <a:solidFill>
                  <a:srgbClr val="FFFFFF"/>
                </a:solidFill>
              </a:rPr>
              <a:t>Skozenj teče reka Yellowstone 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«"/>
            </a:pPr>
            <a:r>
              <a:rPr lang="sl-SI" altLang="sl-SI" sz="2400">
                <a:solidFill>
                  <a:srgbClr val="FFFFFF"/>
                </a:solidFill>
              </a:rPr>
              <a:t>od 3.300 do 4.600 m nadmorske višine 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«"/>
            </a:pPr>
            <a:r>
              <a:rPr lang="sl-SI" altLang="sl-SI" sz="2400">
                <a:solidFill>
                  <a:srgbClr val="FFFFFF"/>
                </a:solidFill>
              </a:rPr>
              <a:t>Leži med gorsko verigo Rocky Mountains (Skalnato Gorovje), ki ga obdaja skoraj iz vseh strani 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«"/>
            </a:pPr>
            <a:r>
              <a:rPr lang="sl-SI" altLang="sl-SI" sz="2400">
                <a:solidFill>
                  <a:srgbClr val="FFFFFF"/>
                </a:solidFill>
              </a:rPr>
              <a:t>Najbližje mesto je Billings v Montani</a:t>
            </a:r>
            <a:r>
              <a:rPr lang="sl-SI" altLang="sl-SI" sz="28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9CF25BF-3B68-4D8F-B4C2-281952703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30FDE4D-0A70-4D39-9930-6AF6EEA406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4343" name="Picture 7" descr="yellowstoneriverpic">
            <a:extLst>
              <a:ext uri="{FF2B5EF4-FFF2-40B4-BE49-F238E27FC236}">
                <a16:creationId xmlns:a16="http://schemas.microsoft.com/office/drawing/2014/main" id="{2CD8A6AC-2A4D-4189-A565-DC04FE449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2895">
            <a:off x="4859338" y="3429000"/>
            <a:ext cx="4464050" cy="29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B074579-3C21-4393-A639-D386BD246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8000">
                <a:solidFill>
                  <a:srgbClr val="FF0066"/>
                </a:solidFill>
                <a:latin typeface="El&amp;Font Bubble" pitchFamily="2" charset="0"/>
              </a:rPr>
              <a:t>ZGODOVINA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7A0AAF8-BD86-4219-99FC-8133A1C7E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Clr>
                <a:srgbClr val="FF0066"/>
              </a:buClr>
              <a:buFont typeface="Wingdings" panose="05000000000000000000" pitchFamily="2" charset="2"/>
              <a:buChar char="«"/>
            </a:pPr>
            <a:r>
              <a:rPr lang="sl-SI" altLang="sl-SI" sz="2100">
                <a:solidFill>
                  <a:srgbClr val="FFFFFF"/>
                </a:solidFill>
              </a:rPr>
              <a:t>Naselbine tam že pred 12.000 leti (Ameriški domorodci, ki so v tam živeli predvsem zaradi ugodnosti(veliko lesa, živali za prehrano))</a:t>
            </a:r>
          </a:p>
          <a:p>
            <a:pPr algn="ctr">
              <a:buClr>
                <a:srgbClr val="FF0066"/>
              </a:buClr>
              <a:buFont typeface="Wingdings" panose="05000000000000000000" pitchFamily="2" charset="2"/>
              <a:buChar char="«"/>
            </a:pPr>
            <a:r>
              <a:rPr lang="sl-SI" altLang="sl-SI" sz="2100">
                <a:solidFill>
                  <a:srgbClr val="FFFFFF"/>
                </a:solidFill>
              </a:rPr>
              <a:t>Odkril ga je Ameriški popotnik John Colter</a:t>
            </a:r>
          </a:p>
          <a:p>
            <a:pPr algn="ctr">
              <a:buClr>
                <a:srgbClr val="FF0066"/>
              </a:buClr>
              <a:buFont typeface="Wingdings" panose="05000000000000000000" pitchFamily="2" charset="2"/>
              <a:buChar char="«"/>
            </a:pPr>
            <a:r>
              <a:rPr lang="sl-SI" altLang="sl-SI" sz="2100">
                <a:solidFill>
                  <a:srgbClr val="FFFFFF"/>
                </a:solidFill>
              </a:rPr>
              <a:t>Reko so indijanci imenovali "Mi tsi a da zi,"kar pomeni po angleško Rock ''Yellow River''  </a:t>
            </a:r>
          </a:p>
          <a:p>
            <a:pPr algn="ctr">
              <a:buClr>
                <a:srgbClr val="FF0066"/>
              </a:buClr>
              <a:buFont typeface="Wingdings" panose="05000000000000000000" pitchFamily="2" charset="2"/>
              <a:buChar char="«"/>
            </a:pPr>
            <a:r>
              <a:rPr lang="sl-SI" altLang="sl-SI" sz="2100">
                <a:solidFill>
                  <a:srgbClr val="FFFFFF"/>
                </a:solidFill>
              </a:rPr>
              <a:t>park je leta 1872 ameriški predsednik Ulysses Grant razglasil za narodni park</a:t>
            </a:r>
          </a:p>
          <a:p>
            <a:pPr algn="ctr">
              <a:buClr>
                <a:srgbClr val="FF0066"/>
              </a:buClr>
              <a:buFont typeface="Wingdings" panose="05000000000000000000" pitchFamily="2" charset="2"/>
              <a:buChar char="«"/>
            </a:pPr>
            <a:r>
              <a:rPr lang="sl-SI" altLang="sl-SI" sz="2100">
                <a:solidFill>
                  <a:srgbClr val="FFFFFF"/>
                </a:solidFill>
              </a:rPr>
              <a:t>S časom so zviševali denarne in zaporne kazni za lov na živali , kurjavo in vožnjo z avtomobilom po prepovedanih poteh </a:t>
            </a:r>
          </a:p>
          <a:p>
            <a:pPr algn="ctr">
              <a:buClr>
                <a:srgbClr val="FF0066"/>
              </a:buClr>
              <a:buFont typeface="Wingdings" panose="05000000000000000000" pitchFamily="2" charset="2"/>
              <a:buChar char="«"/>
            </a:pPr>
            <a:r>
              <a:rPr lang="sl-SI" altLang="sl-SI" sz="2100">
                <a:solidFill>
                  <a:srgbClr val="FFFFFF"/>
                </a:solidFill>
              </a:rPr>
              <a:t>Leta 1988 je Yellowstone zajel požar. Uničil je velik del gozda in spremenil ekologijo narave.Gorela je kar tretjina tega nacionalnega parka.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6DDBF72-377A-4631-A012-D5B7F4D97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3317" name="Picture 5" descr="owwm5">
            <a:extLst>
              <a:ext uri="{FF2B5EF4-FFF2-40B4-BE49-F238E27FC236}">
                <a16:creationId xmlns:a16="http://schemas.microsoft.com/office/drawing/2014/main" id="{3C435D5F-E621-48C1-A25C-A44A03E49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61596">
            <a:off x="1331913" y="620713"/>
            <a:ext cx="3457575" cy="2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image?id=19426&amp;rendTypeId=4">
            <a:extLst>
              <a:ext uri="{FF2B5EF4-FFF2-40B4-BE49-F238E27FC236}">
                <a16:creationId xmlns:a16="http://schemas.microsoft.com/office/drawing/2014/main" id="{3EAEA711-7051-4220-BA4E-5801C382D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7153">
            <a:off x="-261938" y="3675063"/>
            <a:ext cx="2773363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 descr="image030">
            <a:extLst>
              <a:ext uri="{FF2B5EF4-FFF2-40B4-BE49-F238E27FC236}">
                <a16:creationId xmlns:a16="http://schemas.microsoft.com/office/drawing/2014/main" id="{0F1090D2-0168-4FCC-81E1-67DE38D11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4868863"/>
            <a:ext cx="2692400" cy="198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15" descr="fires1988map">
            <a:extLst>
              <a:ext uri="{FF2B5EF4-FFF2-40B4-BE49-F238E27FC236}">
                <a16:creationId xmlns:a16="http://schemas.microsoft.com/office/drawing/2014/main" id="{C01C339C-6A6D-49F6-9A2E-E6D30781A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598">
            <a:off x="5292725" y="188913"/>
            <a:ext cx="3529013" cy="41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Yellowstone%20River_jpg">
            <a:extLst>
              <a:ext uri="{FF2B5EF4-FFF2-40B4-BE49-F238E27FC236}">
                <a16:creationId xmlns:a16="http://schemas.microsoft.com/office/drawing/2014/main" id="{D43333F9-3571-4AE3-A9AA-843799704F3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79164">
            <a:off x="2843213" y="4005263"/>
            <a:ext cx="3095625" cy="2322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FCD8CBE-4259-4F7F-B04B-55C7D575D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8000">
                <a:solidFill>
                  <a:srgbClr val="9900CC"/>
                </a:solidFill>
                <a:latin typeface="El&amp;Font Bubble" pitchFamily="2" charset="0"/>
              </a:rPr>
              <a:t>VULKAN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C09F217-4DAF-4AA3-9877-3CFFD8A33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9900CC"/>
              </a:buClr>
              <a:buFont typeface="Wingdings" panose="05000000000000000000" pitchFamily="2" charset="2"/>
              <a:buChar char="«"/>
            </a:pPr>
            <a:r>
              <a:rPr lang="sl-SI" altLang="sl-SI" sz="2800">
                <a:solidFill>
                  <a:srgbClr val="FFFFFF"/>
                </a:solidFill>
              </a:rPr>
              <a:t>Vulkansko žrelo v Yellowstonu je po površini tako veliko kakor Slovenija</a:t>
            </a:r>
          </a:p>
          <a:p>
            <a:pPr>
              <a:buClr>
                <a:srgbClr val="9900CC"/>
              </a:buClr>
              <a:buFont typeface="Wingdings" panose="05000000000000000000" pitchFamily="2" charset="2"/>
              <a:buChar char="«"/>
            </a:pPr>
            <a:r>
              <a:rPr lang="sl-SI" altLang="sl-SI" sz="2800">
                <a:solidFill>
                  <a:srgbClr val="FFFFFF"/>
                </a:solidFill>
              </a:rPr>
              <a:t>Zadnjikrat je izbrunil pred 640.000 leti</a:t>
            </a:r>
          </a:p>
          <a:p>
            <a:pPr>
              <a:buClr>
                <a:srgbClr val="9900CC"/>
              </a:buClr>
              <a:buFont typeface="Wingdings" panose="05000000000000000000" pitchFamily="2" charset="2"/>
              <a:buChar char="«"/>
            </a:pPr>
            <a:r>
              <a:rPr lang="sl-SI" altLang="sl-SI" sz="2800">
                <a:solidFill>
                  <a:srgbClr val="FFFFFF"/>
                </a:solidFill>
              </a:rPr>
              <a:t>ob ponovnem izbruhu vulkana Yellowstone bi pomrlo več kot 95% vseh ljudi na Zemlji </a:t>
            </a:r>
          </a:p>
          <a:p>
            <a:pPr>
              <a:buClr>
                <a:srgbClr val="9900CC"/>
              </a:buClr>
              <a:buFont typeface="Wingdings" panose="05000000000000000000" pitchFamily="2" charset="2"/>
              <a:buChar char="«"/>
            </a:pPr>
            <a:r>
              <a:rPr lang="sl-SI" altLang="sl-SI" sz="2800">
                <a:solidFill>
                  <a:srgbClr val="FFFFFF"/>
                </a:solidFill>
              </a:rPr>
              <a:t>Imenujejo ga tudi “super vulkan” zaradi škode, ki bi jo lahko storil če bi le-ta izbruhnil</a:t>
            </a:r>
          </a:p>
          <a:p>
            <a:pPr>
              <a:buClr>
                <a:srgbClr val="9900CC"/>
              </a:buClr>
              <a:buFont typeface="Wingdings" panose="05000000000000000000" pitchFamily="2" charset="2"/>
              <a:buChar char="«"/>
            </a:pPr>
            <a:r>
              <a:rPr lang="sl-SI" altLang="sl-SI" sz="2800">
                <a:solidFill>
                  <a:srgbClr val="FFFFFF"/>
                </a:solidFill>
              </a:rPr>
              <a:t> vulkanski krater je imenovan </a:t>
            </a:r>
            <a:r>
              <a:rPr lang="sl-SI" altLang="sl-SI" sz="2800" b="1" i="1">
                <a:solidFill>
                  <a:srgbClr val="FFFFFF"/>
                </a:solidFill>
              </a:rPr>
              <a:t>KALDERA</a:t>
            </a:r>
            <a:r>
              <a:rPr lang="sl-SI" altLang="sl-SI" sz="2800">
                <a:solidFill>
                  <a:srgbClr val="FFFFFF"/>
                </a:solidFill>
              </a:rPr>
              <a:t> (velik pa je približno 55kmx72km)</a:t>
            </a:r>
          </a:p>
        </p:txBody>
      </p:sp>
      <p:sp>
        <p:nvSpPr>
          <p:cNvPr id="6149" name="AutoShape 5" descr="yellowstone caldera map">
            <a:extLst>
              <a:ext uri="{FF2B5EF4-FFF2-40B4-BE49-F238E27FC236}">
                <a16:creationId xmlns:a16="http://schemas.microsoft.com/office/drawing/2014/main" id="{A059DAA3-77D6-4687-AAF5-887A9F8BDA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51" name="AutoShape 7" descr="yellowstone caldera map">
            <a:extLst>
              <a:ext uri="{FF2B5EF4-FFF2-40B4-BE49-F238E27FC236}">
                <a16:creationId xmlns:a16="http://schemas.microsoft.com/office/drawing/2014/main" id="{E8E6D641-2DB2-4B6C-A465-C32CA5F62A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146F2B5-287E-4DFE-A5A1-DB1CBEED6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8000">
                <a:solidFill>
                  <a:srgbClr val="3366FF"/>
                </a:solidFill>
                <a:latin typeface="El&amp;Font Bubble" pitchFamily="2" charset="0"/>
              </a:rPr>
              <a:t>Gejzirji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485A350-D4F4-4198-81BE-1E3441158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Clr>
                <a:srgbClr val="3366FF"/>
              </a:buClr>
              <a:buFont typeface="Wingdings" panose="05000000000000000000" pitchFamily="2" charset="2"/>
              <a:buChar char="«"/>
            </a:pPr>
            <a:r>
              <a:rPr lang="sl-SI" altLang="sl-SI" sz="2800">
                <a:solidFill>
                  <a:schemeClr val="bg1"/>
                </a:solidFill>
              </a:rPr>
              <a:t>Termalni izvir na Zemljini površini, ki v presledkih bruha vrelo vodo in paro v zrak </a:t>
            </a:r>
          </a:p>
          <a:p>
            <a:pPr algn="ctr">
              <a:lnSpc>
                <a:spcPct val="80000"/>
              </a:lnSpc>
              <a:buClr>
                <a:srgbClr val="3366FF"/>
              </a:buClr>
              <a:buFont typeface="Wingdings" panose="05000000000000000000" pitchFamily="2" charset="2"/>
              <a:buChar char="«"/>
            </a:pPr>
            <a:r>
              <a:rPr lang="sl-SI" altLang="sl-SI" sz="2800">
                <a:solidFill>
                  <a:schemeClr val="bg1"/>
                </a:solidFill>
              </a:rPr>
              <a:t>Ime po islandskem vrelcu Geysir </a:t>
            </a:r>
          </a:p>
          <a:p>
            <a:pPr algn="ctr">
              <a:lnSpc>
                <a:spcPct val="80000"/>
              </a:lnSpc>
              <a:buClr>
                <a:srgbClr val="3366FF"/>
              </a:buClr>
              <a:buFont typeface="Wingdings" panose="05000000000000000000" pitchFamily="2" charset="2"/>
              <a:buChar char="«"/>
            </a:pPr>
            <a:r>
              <a:rPr lang="sl-SI" altLang="sl-SI" sz="2800">
                <a:solidFill>
                  <a:schemeClr val="bg1"/>
                </a:solidFill>
              </a:rPr>
              <a:t>Okoli 62% vseh znanih gejzirjev na svetu je v Yellowstonu </a:t>
            </a:r>
          </a:p>
          <a:p>
            <a:pPr algn="ctr">
              <a:lnSpc>
                <a:spcPct val="80000"/>
              </a:lnSpc>
              <a:buClr>
                <a:srgbClr val="3366FF"/>
              </a:buClr>
              <a:buFont typeface="Wingdings" panose="05000000000000000000" pitchFamily="2" charset="2"/>
              <a:buChar char="«"/>
            </a:pPr>
            <a:r>
              <a:rPr lang="sl-SI" altLang="sl-SI" sz="2800">
                <a:solidFill>
                  <a:schemeClr val="bg1"/>
                </a:solidFill>
              </a:rPr>
              <a:t>Najbolj predvidljiv gejzir v parku je Old Faithful.</a:t>
            </a:r>
          </a:p>
          <a:p>
            <a:pPr algn="ctr">
              <a:lnSpc>
                <a:spcPct val="80000"/>
              </a:lnSpc>
              <a:buClr>
                <a:srgbClr val="3366FF"/>
              </a:buClr>
              <a:buFont typeface="Wingdings" panose="05000000000000000000" pitchFamily="2" charset="2"/>
              <a:buNone/>
            </a:pPr>
            <a:r>
              <a:rPr lang="sl-SI" altLang="sl-SI" sz="2800">
                <a:solidFill>
                  <a:schemeClr val="bg1"/>
                </a:solidFill>
              </a:rPr>
              <a:t>          -čuvaji lahko dokaj natančno napovejo naslednji izbruh Povprečen čas med izbruhi je 64min </a:t>
            </a:r>
          </a:p>
          <a:p>
            <a:pPr algn="ctr">
              <a:lnSpc>
                <a:spcPct val="80000"/>
              </a:lnSpc>
              <a:buClr>
                <a:srgbClr val="3366FF"/>
              </a:buClr>
              <a:buFont typeface="Wingdings" panose="05000000000000000000" pitchFamily="2" charset="2"/>
              <a:buChar char="«"/>
            </a:pPr>
            <a:r>
              <a:rPr lang="sl-SI" altLang="sl-SI" sz="2800">
                <a:solidFill>
                  <a:schemeClr val="bg1"/>
                </a:solidFill>
              </a:rPr>
              <a:t>Izbruhne približno 30 metrov v zrak, bruha pa približno 3 minute 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4F71233-BF2C-451D-A090-38EB4CE4D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06B17F4-7869-4774-9DE6-BB4D197E7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2293" name="Picture 5" descr="ueol_02_img0064">
            <a:extLst>
              <a:ext uri="{FF2B5EF4-FFF2-40B4-BE49-F238E27FC236}">
                <a16:creationId xmlns:a16="http://schemas.microsoft.com/office/drawing/2014/main" id="{6BD8E520-ED05-4982-8BB0-3B2E1932B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95879">
            <a:off x="0" y="-100013"/>
            <a:ext cx="40576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YellowstoneMorningGlory">
            <a:extLst>
              <a:ext uri="{FF2B5EF4-FFF2-40B4-BE49-F238E27FC236}">
                <a16:creationId xmlns:a16="http://schemas.microsoft.com/office/drawing/2014/main" id="{4529E3B5-E27A-44E8-9063-DB9D6C048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24572">
            <a:off x="250825" y="4005263"/>
            <a:ext cx="2806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castlegeyser2">
            <a:extLst>
              <a:ext uri="{FF2B5EF4-FFF2-40B4-BE49-F238E27FC236}">
                <a16:creationId xmlns:a16="http://schemas.microsoft.com/office/drawing/2014/main" id="{1023A41A-799B-4EE7-9E85-18BD27038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172">
            <a:off x="2916238" y="2060575"/>
            <a:ext cx="2393950" cy="35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C6CT9715">
            <a:extLst>
              <a:ext uri="{FF2B5EF4-FFF2-40B4-BE49-F238E27FC236}">
                <a16:creationId xmlns:a16="http://schemas.microsoft.com/office/drawing/2014/main" id="{79738E02-03A5-4D86-BD1C-F8688226A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724">
            <a:off x="5211763" y="3424238"/>
            <a:ext cx="2135187" cy="32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Yellowstone%20National%20Park%20Morning%20Glory%20Pool_jpg">
            <a:extLst>
              <a:ext uri="{FF2B5EF4-FFF2-40B4-BE49-F238E27FC236}">
                <a16:creationId xmlns:a16="http://schemas.microsoft.com/office/drawing/2014/main" id="{F76B80BD-A61D-4206-807F-29611AFFC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117">
            <a:off x="5292725" y="692150"/>
            <a:ext cx="3851275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Broadway</vt:lpstr>
      <vt:lpstr>El&amp;Font Bubble</vt:lpstr>
      <vt:lpstr>Wingdings</vt:lpstr>
      <vt:lpstr>Default Design</vt:lpstr>
      <vt:lpstr>YELLOWSTONE</vt:lpstr>
      <vt:lpstr>UVOD</vt:lpstr>
      <vt:lpstr>Geografska lega</vt:lpstr>
      <vt:lpstr>PowerPoint Presentation</vt:lpstr>
      <vt:lpstr>ZGODOVINA</vt:lpstr>
      <vt:lpstr>PowerPoint Presentation</vt:lpstr>
      <vt:lpstr>VULKAN</vt:lpstr>
      <vt:lpstr>Gejzirji</vt:lpstr>
      <vt:lpstr>PowerPoint Presentation</vt:lpstr>
      <vt:lpstr>PODNEBJE </vt:lpstr>
      <vt:lpstr>TURIZEM</vt:lpstr>
      <vt:lpstr>PowerPoint Presentation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2019-05-31T08:41:41Z</dcterms:created>
  <dcterms:modified xsi:type="dcterms:W3CDTF">2019-05-31T08:41:41Z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