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70" r:id="rId10"/>
    <p:sldId id="264" r:id="rId11"/>
    <p:sldId id="265" r:id="rId12"/>
    <p:sldId id="266" r:id="rId13"/>
    <p:sldId id="267" r:id="rId14"/>
    <p:sldId id="268" r:id="rId15"/>
    <p:sldId id="271" r:id="rId16"/>
    <p:sldId id="269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84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0D589-152B-4A7F-B9D5-A5FABC51B6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43606A-9E5F-4676-BC1B-54AE4F5049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09A51-2705-4CF9-B75F-E5E35C8AE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EE952-69E7-4F75-B4D8-253BBABFF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055E9-440A-4799-8A0D-16EC5E002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1E67D-993F-45B1-B1F5-66497CBD90D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02548551"/>
      </p:ext>
    </p:extLst>
  </p:cSld>
  <p:clrMapOvr>
    <a:masterClrMapping/>
  </p:clrMapOvr>
  <p:transition>
    <p:split orient="vert"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F8BA0-2564-401B-9032-A55450490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BE370E-0C18-4725-A010-9241BDFACB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E75A4-5FDD-4E2B-8377-88576CD29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973AB-9E76-4AB5-9D94-595277F77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581A2-9F2A-44C9-983F-B3ED48B0A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66902-A661-405E-A21E-480CA3B6449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24131510"/>
      </p:ext>
    </p:extLst>
  </p:cSld>
  <p:clrMapOvr>
    <a:masterClrMapping/>
  </p:clrMapOvr>
  <p:transition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0BFCE9-5850-4F7D-869B-5241D246F3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4AB1BC-5E97-46D3-AF8C-996EE759C7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CBD7C-C0C0-4830-BC4E-068282450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F1FAB-BF6F-4EFE-9F9C-26B2DB4FC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F1077-8806-4751-977A-C1AFBE3D7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7DC34-6042-4F55-9E71-3740FCCAB2A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09070174"/>
      </p:ext>
    </p:extLst>
  </p:cSld>
  <p:clrMapOvr>
    <a:masterClrMapping/>
  </p:clrMapOvr>
  <p:transition>
    <p:split orient="vert"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287E4-10C2-4B98-8731-CA8C09E50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5C910-ECFF-4519-AB52-300BB52BD7C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227483-5FBA-4C0B-9F9A-8F50A4F17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6ECA94-23D2-47CC-BE69-136C50582F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A7BA5D-6E4C-497D-8C49-E98774869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0F21AB-EE18-4E67-9DC9-5219F9FF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9B29E49-B1B1-466D-BA65-9053713C383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27673920"/>
      </p:ext>
    </p:extLst>
  </p:cSld>
  <p:clrMapOvr>
    <a:masterClrMapping/>
  </p:clrMapOvr>
  <p:transition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E50D9-76A1-4F5A-81BC-0A9D746B8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93759-7613-45C2-BCC9-A49B3A0EE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DEFFE-066E-4846-8200-2D8ADD79C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5CAE0-572E-4A7E-8902-FA820B23C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CDEDB-DFDA-4065-AE8B-405AAED7A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02EF1E-3B2B-4883-809B-CC3B2BF7BDD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46082382"/>
      </p:ext>
    </p:extLst>
  </p:cSld>
  <p:clrMapOvr>
    <a:masterClrMapping/>
  </p:clrMapOvr>
  <p:transition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3A8C1-6354-4EB6-A83C-CECC88DB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581F0B-667A-4FB9-9522-8D18D7409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924BB-AAFF-4771-94E4-FA8C563FC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6F531-5524-4813-B139-B45B33989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26E74-1D3B-4E59-873A-CBE793CEF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F0FE29-8A4E-4479-A027-85FBDABF6DE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68681906"/>
      </p:ext>
    </p:extLst>
  </p:cSld>
  <p:clrMapOvr>
    <a:masterClrMapping/>
  </p:clrMapOvr>
  <p:transition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7D47B-5DC5-4F2F-BDB6-AF5CFE7DC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B58E1-0967-4442-B3D3-22B004D14E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C043B3-3C10-42C8-B009-30B22B1E13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EE760-7BFF-448A-9CED-65DF81765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0F08EE-4032-4507-A333-7293A2196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A79092-9BC2-4E2D-A381-56DB89F6F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9012B-AA8E-4E94-AB98-86BB096BDBC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91732904"/>
      </p:ext>
    </p:extLst>
  </p:cSld>
  <p:clrMapOvr>
    <a:masterClrMapping/>
  </p:clrMapOvr>
  <p:transition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E4CA1-C716-4E5F-A68C-FF9C3EC34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A84988-7EB4-4CAB-AA67-B560F717A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2F0E21-AF5A-4019-93AB-577F0FBC9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4590CD-E3D2-48E1-91E0-3D1DBD919C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717F3F-DDD4-452C-8FC8-A397819695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A37431-EA8A-4ED0-A67E-7408A7AB7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00DE6E-153D-4F01-AC5E-608B717A9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F34EE7-59A7-42E4-85DF-78313D196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8CC52-39F5-4EA1-B1B7-8AAFE6C2218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04214228"/>
      </p:ext>
    </p:extLst>
  </p:cSld>
  <p:clrMapOvr>
    <a:masterClrMapping/>
  </p:clrMapOvr>
  <p:transition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13081-CF72-4EAB-BC2B-650CE1FA2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CFB0A7-34F3-4095-833D-2B42E1AE1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2D5B01-053A-4E5E-AB14-6253E834D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9B8B49-90F2-4A3D-B922-0964CA234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E522F-CC0B-4774-B4C4-6D217FC6B74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24319724"/>
      </p:ext>
    </p:extLst>
  </p:cSld>
  <p:clrMapOvr>
    <a:masterClrMapping/>
  </p:clrMapOvr>
  <p:transition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E0807F-D804-424A-9A01-E444CB58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E1977F-70B6-46AA-AE5F-0974F6825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12484-DFA4-4ECE-A380-A863CF8F2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3BADF-11CA-4222-BDA7-64F5599BD05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95564319"/>
      </p:ext>
    </p:extLst>
  </p:cSld>
  <p:clrMapOvr>
    <a:masterClrMapping/>
  </p:clrMapOvr>
  <p:transition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D53E0-6FD8-4BDF-8163-40A77136E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292D0-C2C4-4AF7-9DE3-396F709EF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AEAF20-FDFE-46B6-B0D0-C83D3B39B6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A11636-6E48-4337-ADC5-565D75358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CA1CB0-3CEE-4060-AAD3-ACF037D55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1A0052-B0B1-44AE-BD82-7857E867F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EBEBC-E584-4BFD-9906-5A441A687C8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24168573"/>
      </p:ext>
    </p:extLst>
  </p:cSld>
  <p:clrMapOvr>
    <a:masterClrMapping/>
  </p:clrMapOvr>
  <p:transition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36454-74EC-410C-A3CD-B474B21C7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7E1D21-FA3C-4915-B6D2-B9512E2437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A833F7-915B-4CCC-B5E6-B9423CDFD6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34883F-1C74-4C7F-A00B-0D7D492CA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D9B4A2-5DD1-4FF7-94C2-B01FC624E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3EB4BC-3DCB-4A69-A455-2EF9DABBA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B46DFE-DDE5-43E0-83B5-3E4D77519A4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20275142"/>
      </p:ext>
    </p:extLst>
  </p:cSld>
  <p:clrMapOvr>
    <a:masterClrMapping/>
  </p:clrMapOvr>
  <p:transition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2598CF6-F215-4967-A0B8-AADB2AE586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11B2DE3-9DF2-4816-ADED-7BAC8C343A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1D54BD2-42C4-49CE-B75E-A1851997955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8CFF103-3784-4C94-AD7C-C65FC340547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l-SI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EFE914A-149A-4095-9CF3-DDE9D7ABE65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421722E-B8A0-4AF4-ACD0-554B8E9A429E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1D058EB-8674-4B8F-A96D-CFB6C65DAA9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sl-SI" altLang="sl-SI" sz="4400"/>
              <a:t>AMERIŠKO KMETIJSTVO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D604014-0608-4C6F-A22B-BAA4A7E8FE9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sl-SI" altLang="sl-SI" sz="3200"/>
          </a:p>
        </p:txBody>
      </p:sp>
    </p:spTree>
  </p:cSld>
  <p:clrMapOvr>
    <a:masterClrMapping/>
  </p:clrMapOvr>
  <p:transition>
    <p:split orient="vert"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C050B1EC-5794-4940-BCC4-6F2C40034C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2550"/>
          </a:xfrm>
        </p:spPr>
        <p:txBody>
          <a:bodyPr/>
          <a:lstStyle/>
          <a:p>
            <a:endParaRPr lang="sl-SI" altLang="sl-SI" sz="4000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9068A81-2E2E-413E-9323-75E4036DBD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765175"/>
            <a:ext cx="7772400" cy="53308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sl-SI" altLang="sl-SI" sz="2400" b="1" u="sng"/>
              <a:t>Mlečni pas: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l-SI" altLang="sl-SI" sz="2400"/>
              <a:t>J od velikih jezer in na območju megalopolisa ob atlantski obali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sl-SI" altLang="sl-SI" sz="2400"/>
          </a:p>
          <a:p>
            <a:pPr>
              <a:lnSpc>
                <a:spcPct val="90000"/>
              </a:lnSpc>
              <a:buFontTx/>
              <a:buChar char="-"/>
            </a:pPr>
            <a:r>
              <a:rPr lang="sl-SI" altLang="sl-SI" sz="2400"/>
              <a:t>nastal je zaradi potrebe po vsakodnevni oskrbi velikih mest z mlekom in mlečnimi proizvodi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sl-SI" altLang="sl-SI" sz="2400"/>
          </a:p>
          <a:p>
            <a:pPr>
              <a:lnSpc>
                <a:spcPct val="90000"/>
              </a:lnSpc>
              <a:buFontTx/>
              <a:buChar char="-"/>
            </a:pPr>
            <a:r>
              <a:rPr lang="sl-SI" altLang="sl-SI" sz="2400"/>
              <a:t>nastal je tudi zaradi vlažnega in razmeroma hladnega podnebja  ter siromašne prsti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sl-SI" altLang="sl-SI" sz="2400"/>
          </a:p>
          <a:p>
            <a:pPr>
              <a:lnSpc>
                <a:spcPct val="90000"/>
              </a:lnSpc>
              <a:buFontTx/>
              <a:buChar char="-"/>
            </a:pPr>
            <a:r>
              <a:rPr lang="sl-SI" altLang="sl-SI" sz="2400"/>
              <a:t>farme so za Am. razmere majhne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l-SI" altLang="sl-SI" sz="2400"/>
              <a:t>poleg </a:t>
            </a:r>
            <a:r>
              <a:rPr lang="sl-SI" altLang="sl-SI" sz="2400" b="1"/>
              <a:t>mlečne živinoreje</a:t>
            </a:r>
            <a:r>
              <a:rPr lang="sl-SI" altLang="sl-SI" sz="2400"/>
              <a:t> se je ob atlantski obali razvilo obmestno </a:t>
            </a:r>
            <a:r>
              <a:rPr lang="sl-SI" altLang="sl-SI" sz="2400" b="1"/>
              <a:t>vrtnarstvo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992B0FA3-7946-4BA9-9C27-740C16227F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2550"/>
          </a:xfrm>
        </p:spPr>
        <p:txBody>
          <a:bodyPr/>
          <a:lstStyle/>
          <a:p>
            <a:endParaRPr lang="sl-SI" altLang="sl-SI" sz="4000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53032E46-8CD9-4AA1-9608-489E55C112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765175"/>
            <a:ext cx="7772400" cy="5330825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 sz="2400" b="1" u="sng"/>
              <a:t>Koruzni pas:</a:t>
            </a:r>
          </a:p>
          <a:p>
            <a:pPr>
              <a:buFontTx/>
              <a:buChar char="-"/>
            </a:pPr>
            <a:r>
              <a:rPr lang="sl-SI" altLang="sl-SI" sz="2400"/>
              <a:t>J in JZ od mlečnega</a:t>
            </a:r>
          </a:p>
          <a:p>
            <a:pPr>
              <a:buFontTx/>
              <a:buChar char="-"/>
            </a:pPr>
            <a:endParaRPr lang="sl-SI" altLang="sl-SI" sz="2400"/>
          </a:p>
          <a:p>
            <a:pPr>
              <a:buFontTx/>
              <a:buChar char="-"/>
            </a:pPr>
            <a:r>
              <a:rPr lang="sl-SI" altLang="sl-SI" sz="2400"/>
              <a:t>silažna koruza je bila osnova za razvoj mesne govedoreje in prašičjereje, v novejšem času pa je pridobilo pomen pridelovanje soje</a:t>
            </a:r>
          </a:p>
          <a:p>
            <a:pPr>
              <a:buFontTx/>
              <a:buChar char="-"/>
            </a:pPr>
            <a:endParaRPr lang="sl-SI" altLang="sl-SI" sz="2400"/>
          </a:p>
          <a:p>
            <a:pPr>
              <a:buFontTx/>
              <a:buChar char="-"/>
            </a:pPr>
            <a:r>
              <a:rPr lang="sl-SI" altLang="sl-SI" sz="2400"/>
              <a:t>farme so večje od tistih v mlečnem</a:t>
            </a:r>
          </a:p>
          <a:p>
            <a:pPr>
              <a:buFontTx/>
              <a:buChar char="-"/>
            </a:pPr>
            <a:endParaRPr lang="sl-SI" altLang="sl-SI" sz="2400"/>
          </a:p>
          <a:p>
            <a:pPr>
              <a:buFontTx/>
              <a:buChar char="-"/>
            </a:pPr>
            <a:endParaRPr lang="sl-SI" altLang="sl-SI" sz="2400"/>
          </a:p>
        </p:txBody>
      </p:sp>
    </p:spTree>
  </p:cSld>
  <p:clrMapOvr>
    <a:masterClrMapping/>
  </p:clrMapOvr>
  <p:transition>
    <p:split orient="vert"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>
            <a:extLst>
              <a:ext uri="{FF2B5EF4-FFF2-40B4-BE49-F238E27FC236}">
                <a16:creationId xmlns:a16="http://schemas.microsoft.com/office/drawing/2014/main" id="{15107D18-E1A0-4E9B-A718-13D830E8F3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A3200E0-1774-46E4-93AE-CA083976FB6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549275"/>
            <a:ext cx="3810000" cy="5546725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 sz="2400" b="1" u="sng"/>
              <a:t>Pšenični pas:</a:t>
            </a:r>
          </a:p>
          <a:p>
            <a:pPr>
              <a:buFontTx/>
              <a:buChar char="-"/>
            </a:pPr>
            <a:r>
              <a:rPr lang="sl-SI" altLang="sl-SI" sz="2400"/>
              <a:t>na prehodu v bolj sušno podnebje v smeri proti JZ in SZ, razteza se tudi prek meje v kanadske prerije</a:t>
            </a:r>
          </a:p>
          <a:p>
            <a:pPr>
              <a:buFontTx/>
              <a:buChar char="-"/>
            </a:pPr>
            <a:endParaRPr lang="sl-SI" altLang="sl-SI" sz="2400"/>
          </a:p>
          <a:p>
            <a:pPr>
              <a:buFontTx/>
              <a:buChar char="-"/>
            </a:pPr>
            <a:r>
              <a:rPr lang="sl-SI" altLang="sl-SI" sz="2400"/>
              <a:t>rodovitne črne prerijske prsti, redkejša poselitev, preživele so samo večje farme (od 250 do 1000 ha), usmerjene predvsem v monokulturno pridelavo pšenice</a:t>
            </a:r>
          </a:p>
          <a:p>
            <a:pPr>
              <a:buFontTx/>
              <a:buChar char="-"/>
            </a:pPr>
            <a:endParaRPr lang="sl-SI" altLang="sl-SI" sz="2400"/>
          </a:p>
          <a:p>
            <a:pPr>
              <a:buFontTx/>
              <a:buChar char="-"/>
            </a:pPr>
            <a:endParaRPr lang="sl-SI" altLang="sl-SI" sz="2000"/>
          </a:p>
        </p:txBody>
      </p:sp>
      <p:graphicFrame>
        <p:nvGraphicFramePr>
          <p:cNvPr id="17413" name="Object 5">
            <a:extLst>
              <a:ext uri="{FF2B5EF4-FFF2-40B4-BE49-F238E27FC236}">
                <a16:creationId xmlns:a16="http://schemas.microsoft.com/office/drawing/2014/main" id="{63E00BCE-DDD3-4A5A-A81C-853D0739BAF2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4427538" y="1484313"/>
          <a:ext cx="4608512" cy="3929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Photo Editor fotografija" r:id="rId3" imgW="4657143" imgH="3362794" progId="MSPhotoEd.3">
                  <p:embed/>
                </p:oleObj>
              </mc:Choice>
              <mc:Fallback>
                <p:oleObj name="Photo Editor fotografija" r:id="rId3" imgW="4657143" imgH="3362794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1484313"/>
                        <a:ext cx="4608512" cy="3929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split orient="vert"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17F9B40-C6E8-440A-BEF5-A02FF165AB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flipV="1">
            <a:off x="685800" y="539750"/>
            <a:ext cx="7772400" cy="69850"/>
          </a:xfrm>
        </p:spPr>
        <p:txBody>
          <a:bodyPr/>
          <a:lstStyle/>
          <a:p>
            <a:endParaRPr lang="sl-SI" altLang="sl-SI" sz="4000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22FAC9C9-59E4-4B4A-96D2-8E73D14C30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549275"/>
            <a:ext cx="7772400" cy="5546725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 sz="2400" b="1" u="sng"/>
              <a:t>Bombažni pas:</a:t>
            </a:r>
          </a:p>
          <a:p>
            <a:pPr>
              <a:buFontTx/>
              <a:buChar char="-"/>
            </a:pPr>
            <a:r>
              <a:rPr lang="sl-SI" altLang="sl-SI" sz="2400"/>
              <a:t>Nekoč je zavzemal celoten JV del ZDA - v zadnjih desetletjih velike spremembe in bombaž so nadomestile krmne rastline za govedorejo, pridelavo bombaža pa so v veliki meri preselili na nova namakalna območja na Z, velik razcvet perutninarstva (klimatske možnosti+nizko kvalificirana delovna sila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E48FBD59-D522-4D33-B7B4-9777DEBB57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flipV="1">
            <a:off x="685800" y="539750"/>
            <a:ext cx="7772400" cy="69850"/>
          </a:xfrm>
        </p:spPr>
        <p:txBody>
          <a:bodyPr/>
          <a:lstStyle/>
          <a:p>
            <a:endParaRPr lang="sl-SI" altLang="sl-SI" sz="4000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61BCCEC7-01DB-4C7F-A2DA-CD41028B8F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549275"/>
            <a:ext cx="7772400" cy="5546725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 sz="2400" b="1" u="sng"/>
              <a:t>Pas ekstenzivne pašne živinoreje:</a:t>
            </a:r>
          </a:p>
          <a:p>
            <a:pPr>
              <a:buFontTx/>
              <a:buChar char="-"/>
            </a:pPr>
            <a:r>
              <a:rPr lang="sl-SI" altLang="sl-SI" sz="2400"/>
              <a:t>Z od mrtve črte in zavzema skoraj celoten am. Z</a:t>
            </a:r>
          </a:p>
          <a:p>
            <a:pPr>
              <a:buFontTx/>
              <a:buChar char="-"/>
            </a:pPr>
            <a:endParaRPr lang="sl-SI" altLang="sl-SI" sz="2400"/>
          </a:p>
          <a:p>
            <a:pPr>
              <a:buFontTx/>
              <a:buChar char="-"/>
            </a:pPr>
            <a:r>
              <a:rPr lang="sl-SI" altLang="sl-SI" sz="2400"/>
              <a:t>skromno travniško rastlinstvo (nekdanji kavboji z velikimi ranči)</a:t>
            </a:r>
          </a:p>
          <a:p>
            <a:pPr>
              <a:buFontTx/>
              <a:buChar char="-"/>
            </a:pPr>
            <a:endParaRPr lang="sl-SI" altLang="sl-SI" sz="2400"/>
          </a:p>
          <a:p>
            <a:pPr>
              <a:buFontTx/>
              <a:buChar char="-"/>
            </a:pPr>
            <a:r>
              <a:rPr lang="sl-SI" altLang="sl-SI" sz="2400"/>
              <a:t>povprečna velikost farm je tu največja (več kot 1000 ha)</a:t>
            </a:r>
          </a:p>
          <a:p>
            <a:pPr>
              <a:buFontTx/>
              <a:buChar char="-"/>
            </a:pPr>
            <a:endParaRPr lang="sl-SI" altLang="sl-SI" sz="2400"/>
          </a:p>
          <a:p>
            <a:pPr>
              <a:buFontTx/>
              <a:buChar char="-"/>
            </a:pPr>
            <a:r>
              <a:rPr lang="sl-SI" altLang="sl-SI" sz="2400"/>
              <a:t>Z razmahom namakalništva se je tradicionalna podoba am. Z spremenila – danes ni več le pas pašne živinoreje, ampak je postal tudi pas </a:t>
            </a:r>
            <a:r>
              <a:rPr lang="sl-SI" altLang="sl-SI" sz="2400" b="1" u="sng"/>
              <a:t>namakalnih kulturnih rastlin</a:t>
            </a:r>
          </a:p>
          <a:p>
            <a:pPr>
              <a:buFontTx/>
              <a:buChar char="-"/>
            </a:pPr>
            <a:endParaRPr lang="sl-SI" altLang="sl-SI" sz="2400" b="1"/>
          </a:p>
          <a:p>
            <a:pPr>
              <a:buFontTx/>
              <a:buChar char="-"/>
            </a:pPr>
            <a:endParaRPr lang="sl-SI" altLang="sl-SI" sz="2400"/>
          </a:p>
        </p:txBody>
      </p:sp>
    </p:spTree>
  </p:cSld>
  <p:clrMapOvr>
    <a:masterClrMapping/>
  </p:clrMapOvr>
  <p:transition>
    <p:split orient="vert"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>
            <a:extLst>
              <a:ext uri="{FF2B5EF4-FFF2-40B4-BE49-F238E27FC236}">
                <a16:creationId xmlns:a16="http://schemas.microsoft.com/office/drawing/2014/main" id="{127229C6-B7EA-482F-BCB9-A45817833A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graphicFrame>
        <p:nvGraphicFramePr>
          <p:cNvPr id="24579" name="Object 3">
            <a:extLst>
              <a:ext uri="{FF2B5EF4-FFF2-40B4-BE49-F238E27FC236}">
                <a16:creationId xmlns:a16="http://schemas.microsoft.com/office/drawing/2014/main" id="{D950B8C0-C3F8-4015-B54F-509FF9654AE7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827088" y="1341438"/>
          <a:ext cx="7416800" cy="446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Photo Editor fotografija" r:id="rId3" imgW="4723810" imgH="2734057" progId="MSPhotoEd.3">
                  <p:embed/>
                </p:oleObj>
              </mc:Choice>
              <mc:Fallback>
                <p:oleObj name="Photo Editor fotografija" r:id="rId3" imgW="4723810" imgH="2734057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341438"/>
                        <a:ext cx="7416800" cy="446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split orient="vert"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620E46C-534C-4E72-8D58-0175CFB57F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2550"/>
          </a:xfrm>
        </p:spPr>
        <p:txBody>
          <a:bodyPr/>
          <a:lstStyle/>
          <a:p>
            <a:endParaRPr lang="sl-SI" altLang="sl-SI" sz="4000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324F7CDF-8372-4AEE-A35D-F5C73ED9FC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765175"/>
            <a:ext cx="7772400" cy="5330825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 sz="2400" b="1" u="sng"/>
              <a:t>Pasova subtropskih kulturnih rastlin:</a:t>
            </a:r>
          </a:p>
          <a:p>
            <a:pPr>
              <a:buFontTx/>
              <a:buChar char="-"/>
            </a:pPr>
            <a:r>
              <a:rPr lang="sl-SI" altLang="sl-SI" sz="2400"/>
              <a:t>Na obalnih območjih s subtropskim podnebjem</a:t>
            </a:r>
          </a:p>
          <a:p>
            <a:pPr>
              <a:buFontTx/>
              <a:buChar char="-"/>
            </a:pPr>
            <a:r>
              <a:rPr lang="sl-SI" altLang="sl-SI" sz="2400"/>
              <a:t>1. pas – v Kaliforniji</a:t>
            </a:r>
          </a:p>
          <a:p>
            <a:pPr>
              <a:buFontTx/>
              <a:buChar char="-"/>
            </a:pPr>
            <a:r>
              <a:rPr lang="sl-SI" altLang="sl-SI" sz="2400"/>
              <a:t>2. pas ob Mehiškem zalivu in na Floridi</a:t>
            </a:r>
          </a:p>
          <a:p>
            <a:pPr>
              <a:buFontTx/>
              <a:buChar char="-"/>
            </a:pPr>
            <a:r>
              <a:rPr lang="sl-SI" altLang="sl-SI" sz="2400"/>
              <a:t>Subtropsko sadje, zelenjava, rože, bombaž,…</a:t>
            </a:r>
          </a:p>
          <a:p>
            <a:pPr>
              <a:buFontTx/>
              <a:buChar char="-"/>
            </a:pPr>
            <a:r>
              <a:rPr lang="sl-SI" altLang="sl-SI" sz="2400"/>
              <a:t>V steklenjakih pridelujejo čez celo leto zgodnjo zelenjavo in cvetje</a:t>
            </a:r>
          </a:p>
          <a:p>
            <a:pPr>
              <a:buFontTx/>
              <a:buChar char="-"/>
            </a:pPr>
            <a:r>
              <a:rPr lang="sl-SI" altLang="sl-SI" sz="2400"/>
              <a:t>V Kaliforniji namakanje</a:t>
            </a:r>
          </a:p>
          <a:p>
            <a:pPr>
              <a:buFontTx/>
              <a:buChar char="-"/>
            </a:pPr>
            <a:r>
              <a:rPr lang="sl-SI" altLang="sl-SI" sz="2400"/>
              <a:t>Velikost farm je manjša (precejšnja poselitev)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>
            <a:extLst>
              <a:ext uri="{FF2B5EF4-FFF2-40B4-BE49-F238E27FC236}">
                <a16:creationId xmlns:a16="http://schemas.microsoft.com/office/drawing/2014/main" id="{7C853514-E7BA-4C7E-9016-101F703C98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2550"/>
          </a:xfrm>
        </p:spPr>
        <p:txBody>
          <a:bodyPr/>
          <a:lstStyle/>
          <a:p>
            <a:endParaRPr lang="sl-SI" altLang="sl-SI" sz="4000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300C3608-752D-48F6-9ACB-2260FD1832E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08050"/>
            <a:ext cx="2806700" cy="5187950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 sz="2400" b="1" u="sng"/>
              <a:t>Mlekarstvo in zelenjadarstvo:</a:t>
            </a:r>
          </a:p>
          <a:p>
            <a:pPr>
              <a:buFontTx/>
              <a:buChar char="-"/>
            </a:pPr>
            <a:r>
              <a:rPr lang="sl-SI" altLang="sl-SI" sz="2400"/>
              <a:t>Na S atlantskega in tihooceanskega obalnega pasu</a:t>
            </a:r>
          </a:p>
          <a:p>
            <a:pPr>
              <a:buFontTx/>
              <a:buChar char="-"/>
            </a:pPr>
            <a:endParaRPr lang="sl-SI" altLang="sl-SI" sz="2400"/>
          </a:p>
          <a:p>
            <a:pPr>
              <a:buFontTx/>
              <a:buNone/>
            </a:pPr>
            <a:endParaRPr lang="sl-SI" altLang="sl-SI" sz="2000"/>
          </a:p>
        </p:txBody>
      </p:sp>
      <p:graphicFrame>
        <p:nvGraphicFramePr>
          <p:cNvPr id="26628" name="Object 4">
            <a:extLst>
              <a:ext uri="{FF2B5EF4-FFF2-40B4-BE49-F238E27FC236}">
                <a16:creationId xmlns:a16="http://schemas.microsoft.com/office/drawing/2014/main" id="{63952EA8-4A1E-4B3C-9482-915553C73EFA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3924300" y="908050"/>
          <a:ext cx="4751388" cy="540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name="Photo Editor fotografija" r:id="rId3" imgW="3000000" imgH="4342857" progId="MSPhotoEd.3">
                  <p:embed/>
                </p:oleObj>
              </mc:Choice>
              <mc:Fallback>
                <p:oleObj name="Photo Editor fotografija" r:id="rId3" imgW="3000000" imgH="4342857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908050"/>
                        <a:ext cx="4751388" cy="540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split orient="vert"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5B184732-924E-4761-9AB3-A2763DD20B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55575"/>
          </a:xfrm>
        </p:spPr>
        <p:txBody>
          <a:bodyPr/>
          <a:lstStyle/>
          <a:p>
            <a:endParaRPr lang="sl-SI" altLang="sl-SI" sz="4000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BB25B13D-C4E1-4AEB-BD5A-93B5BB5E40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765175"/>
            <a:ext cx="7772400" cy="5330825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 sz="2400"/>
              <a:t>Tradicionalni sistem kmetijskih pasov se je v drugi polovici 20. stol. </a:t>
            </a:r>
            <a:r>
              <a:rPr lang="sl-SI" altLang="sl-SI" sz="2400" u="sng"/>
              <a:t>spremenil</a:t>
            </a:r>
            <a:r>
              <a:rPr lang="sl-SI" altLang="sl-SI" sz="2400"/>
              <a:t>:</a:t>
            </a:r>
          </a:p>
          <a:p>
            <a:pPr>
              <a:buFontTx/>
              <a:buChar char="-"/>
            </a:pPr>
            <a:r>
              <a:rPr lang="sl-SI" altLang="sl-SI" sz="2400"/>
              <a:t>uvajanje novih kulturnih rastlin</a:t>
            </a:r>
          </a:p>
          <a:p>
            <a:pPr>
              <a:buFontTx/>
              <a:buChar char="-"/>
            </a:pPr>
            <a:r>
              <a:rPr lang="sl-SI" altLang="sl-SI" sz="2400"/>
              <a:t>križanje rastl. vrst</a:t>
            </a:r>
          </a:p>
          <a:p>
            <a:pPr>
              <a:buFontTx/>
              <a:buChar char="-"/>
            </a:pPr>
            <a:r>
              <a:rPr lang="sl-SI" altLang="sl-SI" sz="2400"/>
              <a:t>prilagajanje na spremenjene tržne razmere</a:t>
            </a:r>
          </a:p>
          <a:p>
            <a:pPr>
              <a:buFontTx/>
              <a:buChar char="-"/>
            </a:pPr>
            <a:r>
              <a:rPr lang="sl-SI" altLang="sl-SI" sz="2400"/>
              <a:t>spreminjanje prehrambenih navad</a:t>
            </a:r>
          </a:p>
          <a:p>
            <a:pPr>
              <a:buFontTx/>
              <a:buChar char="-"/>
            </a:pPr>
            <a:r>
              <a:rPr lang="sl-SI" altLang="sl-SI" sz="2400"/>
              <a:t>razvoj agrotehničnih in agrokemičnih sredstev</a:t>
            </a:r>
          </a:p>
          <a:p>
            <a:pPr>
              <a:buFontTx/>
              <a:buChar char="-"/>
            </a:pPr>
            <a:r>
              <a:rPr lang="sl-SI" altLang="sl-SI" sz="2400"/>
              <a:t>širjenje namakalnih površin</a:t>
            </a:r>
          </a:p>
          <a:p>
            <a:endParaRPr lang="sl-SI" altLang="sl-SI" sz="2400"/>
          </a:p>
        </p:txBody>
      </p:sp>
    </p:spTree>
  </p:cSld>
  <p:clrMapOvr>
    <a:masterClrMapping/>
  </p:clrMapOvr>
  <p:transition>
    <p:split orient="vert"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28F15EB0-1223-4482-8476-F825EDA537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flipV="1">
            <a:off x="685800" y="533400"/>
            <a:ext cx="7772400" cy="76200"/>
          </a:xfrm>
        </p:spPr>
        <p:txBody>
          <a:bodyPr/>
          <a:lstStyle/>
          <a:p>
            <a:endParaRPr lang="sl-SI" altLang="sl-SI" sz="4000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50695D89-0BC9-495A-B235-0D0AFCD2EC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620713"/>
            <a:ext cx="7772400" cy="5475287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 sz="2400"/>
              <a:t>Ameriško kmetijstvo je v 20.stoletju doživelo velike strukturne spremembe, zato nekateri govorijo o treh agrarnih revolucijah:</a:t>
            </a:r>
          </a:p>
          <a:p>
            <a:r>
              <a:rPr lang="sl-SI" altLang="sl-SI" sz="2400"/>
              <a:t>“</a:t>
            </a:r>
            <a:r>
              <a:rPr lang="sl-SI" altLang="sl-SI" sz="2400" b="1"/>
              <a:t>prva agrarna revolucija</a:t>
            </a:r>
            <a:r>
              <a:rPr lang="sl-SI" altLang="sl-SI" sz="2400"/>
              <a:t>” – po 1920 mehanizacija kmetijstva, uporaba kmetijskih strojev je zahtevala dovolj velike površine in specializacijo v takšne pridelke, ki so vračali vložena sredstva – zmanjšanje števila zaposlenih in povečanje produktivnosti</a:t>
            </a:r>
          </a:p>
          <a:p>
            <a:endParaRPr lang="sl-SI" altLang="sl-SI" sz="2400"/>
          </a:p>
          <a:p>
            <a:r>
              <a:rPr lang="sl-SI" altLang="sl-SI" sz="2400"/>
              <a:t>“</a:t>
            </a:r>
            <a:r>
              <a:rPr lang="sl-SI" altLang="sl-SI" sz="2400" b="1"/>
              <a:t>druga agrarna revolucija</a:t>
            </a:r>
            <a:r>
              <a:rPr lang="sl-SI" altLang="sl-SI" sz="2400"/>
              <a:t>” – 1930 so začeli v pridelavo uvajati prvo sorto hibridne koruze, v dveh desetletjih se je hektarski pridelek koruze podvojil, hibridne sorte pa so začeli razvijati tudi pri drugih pridelkih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E532650E-7CE1-4C0D-ABF2-5C2FD6437E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flipV="1">
            <a:off x="685800" y="539750"/>
            <a:ext cx="7772400" cy="69850"/>
          </a:xfrm>
        </p:spPr>
        <p:txBody>
          <a:bodyPr/>
          <a:lstStyle/>
          <a:p>
            <a:endParaRPr lang="sl-SI" altLang="sl-SI" sz="400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F7930B6-D736-4389-8462-43A21E5727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620713"/>
            <a:ext cx="7772400" cy="5475287"/>
          </a:xfrm>
        </p:spPr>
        <p:txBody>
          <a:bodyPr/>
          <a:lstStyle/>
          <a:p>
            <a:r>
              <a:rPr lang="sl-SI" altLang="sl-SI" sz="2400"/>
              <a:t>vojna za neodvisnost (konec 1783) je am.vlado finančno skoraj povsem izčrpala, nov priliv kapitala z davki, carinami in s prodajo </a:t>
            </a:r>
            <a:r>
              <a:rPr lang="sl-SI" altLang="sl-SI" sz="2400" b="1"/>
              <a:t>zemlje</a:t>
            </a:r>
          </a:p>
          <a:p>
            <a:endParaRPr lang="sl-SI" altLang="sl-SI" sz="2400"/>
          </a:p>
          <a:p>
            <a:endParaRPr lang="sl-SI" altLang="sl-SI" sz="2400"/>
          </a:p>
          <a:p>
            <a:r>
              <a:rPr lang="sl-SI" altLang="sl-SI" sz="2400"/>
              <a:t>v tistem času je bilo nekolonizirane še 80% kmet.zemljišč (vse ozemlje Z od Apalačev)</a:t>
            </a:r>
          </a:p>
          <a:p>
            <a:endParaRPr lang="sl-SI" altLang="sl-SI" sz="2400"/>
          </a:p>
          <a:p>
            <a:endParaRPr lang="sl-SI" altLang="sl-SI" sz="2400"/>
          </a:p>
          <a:p>
            <a:r>
              <a:rPr lang="sl-SI" altLang="sl-SI" sz="2400"/>
              <a:t>sprejeli so odločitev, da so vladni uslužbenci pri prodaji poleg oblike določali tudi velikost prodanih zemljišč</a:t>
            </a:r>
          </a:p>
          <a:p>
            <a:endParaRPr lang="sl-SI" altLang="sl-SI" sz="2400"/>
          </a:p>
          <a:p>
            <a:endParaRPr lang="sl-SI" altLang="sl-SI" sz="2400"/>
          </a:p>
        </p:txBody>
      </p:sp>
    </p:spTree>
  </p:cSld>
  <p:clrMapOvr>
    <a:masterClrMapping/>
  </p:clrMapOvr>
  <p:transition>
    <p:split orient="vert"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7CDB1A69-7474-44B2-92BE-C3C42A5E0B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flipV="1">
            <a:off x="685800" y="539750"/>
            <a:ext cx="7772400" cy="69850"/>
          </a:xfrm>
        </p:spPr>
        <p:txBody>
          <a:bodyPr/>
          <a:lstStyle/>
          <a:p>
            <a:endParaRPr lang="sl-SI" altLang="sl-SI" sz="400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145A827D-5C03-44CD-B349-E66419B484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549275"/>
            <a:ext cx="7772400" cy="5546725"/>
          </a:xfrm>
        </p:spPr>
        <p:txBody>
          <a:bodyPr/>
          <a:lstStyle/>
          <a:p>
            <a:r>
              <a:rPr lang="sl-SI" altLang="sl-SI" sz="2400"/>
              <a:t>“tretja agrarna revolucija” – čedalje večji stroški za mehanizacijo in vedno bolj zapleteni načini pridelovanja so prisilili farmarje, da so začeli širiti svoje farme, mnogi so začeli zemljo oddajati v najem ali pa jo prodajati večjim farmarjem</a:t>
            </a:r>
          </a:p>
          <a:p>
            <a:endParaRPr lang="sl-SI" altLang="sl-SI" sz="2400"/>
          </a:p>
          <a:p>
            <a:endParaRPr lang="sl-SI" altLang="sl-SI" sz="2400"/>
          </a:p>
          <a:p>
            <a:r>
              <a:rPr lang="sl-SI" altLang="sl-SI" sz="2400"/>
              <a:t>svoj kapital so začela v kmetijstvo vlagati nekmetijska podjetja – nastanejo industrijske farme oz. agroindustrijska podjetja. Farmarji s takšnim podjetjem sklenejo pogodbo, da pridelujejo hrano in vzdržujejo kmetijska poslopja, po drugi strani pa podjetje farmarju dobavlja vse potrebno za pridelavo, nadzoruje in usmerja proizvodnjo ter skrbi za prodajo – am. “agrobusiness”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F32BB82C-5604-4700-A08C-8451D6E590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flipV="1">
            <a:off x="685800" y="514350"/>
            <a:ext cx="7772400" cy="95250"/>
          </a:xfrm>
        </p:spPr>
        <p:txBody>
          <a:bodyPr/>
          <a:lstStyle/>
          <a:p>
            <a:endParaRPr lang="sl-SI" altLang="sl-SI" sz="4000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673E4FA8-E632-4A67-BA47-76411B94A0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692150"/>
            <a:ext cx="7772400" cy="5403850"/>
          </a:xfrm>
        </p:spPr>
        <p:txBody>
          <a:bodyPr/>
          <a:lstStyle/>
          <a:p>
            <a:r>
              <a:rPr lang="sl-SI" altLang="sl-SI" sz="2400"/>
              <a:t>agrobusiness se je posebej uveljavil v živinoreji (podjetja z 100000 ali 200000 glavami, kjer en delavec nadzoruje 6000 glav goveda)</a:t>
            </a:r>
          </a:p>
          <a:p>
            <a:endParaRPr lang="sl-SI" altLang="sl-SI" sz="2400"/>
          </a:p>
          <a:p>
            <a:r>
              <a:rPr lang="sl-SI" altLang="sl-SI" sz="2400"/>
              <a:t>malih in srednjih farm je 70% in obvladujejo 10% kmetijske proizvodnje</a:t>
            </a:r>
          </a:p>
          <a:p>
            <a:r>
              <a:rPr lang="sl-SI" altLang="sl-SI" sz="2400"/>
              <a:t>velikih podjetij je 30% in obvladujejo 90% proizvodnje</a:t>
            </a:r>
          </a:p>
          <a:p>
            <a:r>
              <a:rPr lang="sl-SI" altLang="sl-SI" sz="2400"/>
              <a:t>megafarme (0,8%) – 30% celotne proizvodnje</a:t>
            </a:r>
          </a:p>
          <a:p>
            <a:endParaRPr lang="sl-SI" altLang="sl-SI" sz="2400"/>
          </a:p>
          <a:p>
            <a:r>
              <a:rPr lang="sl-SI" altLang="sl-SI" sz="2400"/>
              <a:t>Številne manjše farme so propadle</a:t>
            </a:r>
            <a:r>
              <a:rPr lang="sl-SI" altLang="sl-SI" sz="2400">
                <a:cs typeface="Times New Roman" panose="02020603050405020304" pitchFamily="18" charset="0"/>
              </a:rPr>
              <a:t>→</a:t>
            </a:r>
            <a:r>
              <a:rPr lang="sl-SI" altLang="sl-SI" sz="2400"/>
              <a:t> praznjenje podeželja, odhajanje mladih, kvalificiranih, dvig brezposelnosti, propad nekaterih podeželskih naselij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A6093AEC-1C9F-48CC-B1B7-4FCB184A02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flipV="1">
            <a:off x="685800" y="539750"/>
            <a:ext cx="7772400" cy="69850"/>
          </a:xfrm>
        </p:spPr>
        <p:txBody>
          <a:bodyPr/>
          <a:lstStyle/>
          <a:p>
            <a:endParaRPr lang="sl-SI" altLang="sl-SI" sz="4000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778A507F-9E2B-4EB0-8D9C-1647F350D2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549275"/>
            <a:ext cx="7772400" cy="5546725"/>
          </a:xfrm>
        </p:spPr>
        <p:txBody>
          <a:bodyPr/>
          <a:lstStyle/>
          <a:p>
            <a:r>
              <a:rPr lang="sl-SI" altLang="sl-SI" sz="2400"/>
              <a:t>uvajanje gensko spremenjenih kulturnih rastlin, računalniške tehnologije, še bolj izpopolnjenih kmetijskih strojev – verjetno je danes že nastopila “četrta agrarna revolucija” – ta naj bi bila biotehnološka in genetskotehnološka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5200715E-3D49-4E81-9B83-AC039335EF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flipV="1">
            <a:off x="685800" y="539750"/>
            <a:ext cx="7772400" cy="69850"/>
          </a:xfrm>
        </p:spPr>
        <p:txBody>
          <a:bodyPr/>
          <a:lstStyle/>
          <a:p>
            <a:endParaRPr lang="sl-SI" altLang="sl-SI" sz="4000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A86ED5B5-A9A8-461E-A1F7-59F26E0539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549275"/>
            <a:ext cx="7772400" cy="5546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400" b="1" u="sng"/>
              <a:t>Ameriško kmetijstvo:</a:t>
            </a:r>
            <a:r>
              <a:rPr lang="sl-SI" altLang="sl-SI" sz="2400"/>
              <a:t> 	1,6% BDP,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400"/>
              <a:t>					 zaposlenih 2,2% preb.</a:t>
            </a:r>
          </a:p>
          <a:p>
            <a:pPr>
              <a:lnSpc>
                <a:spcPct val="90000"/>
              </a:lnSpc>
              <a:buFontTx/>
              <a:buNone/>
            </a:pPr>
            <a:endParaRPr lang="sl-SI" altLang="sl-SI" sz="2400"/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400"/>
              <a:t>Kljub temu so ZDA zaradi tehnološke razvitosti in produktivnosti prva kmetijska velesila sodobnega sveta</a:t>
            </a:r>
          </a:p>
          <a:p>
            <a:pPr>
              <a:lnSpc>
                <a:spcPct val="90000"/>
              </a:lnSpc>
              <a:buFontTx/>
              <a:buNone/>
            </a:pPr>
            <a:endParaRPr lang="sl-SI" altLang="sl-SI" sz="2400"/>
          </a:p>
          <a:p>
            <a:pPr>
              <a:lnSpc>
                <a:spcPct val="90000"/>
              </a:lnSpc>
            </a:pPr>
            <a:r>
              <a:rPr lang="sl-SI" altLang="sl-SI" sz="2400"/>
              <a:t>uporablja se trditev: “</a:t>
            </a:r>
            <a:r>
              <a:rPr lang="sl-SI" altLang="sl-SI" sz="2400" b="1"/>
              <a:t>kmetijstvo je največja ameriška industrija”</a:t>
            </a:r>
          </a:p>
          <a:p>
            <a:pPr>
              <a:lnSpc>
                <a:spcPct val="90000"/>
              </a:lnSpc>
            </a:pPr>
            <a:endParaRPr lang="sl-SI" altLang="sl-SI" sz="2400" b="1"/>
          </a:p>
          <a:p>
            <a:pPr>
              <a:lnSpc>
                <a:spcPct val="90000"/>
              </a:lnSpc>
            </a:pPr>
            <a:r>
              <a:rPr lang="sl-SI" altLang="sl-SI" sz="2400"/>
              <a:t>vse dejavnosti, ki so povezane v okviru kmetijstva dajejo skupno kar 1/5 državnega BDP</a:t>
            </a:r>
          </a:p>
          <a:p>
            <a:pPr>
              <a:lnSpc>
                <a:spcPct val="90000"/>
              </a:lnSpc>
            </a:pPr>
            <a:endParaRPr lang="sl-SI" altLang="sl-SI" sz="2400"/>
          </a:p>
          <a:p>
            <a:pPr>
              <a:lnSpc>
                <a:spcPct val="90000"/>
              </a:lnSpc>
            </a:pPr>
            <a:r>
              <a:rPr lang="sl-SI" altLang="sl-SI" sz="2400"/>
              <a:t>ustvarjena vrednost v kmetijstvu kar trikrat presega ustvarjeno vrednost v proizvodnji motornih vozil</a:t>
            </a:r>
          </a:p>
          <a:p>
            <a:pPr>
              <a:lnSpc>
                <a:spcPct val="90000"/>
              </a:lnSpc>
              <a:buFontTx/>
              <a:buNone/>
            </a:pPr>
            <a:endParaRPr lang="sl-SI" altLang="sl-SI" sz="2400"/>
          </a:p>
          <a:p>
            <a:pPr>
              <a:lnSpc>
                <a:spcPct val="90000"/>
              </a:lnSpc>
              <a:buFontTx/>
              <a:buNone/>
            </a:pPr>
            <a:endParaRPr lang="sl-SI" altLang="sl-SI" sz="2400"/>
          </a:p>
        </p:txBody>
      </p:sp>
      <p:sp>
        <p:nvSpPr>
          <p:cNvPr id="33799" name="Line 7">
            <a:extLst>
              <a:ext uri="{FF2B5EF4-FFF2-40B4-BE49-F238E27FC236}">
                <a16:creationId xmlns:a16="http://schemas.microsoft.com/office/drawing/2014/main" id="{EB39085C-BC28-4C27-90BB-3275F235EA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59338" y="1268413"/>
            <a:ext cx="730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p:transition>
    <p:split orient="vert"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6B38B25E-3BEC-4B97-AAD8-7940E61AE0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flipV="1">
            <a:off x="685800" y="539750"/>
            <a:ext cx="7772400" cy="69850"/>
          </a:xfrm>
        </p:spPr>
        <p:txBody>
          <a:bodyPr/>
          <a:lstStyle/>
          <a:p>
            <a:endParaRPr lang="sl-SI" altLang="sl-SI" sz="4000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70D7CBA1-19E4-433A-9F56-6DE3450C04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692150"/>
            <a:ext cx="7772400" cy="5403850"/>
          </a:xfrm>
        </p:spPr>
        <p:txBody>
          <a:bodyPr/>
          <a:lstStyle/>
          <a:p>
            <a:r>
              <a:rPr lang="sl-SI" altLang="sl-SI" sz="2400"/>
              <a:t>z izjemo tropskih pridelkov pridelajo v ZDA vso hrano, ki jo potrebujejo zase, skoraj </a:t>
            </a:r>
            <a:r>
              <a:rPr lang="sl-SI" altLang="sl-SI" sz="2400">
                <a:cs typeface="Times New Roman" panose="02020603050405020304" pitchFamily="18" charset="0"/>
              </a:rPr>
              <a:t>⅓ kmetijskih produktov pa izvozijo</a:t>
            </a:r>
          </a:p>
          <a:p>
            <a:endParaRPr lang="sl-SI" altLang="sl-SI" sz="2400">
              <a:cs typeface="Times New Roman" panose="02020603050405020304" pitchFamily="18" charset="0"/>
            </a:endParaRPr>
          </a:p>
          <a:p>
            <a:r>
              <a:rPr lang="sl-SI" altLang="sl-SI" sz="2400">
                <a:cs typeface="Times New Roman" panose="02020603050405020304" pitchFamily="18" charset="0"/>
              </a:rPr>
              <a:t>glavni problem kmetijstva je čezmerna produkcija, zaradi spremenjenih cen na tržišču vsako leto spreminjajo deleže površin, ki jih namenjajo posameznim kulturam</a:t>
            </a:r>
          </a:p>
          <a:p>
            <a:endParaRPr lang="sl-SI" altLang="sl-SI" sz="2400">
              <a:cs typeface="Times New Roman" panose="02020603050405020304" pitchFamily="18" charset="0"/>
            </a:endParaRPr>
          </a:p>
          <a:p>
            <a:r>
              <a:rPr lang="sl-SI" altLang="sl-SI" sz="2400" b="1">
                <a:cs typeface="Times New Roman" panose="02020603050405020304" pitchFamily="18" charset="0"/>
              </a:rPr>
              <a:t>1. ali 2. so pri pridelavi</a:t>
            </a:r>
            <a:r>
              <a:rPr lang="sl-SI" altLang="sl-SI" sz="2400">
                <a:cs typeface="Times New Roman" panose="02020603050405020304" pitchFamily="18" charset="0"/>
              </a:rPr>
              <a:t>: 	žitaric (koruze, pšenice), soje,</a:t>
            </a:r>
          </a:p>
          <a:p>
            <a:pPr>
              <a:buFontTx/>
              <a:buNone/>
            </a:pPr>
            <a:r>
              <a:rPr lang="sl-SI" altLang="sl-SI" sz="2400">
                <a:cs typeface="Times New Roman" panose="02020603050405020304" pitchFamily="18" charset="0"/>
              </a:rPr>
              <a:t>					prosa, bombaža, agrumov, lesa,</a:t>
            </a:r>
          </a:p>
          <a:p>
            <a:pPr>
              <a:buFontTx/>
              <a:buNone/>
            </a:pPr>
            <a:r>
              <a:rPr lang="sl-SI" altLang="sl-SI" sz="2400">
                <a:cs typeface="Times New Roman" panose="02020603050405020304" pitchFamily="18" charset="0"/>
              </a:rPr>
              <a:t>					perutnine, mesa, mleka in masla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>
            <a:extLst>
              <a:ext uri="{FF2B5EF4-FFF2-40B4-BE49-F238E27FC236}">
                <a16:creationId xmlns:a16="http://schemas.microsoft.com/office/drawing/2014/main" id="{37DCC098-2195-4B1E-834C-E15E241EF7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graphicFrame>
        <p:nvGraphicFramePr>
          <p:cNvPr id="36867" name="Object 3">
            <a:extLst>
              <a:ext uri="{FF2B5EF4-FFF2-40B4-BE49-F238E27FC236}">
                <a16:creationId xmlns:a16="http://schemas.microsoft.com/office/drawing/2014/main" id="{9462131C-DF81-4E88-A239-DF232C2853D0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900113" y="908050"/>
          <a:ext cx="7272337" cy="518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1" name="Photo Editor fotografija" r:id="rId3" imgW="4772691" imgH="4533333" progId="MSPhotoEd.3">
                  <p:embed/>
                </p:oleObj>
              </mc:Choice>
              <mc:Fallback>
                <p:oleObj name="Photo Editor fotografija" r:id="rId3" imgW="4772691" imgH="4533333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908050"/>
                        <a:ext cx="7272337" cy="518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split orient="vert" dir="in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AA046ECC-9B4F-463F-AD10-AB790BDC31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2550"/>
          </a:xfrm>
        </p:spPr>
        <p:txBody>
          <a:bodyPr/>
          <a:lstStyle/>
          <a:p>
            <a:r>
              <a:rPr lang="sl-SI" altLang="sl-SI" sz="4000"/>
              <a:t> 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9427E241-9BAA-478D-ADB7-25709FC41A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692150"/>
            <a:ext cx="7772400" cy="5403850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 sz="2400" b="1" u="sng"/>
              <a:t>Kmetijstvo Kanade:</a:t>
            </a:r>
          </a:p>
          <a:p>
            <a:pPr>
              <a:buFontTx/>
              <a:buChar char="-"/>
            </a:pPr>
            <a:r>
              <a:rPr lang="sl-SI" altLang="sl-SI" sz="2400"/>
              <a:t>pomembna svetovna izvoznica hrane</a:t>
            </a:r>
          </a:p>
          <a:p>
            <a:pPr>
              <a:buFontTx/>
              <a:buChar char="-"/>
            </a:pPr>
            <a:endParaRPr lang="sl-SI" altLang="sl-SI" sz="2400"/>
          </a:p>
          <a:p>
            <a:pPr>
              <a:buFontTx/>
              <a:buChar char="-"/>
            </a:pPr>
            <a:r>
              <a:rPr lang="sl-SI" altLang="sl-SI" sz="2400"/>
              <a:t>za kmetijstvo je primeren le 300 km širok pas na J</a:t>
            </a:r>
          </a:p>
          <a:p>
            <a:pPr>
              <a:buFontTx/>
              <a:buChar char="-"/>
            </a:pPr>
            <a:endParaRPr lang="sl-SI" altLang="sl-SI" sz="2400"/>
          </a:p>
          <a:p>
            <a:pPr>
              <a:buFontTx/>
              <a:buChar char="-"/>
            </a:pPr>
            <a:r>
              <a:rPr lang="sl-SI" altLang="sl-SI" sz="2400"/>
              <a:t>pogosto jo imajo za proizvajalko pšenice (napačno!!!)</a:t>
            </a:r>
          </a:p>
          <a:p>
            <a:pPr>
              <a:buFontTx/>
              <a:buChar char="-"/>
            </a:pPr>
            <a:endParaRPr lang="sl-SI" altLang="sl-SI" sz="2400"/>
          </a:p>
          <a:p>
            <a:pPr>
              <a:buFontTx/>
              <a:buChar char="-"/>
            </a:pPr>
            <a:r>
              <a:rPr lang="sl-SI" altLang="sl-SI" sz="2400"/>
              <a:t>žitarice prinašajo 30% dohodka, mesna in mlečna živinoreja pa več kot polovico – veliko površin je zato namenjenih krmnim rastlinam</a:t>
            </a:r>
          </a:p>
          <a:p>
            <a:pPr>
              <a:buFontTx/>
              <a:buNone/>
            </a:pPr>
            <a:r>
              <a:rPr lang="sl-SI" altLang="sl-SI" sz="2400"/>
              <a:t> 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DF38DDC4-DCF1-41E9-91BE-8B4C2FA937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2550"/>
          </a:xfrm>
        </p:spPr>
        <p:txBody>
          <a:bodyPr/>
          <a:lstStyle/>
          <a:p>
            <a:endParaRPr lang="sl-SI" altLang="sl-SI" sz="4000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463E415E-B77C-4A88-95E9-999217EB7B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692150"/>
            <a:ext cx="7772400" cy="5403850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 sz="2400" b="1"/>
              <a:t>Problemi (ZDA+KAN) – okoljski problemi:</a:t>
            </a:r>
          </a:p>
          <a:p>
            <a:pPr>
              <a:buFontTx/>
              <a:buChar char="-"/>
            </a:pPr>
            <a:r>
              <a:rPr lang="sl-SI" altLang="sl-SI" sz="2400"/>
              <a:t>kam z velikimi količinami gnojnice in iztrebkov</a:t>
            </a:r>
          </a:p>
          <a:p>
            <a:pPr>
              <a:buFontTx/>
              <a:buChar char="-"/>
            </a:pPr>
            <a:endParaRPr lang="sl-SI" altLang="sl-SI" sz="2400"/>
          </a:p>
          <a:p>
            <a:pPr>
              <a:buFontTx/>
              <a:buChar char="-"/>
            </a:pPr>
            <a:r>
              <a:rPr lang="sl-SI" altLang="sl-SI" sz="2400"/>
              <a:t>težnje k monokulturi na velikih površinah še dodatno vodijo k eroziji prsti</a:t>
            </a:r>
          </a:p>
          <a:p>
            <a:pPr>
              <a:buFontTx/>
              <a:buChar char="-"/>
            </a:pPr>
            <a:endParaRPr lang="sl-SI" altLang="sl-SI" sz="2400"/>
          </a:p>
          <a:p>
            <a:pPr>
              <a:buFontTx/>
              <a:buChar char="-"/>
            </a:pPr>
            <a:r>
              <a:rPr lang="sl-SI" altLang="sl-SI" sz="2400"/>
              <a:t>z namakanjem se čezmerno izkorišča in onesnažuje podtalnica</a:t>
            </a:r>
          </a:p>
          <a:p>
            <a:pPr>
              <a:buFontTx/>
              <a:buNone/>
            </a:pPr>
            <a:endParaRPr lang="sl-SI" altLang="sl-SI" sz="2400"/>
          </a:p>
        </p:txBody>
      </p:sp>
    </p:spTree>
  </p:cSld>
  <p:clrMapOvr>
    <a:masterClrMapping/>
  </p:clrMapOvr>
  <p:transition>
    <p:split orient="vert"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D7DCB9B-DCD3-4B0D-838F-ACFBC01EBF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55575"/>
          </a:xfrm>
        </p:spPr>
        <p:txBody>
          <a:bodyPr/>
          <a:lstStyle/>
          <a:p>
            <a:endParaRPr lang="sl-SI" altLang="sl-SI" sz="400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E6F313C-9F75-4C02-B6F8-503B582A4F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836613"/>
            <a:ext cx="7772400" cy="5259387"/>
          </a:xfrm>
        </p:spPr>
        <p:txBody>
          <a:bodyPr/>
          <a:lstStyle/>
          <a:p>
            <a:r>
              <a:rPr lang="sl-SI" altLang="sl-SI" sz="2400"/>
              <a:t>neposeljena ozemlja v osrednjem in Z delu so v vzporedniški in poldnevniški smeri razdelili v obliki šahovnice, najprej na kvadrate (township), velike 6 x 6 milj</a:t>
            </a:r>
          </a:p>
          <a:p>
            <a:endParaRPr lang="sl-SI" altLang="sl-SI" sz="2400"/>
          </a:p>
          <a:p>
            <a:r>
              <a:rPr lang="sl-SI" altLang="sl-SI" sz="2400"/>
              <a:t>vsak kvadrat s površino 36 kvadratnih milj so potem razdelili na 36 sekcij s površino ene kvadratne milje</a:t>
            </a:r>
          </a:p>
          <a:p>
            <a:endParaRPr lang="sl-SI" altLang="sl-SI" sz="2400"/>
          </a:p>
          <a:p>
            <a:r>
              <a:rPr lang="sl-SI" altLang="sl-SI" sz="2400"/>
              <a:t>eno sekcijo so določili za to, da so na njej postavili središčno naselje s šolo, banko, cerkvijo, šerifovim uradom in salonom, druge sekcije pa so prodali priseljencem</a:t>
            </a:r>
          </a:p>
          <a:p>
            <a:endParaRPr lang="sl-SI" altLang="sl-SI" sz="2400"/>
          </a:p>
          <a:p>
            <a:pPr>
              <a:buFontTx/>
              <a:buNone/>
            </a:pPr>
            <a:endParaRPr lang="sl-SI" altLang="sl-SI" sz="2400"/>
          </a:p>
        </p:txBody>
      </p:sp>
    </p:spTree>
  </p:cSld>
  <p:clrMapOvr>
    <a:masterClrMapping/>
  </p:clrMapOvr>
  <p:transition>
    <p:split orient="vert"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>
            <a:extLst>
              <a:ext uri="{FF2B5EF4-FFF2-40B4-BE49-F238E27FC236}">
                <a16:creationId xmlns:a16="http://schemas.microsoft.com/office/drawing/2014/main" id="{9D4B7D25-2BD0-4EB5-8942-4DDDA6B2B5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graphicFrame>
        <p:nvGraphicFramePr>
          <p:cNvPr id="9219" name="Object 3">
            <a:extLst>
              <a:ext uri="{FF2B5EF4-FFF2-40B4-BE49-F238E27FC236}">
                <a16:creationId xmlns:a16="http://schemas.microsoft.com/office/drawing/2014/main" id="{FEBF5377-048C-4B29-83A1-CBB1FD9ACE52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611188" y="765175"/>
          <a:ext cx="7993062" cy="554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Photo Editor fotografija" r:id="rId3" imgW="6238095" imgH="3828571" progId="MSPhotoEd.3">
                  <p:embed/>
                </p:oleObj>
              </mc:Choice>
              <mc:Fallback>
                <p:oleObj name="Photo Editor fotografija" r:id="rId3" imgW="6238095" imgH="3828571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765175"/>
                        <a:ext cx="7993062" cy="554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split orient="vert"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D7C8815-1B71-48FF-887A-A04B288A1F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2550"/>
          </a:xfrm>
        </p:spPr>
        <p:txBody>
          <a:bodyPr/>
          <a:lstStyle/>
          <a:p>
            <a:endParaRPr lang="sl-SI" altLang="sl-SI" sz="400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34126B95-020F-41DC-BB42-EBAE4155EC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620713"/>
            <a:ext cx="7772400" cy="54752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400"/>
              <a:t>priseljenci so morali v prvem obdobju v enem kosu kupiti vsaj polovico sekcije (128 ha), šele kasneje pa je bil dovoljen nakup najmanj četrtine sekcije (64 ha)</a:t>
            </a:r>
          </a:p>
          <a:p>
            <a:pPr>
              <a:lnSpc>
                <a:spcPct val="90000"/>
              </a:lnSpc>
            </a:pPr>
            <a:endParaRPr lang="sl-SI" altLang="sl-SI" sz="2400"/>
          </a:p>
          <a:p>
            <a:pPr>
              <a:lnSpc>
                <a:spcPct val="90000"/>
              </a:lnSpc>
            </a:pPr>
            <a:r>
              <a:rPr lang="sl-SI" altLang="sl-SI" sz="2400"/>
              <a:t>na ta način so preprečili majhnost kmetij in zemljiško razdrobljenost, ki sta pestili evropsko kmetijstvo, in družinske farme so za dolgo postale prevladujoča oblika ameriškega kmetijstva</a:t>
            </a:r>
          </a:p>
          <a:p>
            <a:pPr>
              <a:lnSpc>
                <a:spcPct val="90000"/>
              </a:lnSpc>
            </a:pPr>
            <a:endParaRPr lang="sl-SI" altLang="sl-SI" sz="2400"/>
          </a:p>
          <a:p>
            <a:pPr>
              <a:lnSpc>
                <a:spcPct val="90000"/>
              </a:lnSpc>
            </a:pPr>
            <a:r>
              <a:rPr lang="sl-SI" altLang="sl-SI" sz="2400"/>
              <a:t>podoben sistem zemljiške razdelitve so izvedli v KAN prerijah</a:t>
            </a:r>
          </a:p>
          <a:p>
            <a:pPr>
              <a:lnSpc>
                <a:spcPct val="90000"/>
              </a:lnSpc>
            </a:pPr>
            <a:r>
              <a:rPr lang="sl-SI" altLang="sl-SI" sz="2400"/>
              <a:t>vse glavne prometnice v ZDA so še danes odraz takšne zemljiške razdelitve (večinoma potekajo v poldnevniški ali vzporedniški smeri) 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1AF60262-B01E-4F96-9653-EA7C8F5A92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flipV="1">
            <a:off x="685800" y="539750"/>
            <a:ext cx="7772400" cy="69850"/>
          </a:xfrm>
        </p:spPr>
        <p:txBody>
          <a:bodyPr/>
          <a:lstStyle/>
          <a:p>
            <a:endParaRPr lang="sl-SI" altLang="sl-SI" sz="4000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00FB15A5-8A62-4F1C-A125-7893308576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76250"/>
            <a:ext cx="7772400" cy="5619750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 sz="2400" b="1"/>
              <a:t>IZOBLIKOVANJE KMETIJSKIH PASOV</a:t>
            </a:r>
          </a:p>
          <a:p>
            <a:pPr>
              <a:buFontTx/>
              <a:buNone/>
            </a:pPr>
            <a:endParaRPr lang="sl-SI" altLang="sl-SI" sz="2400"/>
          </a:p>
          <a:p>
            <a:pPr>
              <a:buFontTx/>
              <a:buNone/>
            </a:pPr>
            <a:r>
              <a:rPr lang="sl-SI" altLang="sl-SI" sz="2400"/>
              <a:t>Pomemben dejavnik posebnega razvoja kmetijstva je bilo ugodno prepletanje </a:t>
            </a:r>
            <a:r>
              <a:rPr lang="sl-SI" altLang="sl-SI" sz="2400" b="1" u="sng"/>
              <a:t>podnebnih</a:t>
            </a:r>
            <a:r>
              <a:rPr lang="sl-SI" altLang="sl-SI" sz="2400"/>
              <a:t>, </a:t>
            </a:r>
            <a:r>
              <a:rPr lang="sl-SI" altLang="sl-SI" sz="2400" b="1" u="sng"/>
              <a:t>vegetacijskih </a:t>
            </a:r>
            <a:r>
              <a:rPr lang="sl-SI" altLang="sl-SI" sz="2400"/>
              <a:t>in </a:t>
            </a:r>
            <a:r>
              <a:rPr lang="sl-SI" altLang="sl-SI" sz="2400" b="1" u="sng"/>
              <a:t>pedoloških</a:t>
            </a:r>
            <a:r>
              <a:rPr lang="sl-SI" altLang="sl-SI" sz="2400"/>
              <a:t> razmer v smeri S-J in V-Z:</a:t>
            </a:r>
          </a:p>
          <a:p>
            <a:pPr>
              <a:buFontTx/>
              <a:buChar char="-"/>
            </a:pPr>
            <a:endParaRPr lang="sl-SI" altLang="sl-SI" sz="2400"/>
          </a:p>
          <a:p>
            <a:pPr>
              <a:buFontTx/>
              <a:buChar char="-"/>
            </a:pPr>
            <a:r>
              <a:rPr lang="sl-SI" altLang="sl-SI" sz="2400"/>
              <a:t>če v Ameriki sledimo nekemu pasu (med 95. in 100. poldnevnikom) v smeri od </a:t>
            </a:r>
            <a:r>
              <a:rPr lang="sl-SI" altLang="sl-SI" sz="2400" b="1"/>
              <a:t>S</a:t>
            </a:r>
            <a:r>
              <a:rPr lang="sl-SI" altLang="sl-SI" sz="2400" b="1">
                <a:cs typeface="Times New Roman" panose="02020603050405020304" pitchFamily="18" charset="0"/>
              </a:rPr>
              <a:t>→</a:t>
            </a:r>
            <a:r>
              <a:rPr lang="sl-SI" altLang="sl-SI" sz="2400" b="1"/>
              <a:t>J</a:t>
            </a:r>
            <a:r>
              <a:rPr lang="sl-SI" altLang="sl-SI" sz="2400"/>
              <a:t> zasledimo, da ostaja količina padavin skoraj nespremenjena, T pa proti J močno naraščajo</a:t>
            </a:r>
          </a:p>
          <a:p>
            <a:pPr>
              <a:buFontTx/>
              <a:buChar char="-"/>
            </a:pPr>
            <a:endParaRPr lang="sl-SI" altLang="sl-SI" sz="2400"/>
          </a:p>
          <a:p>
            <a:pPr>
              <a:buFontTx/>
              <a:buChar char="-"/>
            </a:pPr>
            <a:r>
              <a:rPr lang="sl-SI" altLang="sl-SI" sz="2400"/>
              <a:t>če pa sledimo pasu od </a:t>
            </a:r>
            <a:r>
              <a:rPr lang="sl-SI" altLang="sl-SI" sz="2400" b="1"/>
              <a:t>V</a:t>
            </a:r>
            <a:r>
              <a:rPr lang="sl-SI" altLang="sl-SI" sz="2400" b="1">
                <a:cs typeface="Times New Roman" panose="02020603050405020304" pitchFamily="18" charset="0"/>
              </a:rPr>
              <a:t>→</a:t>
            </a:r>
            <a:r>
              <a:rPr lang="sl-SI" altLang="sl-SI" sz="2400" b="1"/>
              <a:t>Z</a:t>
            </a:r>
            <a:r>
              <a:rPr lang="sl-SI" altLang="sl-SI" sz="2400"/>
              <a:t> ostajajo skoraj nespremenjene povprečne T, močno pa se zmanjša količina padavin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19393098-F691-44FE-A326-F8B6129A28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2550"/>
          </a:xfrm>
        </p:spPr>
        <p:txBody>
          <a:bodyPr/>
          <a:lstStyle/>
          <a:p>
            <a:endParaRPr lang="sl-SI" altLang="sl-SI" sz="4000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C4F03EC8-FDEE-4E07-913C-5D384FE5F8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76250"/>
            <a:ext cx="7772400" cy="5619750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 sz="2400"/>
              <a:t>Glede na naravne možnosti so se kmetje usmerili v tiste pridelke, ki na trgu prinašajo največ dobička.</a:t>
            </a:r>
          </a:p>
          <a:p>
            <a:pPr>
              <a:buFontTx/>
              <a:buNone/>
            </a:pPr>
            <a:endParaRPr lang="sl-SI" altLang="sl-SI" sz="2400"/>
          </a:p>
          <a:p>
            <a:pPr>
              <a:buFontTx/>
              <a:buNone/>
            </a:pPr>
            <a:endParaRPr lang="sl-SI" altLang="sl-SI" sz="2400"/>
          </a:p>
          <a:p>
            <a:pPr>
              <a:buFontTx/>
              <a:buNone/>
            </a:pPr>
            <a:r>
              <a:rPr lang="sl-SI" altLang="sl-SI" sz="2400"/>
              <a:t>Izoblikovali so se tradicionalni kmetijski pasovi (k njihovemu nastanku so poleg naravnih močno prispevali tudi ekonomski dejavniki – oddaljenost od tržišča, transportni stroški,…)</a:t>
            </a:r>
          </a:p>
        </p:txBody>
      </p:sp>
      <p:sp>
        <p:nvSpPr>
          <p:cNvPr id="12292" name="Line 4">
            <a:extLst>
              <a:ext uri="{FF2B5EF4-FFF2-40B4-BE49-F238E27FC236}">
                <a16:creationId xmlns:a16="http://schemas.microsoft.com/office/drawing/2014/main" id="{BFDEFA54-9749-4E12-927C-13797B2F1B3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1638" y="1341438"/>
            <a:ext cx="0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p:transition>
    <p:split orient="vert"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>
            <a:extLst>
              <a:ext uri="{FF2B5EF4-FFF2-40B4-BE49-F238E27FC236}">
                <a16:creationId xmlns:a16="http://schemas.microsoft.com/office/drawing/2014/main" id="{938FAAE9-B2C8-4A3D-89B4-8D3901D330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flipV="1">
            <a:off x="685800" y="539750"/>
            <a:ext cx="7772400" cy="69850"/>
          </a:xfrm>
        </p:spPr>
        <p:txBody>
          <a:bodyPr/>
          <a:lstStyle/>
          <a:p>
            <a:endParaRPr lang="sl-SI" altLang="sl-SI" sz="4000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E54AE6C4-8C56-4EE0-AE94-DFF30AE0F55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08050"/>
            <a:ext cx="2662238" cy="5187950"/>
          </a:xfrm>
        </p:spPr>
        <p:txBody>
          <a:bodyPr/>
          <a:lstStyle/>
          <a:p>
            <a:r>
              <a:rPr lang="sl-SI" altLang="sl-SI" sz="2400"/>
              <a:t>v bolj namočenem V delu celine se pasovi raztezajo v smeri V-Z</a:t>
            </a:r>
          </a:p>
          <a:p>
            <a:endParaRPr lang="sl-SI" altLang="sl-SI" sz="2400"/>
          </a:p>
          <a:p>
            <a:r>
              <a:rPr lang="sl-SI" altLang="sl-SI" sz="2400"/>
              <a:t>v bolj sušnem delu pa se raztezajo v smeri S-J</a:t>
            </a:r>
          </a:p>
          <a:p>
            <a:endParaRPr lang="sl-SI" altLang="sl-SI" sz="2400"/>
          </a:p>
          <a:p>
            <a:pPr>
              <a:buFontTx/>
              <a:buNone/>
            </a:pPr>
            <a:endParaRPr lang="sl-SI" altLang="sl-SI" sz="2400"/>
          </a:p>
        </p:txBody>
      </p:sp>
      <p:graphicFrame>
        <p:nvGraphicFramePr>
          <p:cNvPr id="13318" name="Object 6">
            <a:extLst>
              <a:ext uri="{FF2B5EF4-FFF2-40B4-BE49-F238E27FC236}">
                <a16:creationId xmlns:a16="http://schemas.microsoft.com/office/drawing/2014/main" id="{82273033-7EB7-4125-8472-D2C7E39C3FEF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3635375" y="1196975"/>
          <a:ext cx="5329238" cy="460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Photo Editor fotografija" r:id="rId3" imgW="6323810" imgH="5571429" progId="MSPhotoEd.3">
                  <p:embed/>
                </p:oleObj>
              </mc:Choice>
              <mc:Fallback>
                <p:oleObj name="Photo Editor fotografija" r:id="rId3" imgW="6323810" imgH="5571429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1196975"/>
                        <a:ext cx="5329238" cy="4608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split orient="vert"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>
            <a:extLst>
              <a:ext uri="{FF2B5EF4-FFF2-40B4-BE49-F238E27FC236}">
                <a16:creationId xmlns:a16="http://schemas.microsoft.com/office/drawing/2014/main" id="{9CCBC2BA-D9E6-443B-99B7-AA3CF53E4E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graphicFrame>
        <p:nvGraphicFramePr>
          <p:cNvPr id="21507" name="Object 3">
            <a:extLst>
              <a:ext uri="{FF2B5EF4-FFF2-40B4-BE49-F238E27FC236}">
                <a16:creationId xmlns:a16="http://schemas.microsoft.com/office/drawing/2014/main" id="{E190FC44-B228-49D8-B7E0-CA04CAC75081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2024063" y="1981200"/>
          <a:ext cx="5095875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Photo Editor fotografija" r:id="rId3" imgW="6287378" imgH="5076190" progId="MSPhotoEd.3">
                  <p:embed/>
                </p:oleObj>
              </mc:Choice>
              <mc:Fallback>
                <p:oleObj name="Photo Editor fotografija" r:id="rId3" imgW="6287378" imgH="5076190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3" y="1981200"/>
                        <a:ext cx="5095875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split orient="vert" dir="in"/>
  </p:transition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ivzeti načr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1194</Words>
  <Application>Microsoft Office PowerPoint</Application>
  <PresentationFormat>On-screen Show (4:3)</PresentationFormat>
  <Paragraphs>128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Times New Roman</vt:lpstr>
      <vt:lpstr>Privzeti načrt</vt:lpstr>
      <vt:lpstr>Photo Editor fotografija</vt:lpstr>
      <vt:lpstr>AMERIŠKO KMETIJSTVO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2019-05-31T08:41:43Z</dcterms:created>
  <dcterms:modified xsi:type="dcterms:W3CDTF">2019-05-31T08:41:43Z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