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3" r:id="rId12"/>
    <p:sldId id="274" r:id="rId13"/>
    <p:sldId id="275" r:id="rId14"/>
    <p:sldId id="271" r:id="rId15"/>
    <p:sldId id="272" r:id="rId16"/>
    <p:sldId id="276" r:id="rId17"/>
    <p:sldId id="277" r:id="rId1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72C20AE9-D157-447C-827A-9EF5400821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3EC5CAFE-8E3C-4320-B399-7D8E06F2555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F4C8B7-974F-4F95-BEC5-29D175297B7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54755B9B-5C86-4840-9E2C-3BAABE77A7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FA1386D6-D5E6-4A29-BB69-27F2177CF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0EDAE7F-CD75-415F-8B1A-D31FD31008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3A2F377F-D553-460C-BD67-16F57B2B77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4A7218-EC24-426E-BE81-71D503FF46D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grada stranske slike 1">
            <a:extLst>
              <a:ext uri="{FF2B5EF4-FFF2-40B4-BE49-F238E27FC236}">
                <a16:creationId xmlns:a16="http://schemas.microsoft.com/office/drawing/2014/main" id="{FFAD1401-35C0-4D70-BFDC-D39266D8E1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Ograda opomb 2">
            <a:extLst>
              <a:ext uri="{FF2B5EF4-FFF2-40B4-BE49-F238E27FC236}">
                <a16:creationId xmlns:a16="http://schemas.microsoft.com/office/drawing/2014/main" id="{18A34874-3462-4BBC-A583-C0120B930A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3556" name="Ograda številke diapozitiva 3">
            <a:extLst>
              <a:ext uri="{FF2B5EF4-FFF2-40B4-BE49-F238E27FC236}">
                <a16:creationId xmlns:a16="http://schemas.microsoft.com/office/drawing/2014/main" id="{943F1FAC-2320-49AA-A52E-FD3D298B99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9D1CFF53-AD2C-4A81-8CBE-15899AD75BB6}" type="slidenum">
              <a:rPr lang="sl-SI" altLang="sl-SI">
                <a:latin typeface="Calibri" panose="020F0502020204030204" pitchFamily="34" charset="0"/>
              </a:rPr>
              <a:pPr/>
              <a:t>6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>
            <a:extLst>
              <a:ext uri="{FF2B5EF4-FFF2-40B4-BE49-F238E27FC236}">
                <a16:creationId xmlns:a16="http://schemas.microsoft.com/office/drawing/2014/main" id="{2D6FC237-C26F-43B7-8898-3C4E6D6A5344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>
              <a:extLst>
                <a:ext uri="{FF2B5EF4-FFF2-40B4-BE49-F238E27FC236}">
                  <a16:creationId xmlns:a16="http://schemas.microsoft.com/office/drawing/2014/main" id="{803C109F-73AD-4B5A-AB09-20AD1E012D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C6197608-68A5-48BD-8565-AA7A2C049A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8A2F3D98-3796-4F3D-83F8-BA59DA664226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>
                  <a:extLst>
                    <a:ext uri="{FF2B5EF4-FFF2-40B4-BE49-F238E27FC236}">
                      <a16:creationId xmlns:a16="http://schemas.microsoft.com/office/drawing/2014/main" id="{53AEAF8B-CC90-47AA-B36A-40051C504A80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>
                  <a:extLst>
                    <a:ext uri="{FF2B5EF4-FFF2-40B4-BE49-F238E27FC236}">
                      <a16:creationId xmlns:a16="http://schemas.microsoft.com/office/drawing/2014/main" id="{6CC633FD-DF63-4CB1-8696-064F102D0C1D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>
                <a:extLst>
                  <a:ext uri="{FF2B5EF4-FFF2-40B4-BE49-F238E27FC236}">
                    <a16:creationId xmlns:a16="http://schemas.microsoft.com/office/drawing/2014/main" id="{AE5809FF-1B01-4B27-B0A0-6EC3E4EC9C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5C4CA81E-BC54-4752-B642-30AC529B01FB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6373EAD5-C7EB-40F9-834D-62EAEC470559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3DD5845D-F67F-463C-B053-D1C5887D42A4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>
                <a:extLst>
                  <a:ext uri="{FF2B5EF4-FFF2-40B4-BE49-F238E27FC236}">
                    <a16:creationId xmlns:a16="http://schemas.microsoft.com/office/drawing/2014/main" id="{8D8FF9EA-B09B-4E9A-867A-CDAD6CDC80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64E2969C-FF40-45B5-B043-5DF23D388158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7A162C44-3D12-4B88-9FDE-A72D91411657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587EBA94-5308-485E-8918-42D0D32838E4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6F97E13-53D5-4E93-85FB-2A9EDEBA8F67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71CA486-5A72-4C62-8E21-41DF89ABFE0D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2014A04-59E5-4FA0-8560-603FDE43F18C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id="{102CE3EB-8A87-44BC-A5FC-5FAE46DAE0E4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F3CD7DF7-8F2E-44CA-B2B3-7AAD7F0C8BC9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id="{C78A82BE-D0BC-4ECD-95A3-C37AED6162F7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450DAE0E-C74E-428A-8F04-1B0035CB0FE7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7">
              <a:extLst>
                <a:ext uri="{FF2B5EF4-FFF2-40B4-BE49-F238E27FC236}">
                  <a16:creationId xmlns:a16="http://schemas.microsoft.com/office/drawing/2014/main" id="{92F7DC6C-0BDE-40C4-96E8-0DECF2DCFD1F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E669CF74-EA24-4706-98BE-0CBFF2E12CC0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F94FEB47-E555-465F-9195-E7EE5652B36A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D1EF0451-C2FA-4AAF-AE47-16B96B8C7FD6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F293EBD7-498A-4CC1-8399-BEB09B8E9BE5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CCC49188-9756-4908-804D-A03005DE7AD9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75">
              <a:extLst>
                <a:ext uri="{FF2B5EF4-FFF2-40B4-BE49-F238E27FC236}">
                  <a16:creationId xmlns:a16="http://schemas.microsoft.com/office/drawing/2014/main" id="{86D8C5A8-7C81-4D65-9F4C-FDB0A5010F56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659C6892-5D22-4EC3-A3E8-09970F400786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CAEF9F77-4B34-4C6B-949B-E0DB641961CE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E91F3C59-A4D5-459E-BF67-7444BF93E3E2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F9E9B710-E234-4677-B665-3768ED5F8354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5656E785-D50F-4BFE-9BA0-635AF1811A93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D67797CB-3D16-43F9-BA12-D03962C1C5B3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CF99806A-CE2E-4F83-99B7-D2803344619B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FDB0B88D-EDC5-4E72-9442-C100A8FECCFE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A2832B71-5F91-4B6E-94B1-8EAE4017BFD7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01C181F5-F0E4-46C7-9150-A0D5E5EBF9AB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6">
              <a:extLst>
                <a:ext uri="{FF2B5EF4-FFF2-40B4-BE49-F238E27FC236}">
                  <a16:creationId xmlns:a16="http://schemas.microsoft.com/office/drawing/2014/main" id="{1044E087-8631-426D-99D4-BED2F1DE4657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C42085F2-668B-43C7-8734-38D16C6BAE2F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EC71FF6-B0CE-4DE7-AE7C-FDEB8E25B554}"/>
              </a:ext>
            </a:extLst>
          </p:cNvPr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E42F8F1-46A2-47FA-838A-BD6AACA1E85F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6E6EF5-64D6-4370-BD98-3066CD746491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7" name="Date Placeholder 3">
            <a:extLst>
              <a:ext uri="{FF2B5EF4-FFF2-40B4-BE49-F238E27FC236}">
                <a16:creationId xmlns:a16="http://schemas.microsoft.com/office/drawing/2014/main" id="{25A3542F-A2A4-46A6-B3DF-1F0A4185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834BEED3-3C2F-4A4C-A7FA-234214EB1E5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8" name="Footer Placeholder 4">
            <a:extLst>
              <a:ext uri="{FF2B5EF4-FFF2-40B4-BE49-F238E27FC236}">
                <a16:creationId xmlns:a16="http://schemas.microsoft.com/office/drawing/2014/main" id="{22C58BFF-6E34-446B-89CB-952D27F1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9" name="Slide Number Placeholder 5">
            <a:extLst>
              <a:ext uri="{FF2B5EF4-FFF2-40B4-BE49-F238E27FC236}">
                <a16:creationId xmlns:a16="http://schemas.microsoft.com/office/drawing/2014/main" id="{03D339F2-99B2-4618-839E-E4B516EA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F59483-342F-46AF-9EEC-BC9C76E794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756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6794-B537-4A37-8E31-AA033DF6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9E7F6-39E4-42E5-926D-DC2C7A1F60A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93E46-6CF3-413F-9913-19FA20DC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8CB4A-544C-43EE-B4E1-2F392978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C21A7-C3BC-44E6-B562-D2AA582831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5837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7548D-4C5C-413B-8F7B-775612664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D5A2D-0186-4799-9447-413052CEB03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5B7AD-42D6-4247-BB14-C12A73961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226DD-A00C-4554-8FC3-DA8872D5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E4EAE-F1BD-46A1-9F38-C655ED97AD2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471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83ED6-1A2A-4672-A2BF-595F9E4E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13C8-63A2-41E7-9B00-A9C0AC88554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C026-FD60-4B9D-9137-EF24756D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35417-FC5A-46D5-AF0F-5248C862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8B4D-5620-4292-9A66-1F334717A8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081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97CAC-35CB-4D1A-B358-FC7AD40C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5F6EF-CFB7-4DF2-976E-62B869D9E1D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4CA4B-7238-49BD-997E-26BF4978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C5E04-5744-478F-AF48-7818891C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1912-FCB6-4B9B-8FAD-1C76D8A751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18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3D8668-35B3-4103-93DA-BF3184B35E4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6AA10-B954-4ACE-85DD-5FE7DCBA2B8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AD64DF-5D9F-48BC-A144-E8CB5F82A3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2B8C21-CBC3-42EF-AD31-7D55BEA7E6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6A7F461-282A-4659-8D50-C6312E4060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785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224BE40-49EB-41F7-854A-5A4FF184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5C5B-FEA4-4C47-95BC-0BD670F8E86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61C6009-51D6-4C06-9F0E-D3D54758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CE4146-EA65-409C-A8FD-78EE2817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58BBA-1093-442D-8E76-50C00C0EC4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01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5EDC74E-9BD3-4CE9-9D1D-D33835A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4A35-7025-4C1B-875A-DE297B5898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A72D5E3-0A48-424C-B93B-BEC720EA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A71F7F6-792C-44FA-8BA4-1D99DFD5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3B21E-EB5A-4A5E-ACDC-D3702D10D4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39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FB926D-F5EC-45B7-B77D-E117FA112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2E2ED-52CF-4504-BC8E-A9E052D5C88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4B74430-1753-438B-815D-42976EA9A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9AD6F5-E763-4123-9B06-3AC7AFC8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DE428-E85D-4A52-A8CE-96856593E35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263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31463887-D8BC-4758-8D71-C4F3C4472888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AE17021D-486B-4EDE-8F2E-60E1FDF9DB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8DA50C80-6697-49BA-B811-9542EA3110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AFB49C9F-4E46-448D-8558-221199AAA058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76B41C0D-2B49-4AB5-94C1-3B91DFC4990A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59307147-0CAF-4D45-BE93-E6466B7644E1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087FF693-9FC5-4FCD-9BD3-0373EE69CA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6B5D159F-9D37-4FB7-841B-60C28E524626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869254AE-4FE3-4522-A512-F81011A486A7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B589F8E4-E281-4A70-B894-6374559C4C1E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11003A58-1E64-46AD-BDAA-9E3BE96CFF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1B34D91A-7B5A-4279-B1E8-2EEF6C382F30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C0F6D14D-7F64-47EC-B835-0430C58122B6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A5F5F5B9-9491-4A1F-A8E5-AD801C758BE0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DB64A53-AD8B-4FFB-8500-47304BB0B000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43AE263-F0DB-4B04-A2E9-C2EC2A54B64D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423D67D-3912-4A6B-80F1-8425316132B1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262BD7BE-4563-46FA-A326-93EA4036145E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E3F547A4-C87B-4274-B086-9D9E148D4AAC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8D4C2C06-B61F-4EC9-97C4-4ADDBFCC8B28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7B7E1E98-DF0D-4739-9FDD-FEBD04FC339F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4A1E70D0-939C-4A14-9356-313D5018415B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5C094B9E-B127-4464-94ED-32C153748854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872E3318-5285-43FF-9322-F8484DA1C55F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AA20F335-A545-4944-8BC3-AFBD1631289E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6EC36144-DF01-441C-BB61-D7B246798AD3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EE68C47D-BE6B-4A3F-85FE-2B828925BA1A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25C6C420-0C3F-4581-862F-8370723E766F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A2F54698-9F4C-4A23-8B7A-A0F5BA599548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3D37C636-02C5-4588-B514-1ED3E2BE88A0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DC16D219-924E-49FF-B389-B254AAA21ED2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9C9697EF-03DF-41E3-99F1-E6C62592D9BF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708E8970-548A-40C5-B939-C0EB4DAA4747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DBF1C112-8E60-47C4-B12D-420EB94C1DE6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440571FF-168F-40FC-9E96-9ED414EB3625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3D7C59DE-E370-473F-BB70-B7246935BCBC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15E84843-9C29-4F4E-AD39-709069BA77B4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8B4CB8DF-92F2-43FD-A2A1-C4427FD6B25F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0D474C32-BCD3-4F42-9561-C6BA0FBF4AEE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0BCB5196-92B5-4C61-A331-2F3B06294F01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6D255CE-BFCA-42CC-85F0-0410DC84411E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5593334-02AC-43F4-A69F-FA5E536A835F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2EB8051-22E2-47A0-A4A6-3BAC84A3C42D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F09EDBDB-998C-4C9B-A684-B97AB368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96DD5-AA93-49B9-A4E2-22E5C534F1B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9" name="Slide Number Placeholder 6">
            <a:extLst>
              <a:ext uri="{FF2B5EF4-FFF2-40B4-BE49-F238E27FC236}">
                <a16:creationId xmlns:a16="http://schemas.microsoft.com/office/drawing/2014/main" id="{F1136FB9-CBE5-4AD5-A05B-B2642CE8DA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57BA31-2206-452E-B2EA-DD14D7A0379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0" name="Footer Placeholder 5">
            <a:extLst>
              <a:ext uri="{FF2B5EF4-FFF2-40B4-BE49-F238E27FC236}">
                <a16:creationId xmlns:a16="http://schemas.microsoft.com/office/drawing/2014/main" id="{2D36686F-9C5A-4593-836B-24971E3081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145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>
            <a:extLst>
              <a:ext uri="{FF2B5EF4-FFF2-40B4-BE49-F238E27FC236}">
                <a16:creationId xmlns:a16="http://schemas.microsoft.com/office/drawing/2014/main" id="{8D23ED4D-998A-42AA-A3CE-6DC782DAB119}"/>
              </a:ext>
            </a:extLst>
          </p:cNvPr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>
              <a:extLst>
                <a:ext uri="{FF2B5EF4-FFF2-40B4-BE49-F238E27FC236}">
                  <a16:creationId xmlns:a16="http://schemas.microsoft.com/office/drawing/2014/main" id="{3FF0A77C-82F2-4BFB-A18A-6082DACD78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304B641B-488A-4BE4-8EB7-F225B31599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655C1FAA-3E27-423A-A981-0F9F8042E75B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>
                  <a:extLst>
                    <a:ext uri="{FF2B5EF4-FFF2-40B4-BE49-F238E27FC236}">
                      <a16:creationId xmlns:a16="http://schemas.microsoft.com/office/drawing/2014/main" id="{CBCB9C48-DC50-4611-A61C-24C1DA1E02F0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>
                  <a:extLst>
                    <a:ext uri="{FF2B5EF4-FFF2-40B4-BE49-F238E27FC236}">
                      <a16:creationId xmlns:a16="http://schemas.microsoft.com/office/drawing/2014/main" id="{7898BC9F-9541-4991-8C46-E9649829A93A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>
                <a:extLst>
                  <a:ext uri="{FF2B5EF4-FFF2-40B4-BE49-F238E27FC236}">
                    <a16:creationId xmlns:a16="http://schemas.microsoft.com/office/drawing/2014/main" id="{19FF1BC5-5C32-4FCB-9AE5-0768185D4E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6F2FBC7-BAD2-4B80-9C96-409C1CA85A36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3FC3C55F-6868-4EA3-8842-B84D48272627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1EFD8DF9-40BC-4D63-9204-4545474DBD42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>
                <a:extLst>
                  <a:ext uri="{FF2B5EF4-FFF2-40B4-BE49-F238E27FC236}">
                    <a16:creationId xmlns:a16="http://schemas.microsoft.com/office/drawing/2014/main" id="{5C6C0259-F602-47D2-B377-FD2D8549A9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D53DA12-245B-455F-8939-A0AAB871A847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3AAA1F80-2D5B-4AF4-A75D-0F3CDD70660C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8C874C09-4B7B-4AF4-B57F-6E0768065CEF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F3F0873-D8F2-4BBC-A9EE-07A4C0F98271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8440D95-5B41-4AD9-8292-3F31B22E51FF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AA444CB-A686-4621-B481-2BD5FA6043F5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62">
              <a:extLst>
                <a:ext uri="{FF2B5EF4-FFF2-40B4-BE49-F238E27FC236}">
                  <a16:creationId xmlns:a16="http://schemas.microsoft.com/office/drawing/2014/main" id="{24D59F5C-D0C8-46C4-9EC7-A7E82D6BAE77}"/>
                </a:ext>
              </a:extLst>
            </p:cNvPr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63">
              <a:extLst>
                <a:ext uri="{FF2B5EF4-FFF2-40B4-BE49-F238E27FC236}">
                  <a16:creationId xmlns:a16="http://schemas.microsoft.com/office/drawing/2014/main" id="{D4D0936C-A638-4035-B838-5F6D70FE1815}"/>
                </a:ext>
              </a:extLst>
            </p:cNvPr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64">
              <a:extLst>
                <a:ext uri="{FF2B5EF4-FFF2-40B4-BE49-F238E27FC236}">
                  <a16:creationId xmlns:a16="http://schemas.microsoft.com/office/drawing/2014/main" id="{D5703102-BAD4-440E-ACF9-893D4676EAEE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id="{907239CE-DB18-449A-B5A0-4221D845E4D2}"/>
                </a:ext>
              </a:extLst>
            </p:cNvPr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id="{8F03F14E-9E2C-4445-818E-18FDFD30FE1D}"/>
                </a:ext>
              </a:extLst>
            </p:cNvPr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D634565-9774-432A-8F22-04DE91315D43}"/>
                </a:ext>
              </a:extLst>
            </p:cNvPr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B2FEA3D7-B1F1-48E9-8653-6082A7C5E3BC}"/>
                </a:ext>
              </a:extLst>
            </p:cNvPr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B7BBC4E2-7AD2-4CFF-B6E1-4A7EAFF649D3}"/>
                </a:ext>
              </a:extLst>
            </p:cNvPr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85C97450-AF30-4E56-8CE5-47D9051A5DF4}"/>
                </a:ext>
              </a:extLst>
            </p:cNvPr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4A1BDE18-AA96-4DB0-862A-B3FF54B76638}"/>
                </a:ext>
              </a:extLst>
            </p:cNvPr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75">
              <a:extLst>
                <a:ext uri="{FF2B5EF4-FFF2-40B4-BE49-F238E27FC236}">
                  <a16:creationId xmlns:a16="http://schemas.microsoft.com/office/drawing/2014/main" id="{9F8A313A-8C20-409A-81AE-316FE8D0E8FE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F09085B2-FE97-4C65-AAAF-7542DCEEE6B0}"/>
                </a:ext>
              </a:extLst>
            </p:cNvPr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CA6C08AD-79A2-4351-9C19-66854FB10939}"/>
                </a:ext>
              </a:extLst>
            </p:cNvPr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F06A9365-62DB-4376-A500-4FC1B23B3A07}"/>
                </a:ext>
              </a:extLst>
            </p:cNvPr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6F711FB7-23DC-4FE3-8B84-8D169D7BB852}"/>
                </a:ext>
              </a:extLst>
            </p:cNvPr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7F02D456-7081-470A-9423-6252AF97B0A7}"/>
                </a:ext>
              </a:extLst>
            </p:cNvPr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90B53544-DCD8-4589-BC7B-CC1044A67180}"/>
                </a:ext>
              </a:extLst>
            </p:cNvPr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748C9183-E822-46DF-9ED7-518C009E959D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DE1956D1-6450-4B0B-8D97-BD008B4CE5C9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990AF7E6-2BB2-4DB2-AD7E-B54D4B159267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E762296F-C8D3-428E-9FF0-0CF92E37259F}"/>
                </a:ext>
              </a:extLst>
            </p:cNvPr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FF4B89FD-4963-4B94-9997-D8C28E767ACE}"/>
                </a:ext>
              </a:extLst>
            </p:cNvPr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8E529B7B-BD28-43D3-B98F-D2A339587C19}"/>
              </a:ext>
            </a:extLst>
          </p:cNvPr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C5ADD3-9EC5-4BC3-9FDC-DC1BCE69BE9F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8B5380-1E95-4637-A9B7-FC3F96AD0E8F}"/>
              </a:ext>
            </a:extLst>
          </p:cNvPr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9DF0CAB-224F-40FE-98CE-D3D76B0AF705}"/>
              </a:ext>
            </a:extLst>
          </p:cNvPr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8" name="Date Placeholder 4">
            <a:extLst>
              <a:ext uri="{FF2B5EF4-FFF2-40B4-BE49-F238E27FC236}">
                <a16:creationId xmlns:a16="http://schemas.microsoft.com/office/drawing/2014/main" id="{4BB1459C-3487-4EB1-A2A3-D1E0ED10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A453-A545-4677-A9F9-14972BF25F5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9" name="Footer Placeholder 5">
            <a:extLst>
              <a:ext uri="{FF2B5EF4-FFF2-40B4-BE49-F238E27FC236}">
                <a16:creationId xmlns:a16="http://schemas.microsoft.com/office/drawing/2014/main" id="{EA484C45-ADA6-499F-94AB-52FD99BC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0" name="Slide Number Placeholder 6">
            <a:extLst>
              <a:ext uri="{FF2B5EF4-FFF2-40B4-BE49-F238E27FC236}">
                <a16:creationId xmlns:a16="http://schemas.microsoft.com/office/drawing/2014/main" id="{2BAFA8AE-B834-4FA7-AF73-6CAFD367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C8657-7465-42D1-BF40-FAB98B4B10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881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>
            <a:extLst>
              <a:ext uri="{FF2B5EF4-FFF2-40B4-BE49-F238E27FC236}">
                <a16:creationId xmlns:a16="http://schemas.microsoft.com/office/drawing/2014/main" id="{766E022C-A5DB-4A67-A1A2-2801E275E7CA}"/>
              </a:ext>
            </a:extLst>
          </p:cNvPr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>
              <a:extLst>
                <a:ext uri="{FF2B5EF4-FFF2-40B4-BE49-F238E27FC236}">
                  <a16:creationId xmlns:a16="http://schemas.microsoft.com/office/drawing/2014/main" id="{0BDB9D40-9A9D-462A-8859-CE9AAB31FC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>
                <a:extLst>
                  <a:ext uri="{FF2B5EF4-FFF2-40B4-BE49-F238E27FC236}">
                    <a16:creationId xmlns:a16="http://schemas.microsoft.com/office/drawing/2014/main" id="{CFD3E10F-B9B7-4F68-A9CB-A13ED6815C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FA0F334A-C592-43E4-A56B-14C30A42D58F}"/>
                    </a:ext>
                  </a:extLst>
                </p:cNvPr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>
                  <a:extLst>
                    <a:ext uri="{FF2B5EF4-FFF2-40B4-BE49-F238E27FC236}">
                      <a16:creationId xmlns:a16="http://schemas.microsoft.com/office/drawing/2014/main" id="{82B99BBC-7C64-4108-88E1-80D3CB6B0EC7}"/>
                    </a:ext>
                  </a:extLst>
                </p:cNvPr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>
                  <a:extLst>
                    <a:ext uri="{FF2B5EF4-FFF2-40B4-BE49-F238E27FC236}">
                      <a16:creationId xmlns:a16="http://schemas.microsoft.com/office/drawing/2014/main" id="{C5750D3E-D5E1-49EE-BCE7-651F660B4AF3}"/>
                    </a:ext>
                  </a:extLst>
                </p:cNvPr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>
                <a:extLst>
                  <a:ext uri="{FF2B5EF4-FFF2-40B4-BE49-F238E27FC236}">
                    <a16:creationId xmlns:a16="http://schemas.microsoft.com/office/drawing/2014/main" id="{032F8AB1-D3E3-4CA0-891E-C434B769E1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FEB74B74-8F40-464F-839D-CEED8E69793E}"/>
                    </a:ext>
                  </a:extLst>
                </p:cNvPr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9611A99B-F1B5-4811-9024-77938CFE9A1B}"/>
                    </a:ext>
                  </a:extLst>
                </p:cNvPr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6AE38011-C411-49A0-BA35-4D4731E2F883}"/>
                    </a:ext>
                  </a:extLst>
                </p:cNvPr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>
                <a:extLst>
                  <a:ext uri="{FF2B5EF4-FFF2-40B4-BE49-F238E27FC236}">
                    <a16:creationId xmlns:a16="http://schemas.microsoft.com/office/drawing/2014/main" id="{077DFA84-B931-4C21-979E-A1FBDE65A0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CF8F0B72-196B-4C3F-B0CD-1E0601ADA2BF}"/>
                    </a:ext>
                  </a:extLst>
                </p:cNvPr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103FB432-F098-4A40-8F36-F85FCEC00F75}"/>
                    </a:ext>
                  </a:extLst>
                </p:cNvPr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A83178F-9B59-44D3-AEEC-384A32564D90}"/>
                    </a:ext>
                  </a:extLst>
                </p:cNvPr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2379AEF-1648-41D2-9CD6-9EE780B1258E}"/>
                  </a:ext>
                </a:extLst>
              </p:cNvPr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6F0850CC-5855-416A-906A-FACD0447C1F8}"/>
                  </a:ext>
                </a:extLst>
              </p:cNvPr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F85C3D3-6A72-4932-9639-67AD9788C294}"/>
                  </a:ext>
                </a:extLst>
              </p:cNvPr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6DA71B6-B179-4992-B221-5AC1FB5EEDCC}"/>
                </a:ext>
              </a:extLst>
            </p:cNvPr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25466E6-C0CE-45A9-9D09-87B9EB65CD44}"/>
                </a:ext>
              </a:extLst>
            </p:cNvPr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1E72FFDB-2E0D-4372-8027-39E36C896BB6}"/>
                </a:ext>
              </a:extLst>
            </p:cNvPr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B44B97F1-CDEB-4B9A-88D8-405FE62E8FDA}"/>
                </a:ext>
              </a:extLst>
            </p:cNvPr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12B57166-68AD-4165-B2B3-4DA2403B016D}"/>
                </a:ext>
              </a:extLst>
            </p:cNvPr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C57872E3-038E-431D-86F0-C7DB4E0FCE0E}"/>
                </a:ext>
              </a:extLst>
            </p:cNvPr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>
              <a:extLst>
                <a:ext uri="{FF2B5EF4-FFF2-40B4-BE49-F238E27FC236}">
                  <a16:creationId xmlns:a16="http://schemas.microsoft.com/office/drawing/2014/main" id="{EAA639A4-3D6B-4FD8-AF88-517168C6166C}"/>
                </a:ext>
              </a:extLst>
            </p:cNvPr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1A3D4E35-DCF7-4147-839D-FB72F72B7C8F}"/>
                </a:ext>
              </a:extLst>
            </p:cNvPr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>
              <a:extLst>
                <a:ext uri="{FF2B5EF4-FFF2-40B4-BE49-F238E27FC236}">
                  <a16:creationId xmlns:a16="http://schemas.microsoft.com/office/drawing/2014/main" id="{CF1CC19C-03ED-4F24-B9B3-C39C7B9C3EB7}"/>
                </a:ext>
              </a:extLst>
            </p:cNvPr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99B718F0-EC11-4615-AEA1-B4D8F1027134}"/>
                </a:ext>
              </a:extLst>
            </p:cNvPr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41ACABC5-20FC-4205-8342-2715ADC858A7}"/>
                </a:ext>
              </a:extLst>
            </p:cNvPr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>
              <a:extLst>
                <a:ext uri="{FF2B5EF4-FFF2-40B4-BE49-F238E27FC236}">
                  <a16:creationId xmlns:a16="http://schemas.microsoft.com/office/drawing/2014/main" id="{95B8BAA7-C64F-4AD9-A8D6-DAC259B2D4A9}"/>
                </a:ext>
              </a:extLst>
            </p:cNvPr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>
              <a:extLst>
                <a:ext uri="{FF2B5EF4-FFF2-40B4-BE49-F238E27FC236}">
                  <a16:creationId xmlns:a16="http://schemas.microsoft.com/office/drawing/2014/main" id="{5F0C6FB1-762A-422D-868E-E922393EF36F}"/>
                </a:ext>
              </a:extLst>
            </p:cNvPr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8E7D3B8D-C29F-4CC4-916B-5AA83E1E2E71}"/>
                </a:ext>
              </a:extLst>
            </p:cNvPr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>
              <a:extLst>
                <a:ext uri="{FF2B5EF4-FFF2-40B4-BE49-F238E27FC236}">
                  <a16:creationId xmlns:a16="http://schemas.microsoft.com/office/drawing/2014/main" id="{10092A51-BAD2-4E7C-A1DF-5DA48760B476}"/>
                </a:ext>
              </a:extLst>
            </p:cNvPr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>
              <a:extLst>
                <a:ext uri="{FF2B5EF4-FFF2-40B4-BE49-F238E27FC236}">
                  <a16:creationId xmlns:a16="http://schemas.microsoft.com/office/drawing/2014/main" id="{6DF01FD9-C062-4FAA-BE52-6DC53D964630}"/>
                </a:ext>
              </a:extLst>
            </p:cNvPr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>
              <a:extLst>
                <a:ext uri="{FF2B5EF4-FFF2-40B4-BE49-F238E27FC236}">
                  <a16:creationId xmlns:a16="http://schemas.microsoft.com/office/drawing/2014/main" id="{4253D08F-D226-420E-8B0F-E9A820E7FA9C}"/>
                </a:ext>
              </a:extLst>
            </p:cNvPr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>
              <a:extLst>
                <a:ext uri="{FF2B5EF4-FFF2-40B4-BE49-F238E27FC236}">
                  <a16:creationId xmlns:a16="http://schemas.microsoft.com/office/drawing/2014/main" id="{77599089-A04D-4865-84ED-17BFAF8E8C20}"/>
                </a:ext>
              </a:extLst>
            </p:cNvPr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2AC7C274-EE50-4B40-BCCA-FA02A9522781}"/>
                </a:ext>
              </a:extLst>
            </p:cNvPr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>
              <a:extLst>
                <a:ext uri="{FF2B5EF4-FFF2-40B4-BE49-F238E27FC236}">
                  <a16:creationId xmlns:a16="http://schemas.microsoft.com/office/drawing/2014/main" id="{5F3D727A-BB17-4C31-A5BA-F7028275B308}"/>
                </a:ext>
              </a:extLst>
            </p:cNvPr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692A7183-092C-434A-86E4-286279E39C66}"/>
                </a:ext>
              </a:extLst>
            </p:cNvPr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14006DC6-41E1-4005-A844-492BB79DA66A}"/>
                </a:ext>
              </a:extLst>
            </p:cNvPr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0F5246E8-FCDB-4E8D-B774-0ECDECA505D0}"/>
              </a:ext>
            </a:extLst>
          </p:cNvPr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7DCB64-DC4A-49DB-AE74-8E623F70B51A}"/>
              </a:ext>
            </a:extLst>
          </p:cNvPr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8DC03DB-43F3-4964-BFDB-45C1F3AD5422}"/>
              </a:ext>
            </a:extLst>
          </p:cNvPr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6BE20CBB-FFE0-470E-94D1-6E4BDA17B0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3EEFCB7C-7C0D-4223-A121-7372FC61AD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3FAF6-CF97-49B8-A0FC-6A0B929FD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3E6371-5149-4B47-87A2-C1B792FCF3C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1E29D-71D6-42D7-91FE-00484DF33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28992-D160-4F1E-89AF-71D517877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8E074047-D44E-44C4-BA5A-955EA29739C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4" r:id="rId8"/>
    <p:sldLayoutId id="2147483745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adapost.ca/" TargetMode="External"/><Relationship Id="rId3" Type="http://schemas.openxmlformats.org/officeDocument/2006/relationships/hyperlink" Target="http://www.siemens.com/" TargetMode="External"/><Relationship Id="rId7" Type="http://schemas.openxmlformats.org/officeDocument/2006/relationships/hyperlink" Target="http://www.sig.eu/" TargetMode="External"/><Relationship Id="rId2" Type="http://schemas.openxmlformats.org/officeDocument/2006/relationships/hyperlink" Target="http://www.cosentino.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clcleantech.com/" TargetMode="External"/><Relationship Id="rId5" Type="http://schemas.openxmlformats.org/officeDocument/2006/relationships/hyperlink" Target="http://www.vtplc.com/" TargetMode="External"/><Relationship Id="rId10" Type="http://schemas.openxmlformats.org/officeDocument/2006/relationships/hyperlink" Target="http://www.dsm.com/" TargetMode="External"/><Relationship Id="rId4" Type="http://schemas.openxmlformats.org/officeDocument/2006/relationships/hyperlink" Target="http://www.bp.com/" TargetMode="External"/><Relationship Id="rId9" Type="http://schemas.openxmlformats.org/officeDocument/2006/relationships/hyperlink" Target="http://www.boehringer-ingelheim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CCF354-197D-44A0-8604-CA3689B44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ZDA</a:t>
            </a:r>
            <a:br>
              <a:rPr lang="sl-SI" dirty="0"/>
            </a:br>
            <a:r>
              <a:rPr lang="sl-SI" dirty="0"/>
              <a:t>Združene države Amerike</a:t>
            </a:r>
          </a:p>
        </p:txBody>
      </p:sp>
      <p:sp>
        <p:nvSpPr>
          <p:cNvPr id="5123" name="Podnaslov 2">
            <a:extLst>
              <a:ext uri="{FF2B5EF4-FFF2-40B4-BE49-F238E27FC236}">
                <a16:creationId xmlns:a16="http://schemas.microsoft.com/office/drawing/2014/main" id="{84441CDF-51F8-42EC-87D8-A6AAD4DC6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sl-SI" altLang="sl-SI" dirty="0"/>
              <a:t> </a:t>
            </a:r>
          </a:p>
        </p:txBody>
      </p:sp>
      <p:pic>
        <p:nvPicPr>
          <p:cNvPr id="4" name="irc_mi" descr="http://si.pokerpro.cc/uploads/si.pokerpro.cc/forum/usa_flag.jpg">
            <a:extLst>
              <a:ext uri="{FF2B5EF4-FFF2-40B4-BE49-F238E27FC236}">
                <a16:creationId xmlns:a16="http://schemas.microsoft.com/office/drawing/2014/main" id="{B9601B2B-1242-4E66-AD56-552904DFCBC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6951">
            <a:off x="436150" y="879619"/>
            <a:ext cx="4714001" cy="25064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Slika 4" descr="http://www.atuttascuola.it/siti/miriam/geografia/america_file/image002.jpg">
            <a:extLst>
              <a:ext uri="{FF2B5EF4-FFF2-40B4-BE49-F238E27FC236}">
                <a16:creationId xmlns:a16="http://schemas.microsoft.com/office/drawing/2014/main" id="{66C5A81D-E001-4403-8991-9DEEB914612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8748">
            <a:off x="1800699" y="3062760"/>
            <a:ext cx="2279650" cy="3275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D59AF6DD-7E67-4388-8D27-F674A2605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620713"/>
            <a:ext cx="7024687" cy="1143000"/>
          </a:xfrm>
        </p:spPr>
        <p:txBody>
          <a:bodyPr/>
          <a:lstStyle/>
          <a:p>
            <a:r>
              <a:rPr lang="sl-SI" altLang="sl-SI"/>
              <a:t>TRGOVINA	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B2C3902E-8E69-4184-8A1F-0D5D61685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Zunanja trgovina</a:t>
            </a:r>
          </a:p>
          <a:p>
            <a:endParaRPr lang="sl-SI" altLang="sl-SI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642FA94-6B97-443D-AA67-D32B491948CA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2924175"/>
          <a:ext cx="6842125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Glavne izvozne blagovne </a:t>
                      </a:r>
                      <a:br>
                        <a:rPr lang="sl-SI" sz="1000" dirty="0">
                          <a:effectLst/>
                        </a:rPr>
                      </a:br>
                      <a:r>
                        <a:rPr lang="sl-SI" sz="1000" dirty="0">
                          <a:effectLst/>
                        </a:rPr>
                        <a:t>skupine 2011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% od celote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 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Glavne uvozne blagovne </a:t>
                      </a:r>
                      <a:br>
                        <a:rPr lang="sl-SI" sz="1000">
                          <a:effectLst/>
                        </a:rPr>
                      </a:br>
                      <a:r>
                        <a:rPr lang="sl-SI" sz="1000">
                          <a:effectLst/>
                        </a:rPr>
                        <a:t>skupine 2011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% od celote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Stroji, jedrski reaktorji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13,9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Mineralna goriva 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20,5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Električna in elektron. oprema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10,7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Stroji, jedrski reaktorji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13,0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Mineralna goriva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8,8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Električna in elektron. oprema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12,5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Vozila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5,9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Vozila 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9,1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Optična, tehn. in medic. oprema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5,3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Optična, tehn. in medic. oprema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3,0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Vodilni izvozni trgi 2011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% od celote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Vodilni uvozni trgi 2011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% od celote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Kanada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19,0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Kitajska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18,4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Mehika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13,3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Kanada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14,1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Kitajska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7,0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Mehika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11,7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Japonska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4,5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Japonska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5,9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Velika Britanija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3,8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Nemčija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4" marR="68594" marT="0" marB="0"/>
                </a:tc>
                <a:tc>
                  <a:txBody>
                    <a:bodyPr/>
                    <a:lstStyle/>
                    <a:p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</a:endParaRPr>
                    </a:p>
                  </a:txBody>
                  <a:tcPr marL="68594" marR="6859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4915CB57-8E04-4AB2-BB56-9EBDA392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620713"/>
            <a:ext cx="7024687" cy="1143000"/>
          </a:xfrm>
        </p:spPr>
        <p:txBody>
          <a:bodyPr/>
          <a:lstStyle/>
          <a:p>
            <a:r>
              <a:rPr lang="sl-SI" altLang="sl-SI"/>
              <a:t>Tuje neposredne investicije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76E5347A-42EC-41DC-883F-F094EDA2B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557338"/>
            <a:ext cx="6778625" cy="3508375"/>
          </a:xfrm>
        </p:spPr>
        <p:txBody>
          <a:bodyPr/>
          <a:lstStyle/>
          <a:p>
            <a:pPr marL="68263" indent="0">
              <a:buFont typeface="Wingdings 2" panose="05020102010507070707" pitchFamily="18" charset="2"/>
              <a:buNone/>
            </a:pPr>
            <a:endParaRPr lang="sl-SI" altLang="sl-SI"/>
          </a:p>
          <a:p>
            <a:pPr lvl="1"/>
            <a:r>
              <a:rPr lang="sl-SI" altLang="sl-SI"/>
              <a:t>Najpomembnejši tuji investitorji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6BD302E-4105-440E-9F32-C1AC089D0936}"/>
              </a:ext>
            </a:extLst>
          </p:cNvPr>
          <p:cNvGraphicFramePr>
            <a:graphicFrameLocks noGrp="1"/>
          </p:cNvGraphicFramePr>
          <p:nvPr/>
        </p:nvGraphicFramePr>
        <p:xfrm>
          <a:off x="1331913" y="2636838"/>
          <a:ext cx="5976937" cy="3648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Podjetje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Država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Panoga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2"/>
                        </a:rPr>
                        <a:t>Cosentino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Španija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Minerali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3"/>
                        </a:rPr>
                        <a:t>Siemens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Nemčija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Industrijski stroji, oprema in orodja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4"/>
                        </a:rPr>
                        <a:t>BritishPetroleum</a:t>
                      </a:r>
                      <a:r>
                        <a:rPr lang="sl-SI" sz="1000">
                          <a:effectLst/>
                        </a:rPr>
                        <a:t> (BP)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Velika Britanija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Premog, nafta, plin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5"/>
                        </a:rPr>
                        <a:t>VT Group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Velika Britanija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Komunikacije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6"/>
                        </a:rPr>
                        <a:t>HCL CleanTech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Izrael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Obnovljivi viri energije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7"/>
                        </a:rPr>
                        <a:t>SoftwareImprovement Group</a:t>
                      </a:r>
                      <a:r>
                        <a:rPr lang="sl-SI" sz="1000">
                          <a:effectLst/>
                        </a:rPr>
                        <a:t> (SIG)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Nizozemska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Programska oprema in IT storitve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0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Zentrum Mikroelektronik Dresden (ZMDI)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Nemčija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Polprevodniki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8"/>
                        </a:rPr>
                        <a:t>Canada Post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Kanada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Transport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9"/>
                        </a:rPr>
                        <a:t>Boehringer Ingelheim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Nemčija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Farmacevtska industrija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u="sng">
                          <a:effectLst/>
                          <a:hlinkClick r:id="rId10"/>
                        </a:rPr>
                        <a:t>DSM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Nizozemska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Kemična industrija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82B237-D6D6-43ED-B839-62DCDE64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Bilateralni ekonomski odnosi s Slovenijo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88DA615-35C9-4F56-A0FB-82AF9B0FF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40080" lvl="1" indent="-274320" fontAlgn="auto">
              <a:spcAft>
                <a:spcPts val="0"/>
              </a:spcAft>
              <a:defRPr/>
            </a:pPr>
            <a:r>
              <a:rPr lang="sl-SI" dirty="0"/>
              <a:t>Izvoz in uvoz blaga iz ZDA v Slovenijo</a:t>
            </a:r>
          </a:p>
          <a:p>
            <a:pPr marL="365760" lvl="1" indent="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sl-SI" dirty="0"/>
          </a:p>
          <a:p>
            <a:pPr indent="-274320" fontAlgn="auto">
              <a:spcAft>
                <a:spcPts val="0"/>
              </a:spcAft>
              <a:defRPr/>
            </a:pPr>
            <a:endParaRPr lang="sl-SI" dirty="0"/>
          </a:p>
          <a:p>
            <a:pPr indent="-274320" fontAlgn="auto">
              <a:spcAft>
                <a:spcPts val="0"/>
              </a:spcAft>
              <a:defRPr/>
            </a:pPr>
            <a:endParaRPr lang="sl-SI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35523B8-F845-419F-92DD-D7C2EFF967FF}"/>
              </a:ext>
            </a:extLst>
          </p:cNvPr>
          <p:cNvGraphicFramePr>
            <a:graphicFrameLocks noGrp="1"/>
          </p:cNvGraphicFramePr>
          <p:nvPr/>
        </p:nvGraphicFramePr>
        <p:xfrm>
          <a:off x="2195513" y="3284538"/>
          <a:ext cx="4321175" cy="188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5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Mesto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Delež (v %)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Izvoz blaga v Slovenijo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95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&lt; 0,1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Uvoz blaga iz Slovenije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92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 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&lt; 0,1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C3582A-6434-4BC1-B4D2-B2D5861B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Slovenski izvoz v ZDA v letu 2011 po skupinah proizvodov</a:t>
            </a:r>
          </a:p>
        </p:txBody>
      </p:sp>
      <p:graphicFrame>
        <p:nvGraphicFramePr>
          <p:cNvPr id="4" name="Ograda vsebine 3">
            <a:extLst>
              <a:ext uri="{FF2B5EF4-FFF2-40B4-BE49-F238E27FC236}">
                <a16:creationId xmlns:a16="http://schemas.microsoft.com/office/drawing/2014/main" id="{D02ACAF4-9F84-407D-9635-F4B32E1D87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03350" y="2565400"/>
          <a:ext cx="5899150" cy="3600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5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7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Delež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EUR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Skupina proizvodov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18%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59.331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Električni stroji in oprema ter njihovi deli, aparati za snemanje ali reprodukcijo slike in zvoka ter deli in pribor za te izdelke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17%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54.500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Farmacevtski proizvodi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12%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39.989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Jedrski reaktorji, kotli, stroji in mehanske naprave, njihovi deli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10%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33.493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Železo in jeklo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6%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19.117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Pohištvo, posteljnina, žimnice, nosilci za žimnice, blazine in podobni polnjeni izdelki, svetilke in pribori za njih, neomenjeni drugje, osvetljeni znaki, montažne zgradbe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5%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</a:rPr>
                        <a:t>15.667</a:t>
                      </a:r>
                      <a:endParaRPr lang="sl-SI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000" dirty="0">
                          <a:effectLst/>
                        </a:rPr>
                        <a:t>Igrače, rekviziti za družabne igre in šport, njihovi deli in pribor</a:t>
                      </a:r>
                      <a:endParaRPr lang="sl-SI" sz="11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7AF6845F-A255-4236-96AE-04EF4274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IZOBRAŽEVANJE</a:t>
            </a: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AE3A5302-2B99-46BE-8C9D-B7C96696E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8436" name="Picture 2" descr="https://encrypted-tbn3.gstatic.com/images?q=tbn:ANd9GcQzz2yzEW7kmGf4vwrfld0Sq5XOzobZgZui4TwyxncyiavQmKvb1A">
            <a:extLst>
              <a:ext uri="{FF2B5EF4-FFF2-40B4-BE49-F238E27FC236}">
                <a16:creationId xmlns:a16="http://schemas.microsoft.com/office/drawing/2014/main" id="{33236364-DC7C-4585-B28A-888FE3AE3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492375"/>
            <a:ext cx="56007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E005296E-B40F-4213-A212-FCF19CD8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KULINARIČNE ZNAČILNOSTI</a:t>
            </a: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D9042E8E-D70C-48F7-9851-69B427E0D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9460" name="Picture 8" descr="http://cdn3.benzinga.com/files/mcdonalds-logo.jpg">
            <a:extLst>
              <a:ext uri="{FF2B5EF4-FFF2-40B4-BE49-F238E27FC236}">
                <a16:creationId xmlns:a16="http://schemas.microsoft.com/office/drawing/2014/main" id="{DFDB9280-A565-4462-B693-A4F14E640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2492375"/>
            <a:ext cx="38766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6B7ED0A5-E4FE-4AF5-B769-EB40F6CF9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Zanimivosti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038E64A-B67D-444E-A2A8-E00921329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 samo v ZDA ... naročajo dvojni </a:t>
            </a:r>
            <a:r>
              <a:rPr lang="sl-SI" dirty="0" err="1"/>
              <a:t>cheesburge</a:t>
            </a:r>
            <a:r>
              <a:rPr lang="sl-SI" dirty="0"/>
              <a:t>, dvojni </a:t>
            </a:r>
            <a:r>
              <a:rPr lang="sl-SI" dirty="0" err="1"/>
              <a:t>pomfri</a:t>
            </a:r>
            <a:r>
              <a:rPr lang="sl-SI" dirty="0"/>
              <a:t> in DIETNO colo;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samo v ZDA ... obstajajo bankomati namenjeni samo voznikom in so v </a:t>
            </a:r>
            <a:r>
              <a:rPr lang="sl-SI" dirty="0" err="1"/>
              <a:t>brailovi</a:t>
            </a:r>
            <a:r>
              <a:rPr lang="sl-SI" dirty="0"/>
              <a:t> pisavi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 samo v ZDA ... vam prej dostavijo pico, kot pa do vas pride zdravnik;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sl-SI" dirty="0"/>
              <a:t>samo v ZDA ... najdemo parkirni prostor za invalide pred drsališčem;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slov 1">
            <a:extLst>
              <a:ext uri="{FF2B5EF4-FFF2-40B4-BE49-F238E27FC236}">
                <a16:creationId xmlns:a16="http://schemas.microsoft.com/office/drawing/2014/main" id="{D38D5138-5964-4BB1-BEAA-4A2721813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88" y="2420938"/>
            <a:ext cx="7024687" cy="1143000"/>
          </a:xfrm>
        </p:spPr>
        <p:txBody>
          <a:bodyPr/>
          <a:lstStyle/>
          <a:p>
            <a:r>
              <a:rPr lang="sl-SI" altLang="sl-SI"/>
              <a:t>HVALA ZA POZORNOST!</a:t>
            </a: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C6DD585F-1988-4D31-8196-7B296DD7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3" indent="0"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21BD2D67-CAA3-4E84-9B39-BB4D5647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BAKLA SVOBODE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BB90EEEE-5E0B-48EC-B416-1451AED73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sl-SI" altLang="sl-SI" b="1"/>
              <a:t>»</a:t>
            </a:r>
            <a:r>
              <a:rPr lang="sl-SI" altLang="sl-SI"/>
              <a:t>Daj mi svoje utrujene, uboge, tlačene množice, ki hrepenijo po svobodi.«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sl-SI" altLang="sl-SI"/>
          </a:p>
          <a:p>
            <a:pPr marL="0" indent="0"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4" name="Slika 3" descr="Slika:Statue of Liberty 7.jpg">
            <a:extLst>
              <a:ext uri="{FF2B5EF4-FFF2-40B4-BE49-F238E27FC236}">
                <a16:creationId xmlns:a16="http://schemas.microsoft.com/office/drawing/2014/main" id="{FFE32BC2-527B-4B4D-8DEA-8229741084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9238">
            <a:off x="5709488" y="3523082"/>
            <a:ext cx="2393414" cy="3285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E8E16E8E-7287-4DD5-A8E6-77D1640F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OSNOVNI PODATKI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97DB8C30-BFC8-4A1F-8454-1A14A5900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Polno ime: United States of America / Združene države Amerike</a:t>
            </a:r>
          </a:p>
          <a:p>
            <a:r>
              <a:rPr lang="sl-SI" altLang="sl-SI"/>
              <a:t>Geslo: In God We Trust</a:t>
            </a:r>
          </a:p>
          <a:p>
            <a:r>
              <a:rPr lang="sl-SI" altLang="sl-SI"/>
              <a:t>Himna: The Star</a:t>
            </a:r>
          </a:p>
          <a:p>
            <a:r>
              <a:rPr lang="sl-SI" altLang="sl-SI"/>
              <a:t>Glavno mesto: Washington, D. C.</a:t>
            </a:r>
          </a:p>
          <a:p>
            <a:r>
              <a:rPr lang="sl-SI" altLang="sl-SI"/>
              <a:t>Največje mesto: New York</a:t>
            </a:r>
          </a:p>
          <a:p>
            <a:endParaRPr lang="sl-SI" altLang="sl-SI"/>
          </a:p>
        </p:txBody>
      </p:sp>
      <p:pic>
        <p:nvPicPr>
          <p:cNvPr id="4" name="Slika 3" descr="http://radio.foxnews.com/toddstarnes/wp-content/uploads/2011/11/in-god-we-trust_large1.jpg">
            <a:extLst>
              <a:ext uri="{FF2B5EF4-FFF2-40B4-BE49-F238E27FC236}">
                <a16:creationId xmlns:a16="http://schemas.microsoft.com/office/drawing/2014/main" id="{5B2F23F0-7435-4331-9010-5CC861BBDA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2560821" cy="1725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91013BF-56F6-4B00-9B98-D2F76FFD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BF2442CA-D9F3-4D42-BE35-9C7DE5285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Uradni jezik: angleščina</a:t>
            </a:r>
          </a:p>
          <a:p>
            <a:r>
              <a:rPr lang="sl-SI" altLang="sl-SI"/>
              <a:t>Upravljanje: federativna ustavna republika</a:t>
            </a:r>
          </a:p>
          <a:p>
            <a:r>
              <a:rPr lang="sl-SI" altLang="sl-SI"/>
              <a:t>Predsednik: Barack Obama</a:t>
            </a:r>
          </a:p>
          <a:p>
            <a:r>
              <a:rPr lang="sl-SI" altLang="sl-SI"/>
              <a:t>Površina:</a:t>
            </a:r>
          </a:p>
          <a:p>
            <a:pPr lvl="1"/>
            <a:r>
              <a:rPr lang="sl-SI" altLang="sl-SI"/>
              <a:t>Skupaj: 9. 631. 420 km</a:t>
            </a:r>
            <a:r>
              <a:rPr lang="sl-SI" altLang="sl-SI" baseline="30000"/>
              <a:t>2</a:t>
            </a:r>
          </a:p>
          <a:p>
            <a:pPr lvl="1"/>
            <a:r>
              <a:rPr lang="sl-SI" altLang="sl-SI"/>
              <a:t>Voda: 4. 87%</a:t>
            </a:r>
          </a:p>
        </p:txBody>
      </p:sp>
      <p:pic>
        <p:nvPicPr>
          <p:cNvPr id="8196" name="Picture 2" descr="http://rack.1.mshcdn.com/media/ZgkyMDEyLzEyLzA0LzBmL2xpdmVtYXJrenVjLmJRVi5qcGcKcAl0aHVtYgk5NTB4NTM0IwplCWpwZw/f0eb3de7/ae4/live-mark-zuckerberg-interviews-president-obama-at-facebook-hq-video--6692f870b2.jpg">
            <a:extLst>
              <a:ext uri="{FF2B5EF4-FFF2-40B4-BE49-F238E27FC236}">
                <a16:creationId xmlns:a16="http://schemas.microsoft.com/office/drawing/2014/main" id="{FC3F26E1-7679-4CBE-84C9-D6F072B09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232275"/>
            <a:ext cx="3378200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C1A148CA-85D1-4821-8146-C80C0D48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05077101-7937-424C-9D65-8B913C3A6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sl-SI" altLang="sl-SI"/>
              <a:t>Prebivalstvo: 301. 693. 000</a:t>
            </a:r>
          </a:p>
          <a:p>
            <a:pPr indent="-342900"/>
            <a:r>
              <a:rPr lang="sl-SI" altLang="sl-SI"/>
              <a:t>BDP:</a:t>
            </a:r>
          </a:p>
          <a:p>
            <a:pPr marL="800100" lvl="1" indent="-342900"/>
            <a:r>
              <a:rPr lang="sl-SI" altLang="sl-SI"/>
              <a:t>Skupaj: 13, 049 bilijona USD</a:t>
            </a:r>
          </a:p>
          <a:p>
            <a:pPr marL="800100" lvl="1" indent="-342900"/>
            <a:r>
              <a:rPr lang="sl-SI" altLang="sl-SI"/>
              <a:t>Na prebivalca: 43. 555 USD</a:t>
            </a:r>
          </a:p>
          <a:p>
            <a:pPr indent="-342900"/>
            <a:r>
              <a:rPr lang="sl-SI" altLang="sl-SI"/>
              <a:t>Valuta: ameriški dolar</a:t>
            </a:r>
          </a:p>
        </p:txBody>
      </p:sp>
      <p:pic>
        <p:nvPicPr>
          <p:cNvPr id="9220" name="Picture 2" descr="https://encrypted-tbn0.gstatic.com/images?q=tbn:ANd9GcSdt38KNy0sdjgf4jxUZgzyKoAlEOr5usS6kKBhtwBvLCEL_xJJoKNbDrEZ">
            <a:extLst>
              <a:ext uri="{FF2B5EF4-FFF2-40B4-BE49-F238E27FC236}">
                <a16:creationId xmlns:a16="http://schemas.microsoft.com/office/drawing/2014/main" id="{E6A3A716-086A-450A-85E6-4CB901D1B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97425"/>
            <a:ext cx="3556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s://upload.wikimedia.org/wikipedia/commons/thumb/3/33/Battle_of_Gettysburg.jpg/300px-Battle_of_Gettysburg.jpg">
            <a:extLst>
              <a:ext uri="{FF2B5EF4-FFF2-40B4-BE49-F238E27FC236}">
                <a16:creationId xmlns:a16="http://schemas.microsoft.com/office/drawing/2014/main" id="{910396C7-84EA-45B4-B428-991B90915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110038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Naslov 1">
            <a:extLst>
              <a:ext uri="{FF2B5EF4-FFF2-40B4-BE49-F238E27FC236}">
                <a16:creationId xmlns:a16="http://schemas.microsoft.com/office/drawing/2014/main" id="{5D26B2E6-3F13-480E-8669-6A98D4FBC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 </a:t>
            </a:r>
          </a:p>
        </p:txBody>
      </p:sp>
      <p:sp>
        <p:nvSpPr>
          <p:cNvPr id="10244" name="Ograda vsebine 2">
            <a:extLst>
              <a:ext uri="{FF2B5EF4-FFF2-40B4-BE49-F238E27FC236}">
                <a16:creationId xmlns:a16="http://schemas.microsoft.com/office/drawing/2014/main" id="{0D584C52-6AF1-4590-BAB6-8C50C358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Odkrivanje ameriške celine</a:t>
            </a:r>
          </a:p>
          <a:p>
            <a:r>
              <a:rPr lang="sl-SI" altLang="sl-SI"/>
              <a:t>Britanske kolonije v Ameriki</a:t>
            </a:r>
          </a:p>
          <a:p>
            <a:r>
              <a:rPr lang="sl-SI" altLang="sl-SI"/>
              <a:t>Boj za neodvisnost in nastanek ZDA</a:t>
            </a:r>
          </a:p>
          <a:p>
            <a:r>
              <a:rPr lang="sl-SI" altLang="sl-SI"/>
              <a:t>Prodor na »Divji zahod«</a:t>
            </a:r>
          </a:p>
        </p:txBody>
      </p:sp>
      <p:pic>
        <p:nvPicPr>
          <p:cNvPr id="10245" name="Picture 2" descr="https://upload.wikimedia.org/wikipedia/commons/thumb/9/95/Columbus_Taking_Possession.jpg/300px-Columbus_Taking_Possession.jpg">
            <a:extLst>
              <a:ext uri="{FF2B5EF4-FFF2-40B4-BE49-F238E27FC236}">
                <a16:creationId xmlns:a16="http://schemas.microsoft.com/office/drawing/2014/main" id="{2BD59DFE-4AC7-4CEF-B0BD-DE54FAC99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71438"/>
            <a:ext cx="2857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http://www2.arnes.si/%7Emuljan/divjizahod.jpg">
            <a:extLst>
              <a:ext uri="{FF2B5EF4-FFF2-40B4-BE49-F238E27FC236}">
                <a16:creationId xmlns:a16="http://schemas.microsoft.com/office/drawing/2014/main" id="{8F07C425-F0D3-4CD0-93CA-CF0E74232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221163"/>
            <a:ext cx="17272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B2A06622-30CD-4614-964D-A050122E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KAPITOL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EA0368D4-A858-4003-ABBB-A3E5DB10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mestu Washington – BELA HIŠA</a:t>
            </a:r>
          </a:p>
        </p:txBody>
      </p:sp>
      <p:pic>
        <p:nvPicPr>
          <p:cNvPr id="4" name="Slika 3" descr="http://www.bodieko.si/foto/2010/01/white-house.jpg">
            <a:extLst>
              <a:ext uri="{FF2B5EF4-FFF2-40B4-BE49-F238E27FC236}">
                <a16:creationId xmlns:a16="http://schemas.microsoft.com/office/drawing/2014/main" id="{8B17956A-7D67-4000-A1D2-B5CE2BF99A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4"/>
            <a:ext cx="6023610" cy="3620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9770E554-D3EB-41CB-97D0-368A0548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PREBIVALSTVO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8062C3CC-CA26-4D74-A5C0-AFE1E5F92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Etična raznoličnost – talilnik ljudstev in kultur</a:t>
            </a:r>
          </a:p>
          <a:p>
            <a:endParaRPr lang="sl-SI" altLang="sl-SI"/>
          </a:p>
        </p:txBody>
      </p:sp>
      <p:pic>
        <p:nvPicPr>
          <p:cNvPr id="12292" name="Picture 2" descr="http://web.vecer.com/PORTALI/PODATKI/2008/12/10/SLIKE/ONLINE_092245-300.jpg">
            <a:extLst>
              <a:ext uri="{FF2B5EF4-FFF2-40B4-BE49-F238E27FC236}">
                <a16:creationId xmlns:a16="http://schemas.microsoft.com/office/drawing/2014/main" id="{EAD22792-F2B0-437D-99AF-8EFDAB436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213100"/>
            <a:ext cx="42862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FC728874-1C79-43EC-A19E-9E15ED61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GOSPODARSTVO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6977F77-392B-43B7-94F7-A45AF7052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Gospodarske panoge</a:t>
            </a:r>
          </a:p>
          <a:p>
            <a:r>
              <a:rPr lang="sl-SI" altLang="sl-SI"/>
              <a:t>Pregled gospodarskih gibanj</a:t>
            </a:r>
          </a:p>
          <a:p>
            <a:r>
              <a:rPr lang="sl-SI" altLang="sl-SI"/>
              <a:t>BDP, gospodarska rast in struktura potrošnje</a:t>
            </a:r>
          </a:p>
          <a:p>
            <a:r>
              <a:rPr lang="sl-SI" altLang="sl-SI"/>
              <a:t>Gospodarska politika vlade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545</Words>
  <Application>Microsoft Office PowerPoint</Application>
  <PresentationFormat>On-screen Show (4:3)</PresentationFormat>
  <Paragraphs>188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2</vt:lpstr>
      <vt:lpstr>Austin</vt:lpstr>
      <vt:lpstr>ZDA Združene države Amerike</vt:lpstr>
      <vt:lpstr>BAKLA SVOBODE</vt:lpstr>
      <vt:lpstr>OSNOVNI PODATKI</vt:lpstr>
      <vt:lpstr>PowerPoint Presentation</vt:lpstr>
      <vt:lpstr>PowerPoint Presentation</vt:lpstr>
      <vt:lpstr>Zgodovina </vt:lpstr>
      <vt:lpstr>KAPITOL</vt:lpstr>
      <vt:lpstr>PREBIVALSTVO</vt:lpstr>
      <vt:lpstr>GOSPODARSTVO</vt:lpstr>
      <vt:lpstr>TRGOVINA </vt:lpstr>
      <vt:lpstr>Tuje neposredne investicije</vt:lpstr>
      <vt:lpstr>Bilateralni ekonomski odnosi s Slovenijo</vt:lpstr>
      <vt:lpstr>Slovenski izvoz v ZDA v letu 2011 po skupinah proizvodov</vt:lpstr>
      <vt:lpstr>IZOBRAŽEVANJE</vt:lpstr>
      <vt:lpstr>KULINARIČNE ZNAČILNOSTI</vt:lpstr>
      <vt:lpstr>Zanimivosti</vt:lpstr>
      <vt:lpstr>HVALA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2019-05-31T08:41:44Z</dcterms:created>
  <dcterms:modified xsi:type="dcterms:W3CDTF">2019-05-31T08:41:44Z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