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65" r:id="rId5"/>
    <p:sldId id="264" r:id="rId6"/>
    <p:sldId id="263" r:id="rId7"/>
    <p:sldId id="262" r:id="rId8"/>
    <p:sldId id="261" r:id="rId9"/>
    <p:sldId id="260" r:id="rId10"/>
    <p:sldId id="266" r:id="rId11"/>
    <p:sldId id="259"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2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8A6DC8-2E55-4A47-BC72-2D7D93AF52C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sl-SI"/>
              <a:t>Sara Šabič 1.C</a:t>
            </a:r>
          </a:p>
        </p:txBody>
      </p:sp>
      <p:sp>
        <p:nvSpPr>
          <p:cNvPr id="3" name="Date Placeholder 2">
            <a:extLst>
              <a:ext uri="{FF2B5EF4-FFF2-40B4-BE49-F238E27FC236}">
                <a16:creationId xmlns:a16="http://schemas.microsoft.com/office/drawing/2014/main" id="{589DCDB4-D0CC-44A4-B988-EF744C0E22E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9978260-1965-44FF-A12A-0B7B68A6721B}" type="datetimeFigureOut">
              <a:rPr lang="sl-SI"/>
              <a:pPr>
                <a:defRPr/>
              </a:pPr>
              <a:t>31. 05. 2019</a:t>
            </a:fld>
            <a:endParaRPr lang="sl-SI"/>
          </a:p>
        </p:txBody>
      </p:sp>
      <p:sp>
        <p:nvSpPr>
          <p:cNvPr id="4" name="Footer Placeholder 3">
            <a:extLst>
              <a:ext uri="{FF2B5EF4-FFF2-40B4-BE49-F238E27FC236}">
                <a16:creationId xmlns:a16="http://schemas.microsoft.com/office/drawing/2014/main" id="{EBCB5B68-5141-435B-9DC9-95B2D37E870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5" name="Slide Number Placeholder 4">
            <a:extLst>
              <a:ext uri="{FF2B5EF4-FFF2-40B4-BE49-F238E27FC236}">
                <a16:creationId xmlns:a16="http://schemas.microsoft.com/office/drawing/2014/main" id="{15281AF8-2DAB-49C0-9A3C-DBBBAEAB599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8DA6EA8-56A4-4DC0-B435-97DCA5AE7B33}" type="slidenum">
              <a:rPr lang="sl-SI" altLang="sl-SI"/>
              <a:pPr/>
              <a:t>‹#›</a:t>
            </a:fld>
            <a:endParaRPr lang="sl-SI" altLang="sl-SI"/>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5719AC-C317-4E86-8777-A5CF0C0B6F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sl-SI"/>
              <a:t>Sara Šabič 1.C</a:t>
            </a:r>
          </a:p>
        </p:txBody>
      </p:sp>
      <p:sp>
        <p:nvSpPr>
          <p:cNvPr id="3" name="Date Placeholder 2">
            <a:extLst>
              <a:ext uri="{FF2B5EF4-FFF2-40B4-BE49-F238E27FC236}">
                <a16:creationId xmlns:a16="http://schemas.microsoft.com/office/drawing/2014/main" id="{88754C3F-A065-47B5-A84E-E5E6AF9ECF3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5238156-607A-41C6-8FCA-39E8547B6EC3}" type="datetimeFigureOut">
              <a:rPr lang="sl-SI"/>
              <a:pPr>
                <a:defRPr/>
              </a:pPr>
              <a:t>31. 05. 2019</a:t>
            </a:fld>
            <a:endParaRPr lang="sl-SI"/>
          </a:p>
        </p:txBody>
      </p:sp>
      <p:sp>
        <p:nvSpPr>
          <p:cNvPr id="4" name="Slide Image Placeholder 3">
            <a:extLst>
              <a:ext uri="{FF2B5EF4-FFF2-40B4-BE49-F238E27FC236}">
                <a16:creationId xmlns:a16="http://schemas.microsoft.com/office/drawing/2014/main" id="{134C84F6-1A0B-4146-8E7D-BE97C219CC2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2CD64E36-AA69-4C8F-94D8-E9C70114521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7DA24659-9517-4191-A89F-00959EDFBC8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Slide Number Placeholder 6">
            <a:extLst>
              <a:ext uri="{FF2B5EF4-FFF2-40B4-BE49-F238E27FC236}">
                <a16:creationId xmlns:a16="http://schemas.microsoft.com/office/drawing/2014/main" id="{4F236B29-89C9-4EE7-9C84-C6FBE3C33B7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3DA4BBC-0361-4E59-97C5-6FE2F9D76276}" type="slidenum">
              <a:rPr lang="sl-SI" altLang="sl-SI"/>
              <a:pPr/>
              <a:t>‹#›</a:t>
            </a:fld>
            <a:endParaRPr lang="sl-SI" altLang="sl-SI"/>
          </a:p>
        </p:txBody>
      </p:sp>
    </p:spTree>
  </p:cSld>
  <p:clrMap bg1="lt1" tx1="dk1" bg2="lt2" tx2="dk2" accent1="accent1" accent2="accent2" accent3="accent3" accent4="accent4" accent5="accent5" accent6="accent6" hlink="hlink" folHlink="folHlink"/>
  <p:hf sldNum="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17ADF68-9B02-49BC-867B-FF4F6104F2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EC21D69-1613-4BB2-B13E-DADDCB4B6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2532" name="Header Placeholder 4">
            <a:extLst>
              <a:ext uri="{FF2B5EF4-FFF2-40B4-BE49-F238E27FC236}">
                <a16:creationId xmlns:a16="http://schemas.microsoft.com/office/drawing/2014/main" id="{5D4CB141-8197-463B-9943-135C8091739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sl-SI" altLang="sl-SI"/>
              <a:t>Sara Šabič 1.C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9379836A-7C3F-4475-9DAA-DBFF9F972F61}"/>
              </a:ext>
            </a:extLst>
          </p:cNvPr>
          <p:cNvSpPr>
            <a:spLocks noGrp="1"/>
          </p:cNvSpPr>
          <p:nvPr>
            <p:ph type="dt" sz="half" idx="10"/>
          </p:nvPr>
        </p:nvSpPr>
        <p:spPr/>
        <p:txBody>
          <a:bodyPr/>
          <a:lstStyle>
            <a:lvl1pPr>
              <a:defRPr/>
            </a:lvl1pPr>
          </a:lstStyle>
          <a:p>
            <a:pPr>
              <a:defRPr/>
            </a:pPr>
            <a:fld id="{DC25D88F-DFBE-4EE1-8DB2-E7B72017467E}" type="datetime1">
              <a:rPr lang="en-US"/>
              <a:pPr>
                <a:defRPr/>
              </a:pPr>
              <a:t>5/31/2019</a:t>
            </a:fld>
            <a:endParaRPr lang="en-US"/>
          </a:p>
        </p:txBody>
      </p:sp>
      <p:sp>
        <p:nvSpPr>
          <p:cNvPr id="5" name="Footer Placeholder 4">
            <a:extLst>
              <a:ext uri="{FF2B5EF4-FFF2-40B4-BE49-F238E27FC236}">
                <a16:creationId xmlns:a16="http://schemas.microsoft.com/office/drawing/2014/main" id="{2858C921-EFBF-41A0-A1FE-B42C9248AB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B7D5F-1B37-4FE4-9771-79618230950A}"/>
              </a:ext>
            </a:extLst>
          </p:cNvPr>
          <p:cNvSpPr>
            <a:spLocks noGrp="1"/>
          </p:cNvSpPr>
          <p:nvPr>
            <p:ph type="sldNum" sz="quarter" idx="12"/>
          </p:nvPr>
        </p:nvSpPr>
        <p:spPr/>
        <p:txBody>
          <a:bodyPr/>
          <a:lstStyle>
            <a:lvl1pPr>
              <a:defRPr/>
            </a:lvl1pPr>
          </a:lstStyle>
          <a:p>
            <a:fld id="{8BBD5097-FD95-460D-B5DB-A01FBA500F33}" type="slidenum">
              <a:rPr lang="en-US" altLang="sl-SI"/>
              <a:pPr/>
              <a:t>‹#›</a:t>
            </a:fld>
            <a:endParaRPr lang="en-US" altLang="sl-SI"/>
          </a:p>
        </p:txBody>
      </p:sp>
    </p:spTree>
    <p:extLst>
      <p:ext uri="{BB962C8B-B14F-4D97-AF65-F5344CB8AC3E}">
        <p14:creationId xmlns:p14="http://schemas.microsoft.com/office/powerpoint/2010/main" val="14158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C74E893-C65C-4EA2-B20C-B87ED7E346C7}"/>
              </a:ext>
            </a:extLst>
          </p:cNvPr>
          <p:cNvSpPr>
            <a:spLocks noGrp="1"/>
          </p:cNvSpPr>
          <p:nvPr>
            <p:ph type="dt" sz="half" idx="10"/>
          </p:nvPr>
        </p:nvSpPr>
        <p:spPr/>
        <p:txBody>
          <a:bodyPr/>
          <a:lstStyle>
            <a:lvl1pPr>
              <a:defRPr/>
            </a:lvl1pPr>
          </a:lstStyle>
          <a:p>
            <a:pPr>
              <a:defRPr/>
            </a:pPr>
            <a:fld id="{61829810-7E8A-4C33-B023-005546389731}" type="datetime1">
              <a:rPr lang="en-US"/>
              <a:pPr>
                <a:defRPr/>
              </a:pPr>
              <a:t>5/31/2019</a:t>
            </a:fld>
            <a:endParaRPr lang="en-US"/>
          </a:p>
        </p:txBody>
      </p:sp>
      <p:sp>
        <p:nvSpPr>
          <p:cNvPr id="5" name="Footer Placeholder 4">
            <a:extLst>
              <a:ext uri="{FF2B5EF4-FFF2-40B4-BE49-F238E27FC236}">
                <a16:creationId xmlns:a16="http://schemas.microsoft.com/office/drawing/2014/main" id="{7AD2928D-2CAE-4560-AF5D-97019ECC72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8858D1-4C94-4CB7-B18F-151C27F3D5A3}"/>
              </a:ext>
            </a:extLst>
          </p:cNvPr>
          <p:cNvSpPr>
            <a:spLocks noGrp="1"/>
          </p:cNvSpPr>
          <p:nvPr>
            <p:ph type="sldNum" sz="quarter" idx="12"/>
          </p:nvPr>
        </p:nvSpPr>
        <p:spPr/>
        <p:txBody>
          <a:bodyPr/>
          <a:lstStyle>
            <a:lvl1pPr>
              <a:defRPr/>
            </a:lvl1pPr>
          </a:lstStyle>
          <a:p>
            <a:fld id="{F3FA40B5-C6BB-459A-9C02-5B353DE81C5C}" type="slidenum">
              <a:rPr lang="en-US" altLang="sl-SI"/>
              <a:pPr/>
              <a:t>‹#›</a:t>
            </a:fld>
            <a:endParaRPr lang="en-US" altLang="sl-SI"/>
          </a:p>
        </p:txBody>
      </p:sp>
    </p:spTree>
    <p:extLst>
      <p:ext uri="{BB962C8B-B14F-4D97-AF65-F5344CB8AC3E}">
        <p14:creationId xmlns:p14="http://schemas.microsoft.com/office/powerpoint/2010/main" val="83666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8ADCF8C-94D1-4C30-A907-F0B9A41128B7}"/>
              </a:ext>
            </a:extLst>
          </p:cNvPr>
          <p:cNvSpPr>
            <a:spLocks noGrp="1"/>
          </p:cNvSpPr>
          <p:nvPr>
            <p:ph type="dt" sz="half" idx="10"/>
          </p:nvPr>
        </p:nvSpPr>
        <p:spPr/>
        <p:txBody>
          <a:bodyPr/>
          <a:lstStyle>
            <a:lvl1pPr>
              <a:defRPr/>
            </a:lvl1pPr>
          </a:lstStyle>
          <a:p>
            <a:pPr>
              <a:defRPr/>
            </a:pPr>
            <a:fld id="{1E23CA62-E5E7-4B2E-8962-C07DF59E2932}" type="datetime1">
              <a:rPr lang="en-US"/>
              <a:pPr>
                <a:defRPr/>
              </a:pPr>
              <a:t>5/31/2019</a:t>
            </a:fld>
            <a:endParaRPr lang="en-US"/>
          </a:p>
        </p:txBody>
      </p:sp>
      <p:sp>
        <p:nvSpPr>
          <p:cNvPr id="5" name="Footer Placeholder 4">
            <a:extLst>
              <a:ext uri="{FF2B5EF4-FFF2-40B4-BE49-F238E27FC236}">
                <a16:creationId xmlns:a16="http://schemas.microsoft.com/office/drawing/2014/main" id="{B0A70EF7-81EA-4568-A4FD-EBAA2DD05A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1EA3FC-17DC-4008-8D3C-8276A428A989}"/>
              </a:ext>
            </a:extLst>
          </p:cNvPr>
          <p:cNvSpPr>
            <a:spLocks noGrp="1"/>
          </p:cNvSpPr>
          <p:nvPr>
            <p:ph type="sldNum" sz="quarter" idx="12"/>
          </p:nvPr>
        </p:nvSpPr>
        <p:spPr/>
        <p:txBody>
          <a:bodyPr/>
          <a:lstStyle>
            <a:lvl1pPr>
              <a:defRPr/>
            </a:lvl1pPr>
          </a:lstStyle>
          <a:p>
            <a:fld id="{90774213-E2A5-49BA-89A1-21AC14FC8475}" type="slidenum">
              <a:rPr lang="en-US" altLang="sl-SI"/>
              <a:pPr/>
              <a:t>‹#›</a:t>
            </a:fld>
            <a:endParaRPr lang="en-US" altLang="sl-SI"/>
          </a:p>
        </p:txBody>
      </p:sp>
    </p:spTree>
    <p:extLst>
      <p:ext uri="{BB962C8B-B14F-4D97-AF65-F5344CB8AC3E}">
        <p14:creationId xmlns:p14="http://schemas.microsoft.com/office/powerpoint/2010/main" val="232677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84827AB-99B0-446A-8022-8513879B6B94}"/>
              </a:ext>
            </a:extLst>
          </p:cNvPr>
          <p:cNvSpPr>
            <a:spLocks noGrp="1"/>
          </p:cNvSpPr>
          <p:nvPr>
            <p:ph type="dt" sz="half" idx="10"/>
          </p:nvPr>
        </p:nvSpPr>
        <p:spPr/>
        <p:txBody>
          <a:bodyPr/>
          <a:lstStyle>
            <a:lvl1pPr>
              <a:defRPr/>
            </a:lvl1pPr>
          </a:lstStyle>
          <a:p>
            <a:pPr>
              <a:defRPr/>
            </a:pPr>
            <a:fld id="{1558E445-5BBF-4F5F-8C91-F2688A245D01}" type="datetime1">
              <a:rPr lang="en-US"/>
              <a:pPr>
                <a:defRPr/>
              </a:pPr>
              <a:t>5/31/2019</a:t>
            </a:fld>
            <a:endParaRPr lang="en-US"/>
          </a:p>
        </p:txBody>
      </p:sp>
      <p:sp>
        <p:nvSpPr>
          <p:cNvPr id="5" name="Footer Placeholder 4">
            <a:extLst>
              <a:ext uri="{FF2B5EF4-FFF2-40B4-BE49-F238E27FC236}">
                <a16:creationId xmlns:a16="http://schemas.microsoft.com/office/drawing/2014/main" id="{A574A5A8-7C65-4D50-8827-DF02C32A1B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12495C-B662-41FB-86A9-2A0DE0CDC7EF}"/>
              </a:ext>
            </a:extLst>
          </p:cNvPr>
          <p:cNvSpPr>
            <a:spLocks noGrp="1"/>
          </p:cNvSpPr>
          <p:nvPr>
            <p:ph type="sldNum" sz="quarter" idx="12"/>
          </p:nvPr>
        </p:nvSpPr>
        <p:spPr/>
        <p:txBody>
          <a:bodyPr/>
          <a:lstStyle>
            <a:lvl1pPr>
              <a:defRPr/>
            </a:lvl1pPr>
          </a:lstStyle>
          <a:p>
            <a:fld id="{E785C926-DF40-42BF-9F37-0797ED2C4BA2}" type="slidenum">
              <a:rPr lang="en-US" altLang="sl-SI"/>
              <a:pPr/>
              <a:t>‹#›</a:t>
            </a:fld>
            <a:endParaRPr lang="en-US" altLang="sl-SI"/>
          </a:p>
        </p:txBody>
      </p:sp>
    </p:spTree>
    <p:extLst>
      <p:ext uri="{BB962C8B-B14F-4D97-AF65-F5344CB8AC3E}">
        <p14:creationId xmlns:p14="http://schemas.microsoft.com/office/powerpoint/2010/main" val="126289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01636-3EAA-4FF4-8CA0-BB84B4E1301A}"/>
              </a:ext>
            </a:extLst>
          </p:cNvPr>
          <p:cNvSpPr>
            <a:spLocks noGrp="1"/>
          </p:cNvSpPr>
          <p:nvPr>
            <p:ph type="dt" sz="half" idx="10"/>
          </p:nvPr>
        </p:nvSpPr>
        <p:spPr/>
        <p:txBody>
          <a:bodyPr/>
          <a:lstStyle>
            <a:lvl1pPr>
              <a:defRPr/>
            </a:lvl1pPr>
          </a:lstStyle>
          <a:p>
            <a:pPr>
              <a:defRPr/>
            </a:pPr>
            <a:fld id="{925B8835-0496-4919-BFAA-5047A4F912D5}" type="datetime1">
              <a:rPr lang="en-US"/>
              <a:pPr>
                <a:defRPr/>
              </a:pPr>
              <a:t>5/31/2019</a:t>
            </a:fld>
            <a:endParaRPr lang="en-US"/>
          </a:p>
        </p:txBody>
      </p:sp>
      <p:sp>
        <p:nvSpPr>
          <p:cNvPr id="5" name="Footer Placeholder 4">
            <a:extLst>
              <a:ext uri="{FF2B5EF4-FFF2-40B4-BE49-F238E27FC236}">
                <a16:creationId xmlns:a16="http://schemas.microsoft.com/office/drawing/2014/main" id="{6B585D70-BD89-4C05-BDFF-ED1FFCF5C9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962D20-296A-4429-A1DA-DB8FF8B0D257}"/>
              </a:ext>
            </a:extLst>
          </p:cNvPr>
          <p:cNvSpPr>
            <a:spLocks noGrp="1"/>
          </p:cNvSpPr>
          <p:nvPr>
            <p:ph type="sldNum" sz="quarter" idx="12"/>
          </p:nvPr>
        </p:nvSpPr>
        <p:spPr/>
        <p:txBody>
          <a:bodyPr/>
          <a:lstStyle>
            <a:lvl1pPr>
              <a:defRPr/>
            </a:lvl1pPr>
          </a:lstStyle>
          <a:p>
            <a:fld id="{2A16CBE0-1A01-4DFE-9EFE-A0FC9F774441}" type="slidenum">
              <a:rPr lang="en-US" altLang="sl-SI"/>
              <a:pPr/>
              <a:t>‹#›</a:t>
            </a:fld>
            <a:endParaRPr lang="en-US" altLang="sl-SI"/>
          </a:p>
        </p:txBody>
      </p:sp>
    </p:spTree>
    <p:extLst>
      <p:ext uri="{BB962C8B-B14F-4D97-AF65-F5344CB8AC3E}">
        <p14:creationId xmlns:p14="http://schemas.microsoft.com/office/powerpoint/2010/main" val="281054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a:extLst>
              <a:ext uri="{FF2B5EF4-FFF2-40B4-BE49-F238E27FC236}">
                <a16:creationId xmlns:a16="http://schemas.microsoft.com/office/drawing/2014/main" id="{A44486C0-855C-4A88-8FAE-696A92A1952D}"/>
              </a:ext>
            </a:extLst>
          </p:cNvPr>
          <p:cNvSpPr>
            <a:spLocks noGrp="1"/>
          </p:cNvSpPr>
          <p:nvPr>
            <p:ph type="dt" sz="half" idx="10"/>
          </p:nvPr>
        </p:nvSpPr>
        <p:spPr/>
        <p:txBody>
          <a:bodyPr/>
          <a:lstStyle>
            <a:lvl1pPr>
              <a:defRPr/>
            </a:lvl1pPr>
          </a:lstStyle>
          <a:p>
            <a:pPr>
              <a:defRPr/>
            </a:pPr>
            <a:fld id="{3F93A69B-75B1-4E03-A495-6706FC038130}" type="datetime1">
              <a:rPr lang="en-US"/>
              <a:pPr>
                <a:defRPr/>
              </a:pPr>
              <a:t>5/31/2019</a:t>
            </a:fld>
            <a:endParaRPr lang="en-US"/>
          </a:p>
        </p:txBody>
      </p:sp>
      <p:sp>
        <p:nvSpPr>
          <p:cNvPr id="6" name="Footer Placeholder 4">
            <a:extLst>
              <a:ext uri="{FF2B5EF4-FFF2-40B4-BE49-F238E27FC236}">
                <a16:creationId xmlns:a16="http://schemas.microsoft.com/office/drawing/2014/main" id="{741E2397-A05A-4EE1-AD98-A257FAAB0A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7332A6-C69A-4F90-99E1-0C6592776B1E}"/>
              </a:ext>
            </a:extLst>
          </p:cNvPr>
          <p:cNvSpPr>
            <a:spLocks noGrp="1"/>
          </p:cNvSpPr>
          <p:nvPr>
            <p:ph type="sldNum" sz="quarter" idx="12"/>
          </p:nvPr>
        </p:nvSpPr>
        <p:spPr/>
        <p:txBody>
          <a:bodyPr/>
          <a:lstStyle>
            <a:lvl1pPr>
              <a:defRPr/>
            </a:lvl1pPr>
          </a:lstStyle>
          <a:p>
            <a:fld id="{444DC8EF-78EF-4CBF-8760-8E40E30635E6}" type="slidenum">
              <a:rPr lang="en-US" altLang="sl-SI"/>
              <a:pPr/>
              <a:t>‹#›</a:t>
            </a:fld>
            <a:endParaRPr lang="en-US" altLang="sl-SI"/>
          </a:p>
        </p:txBody>
      </p:sp>
    </p:spTree>
    <p:extLst>
      <p:ext uri="{BB962C8B-B14F-4D97-AF65-F5344CB8AC3E}">
        <p14:creationId xmlns:p14="http://schemas.microsoft.com/office/powerpoint/2010/main" val="162023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a:extLst>
              <a:ext uri="{FF2B5EF4-FFF2-40B4-BE49-F238E27FC236}">
                <a16:creationId xmlns:a16="http://schemas.microsoft.com/office/drawing/2014/main" id="{901D70CE-0DD4-4B3F-8520-60570F361AE4}"/>
              </a:ext>
            </a:extLst>
          </p:cNvPr>
          <p:cNvSpPr>
            <a:spLocks noGrp="1"/>
          </p:cNvSpPr>
          <p:nvPr>
            <p:ph type="dt" sz="half" idx="10"/>
          </p:nvPr>
        </p:nvSpPr>
        <p:spPr/>
        <p:txBody>
          <a:bodyPr/>
          <a:lstStyle>
            <a:lvl1pPr>
              <a:defRPr/>
            </a:lvl1pPr>
          </a:lstStyle>
          <a:p>
            <a:pPr>
              <a:defRPr/>
            </a:pPr>
            <a:fld id="{B862C377-F145-45F6-8AB4-375DEF46F9D5}" type="datetime1">
              <a:rPr lang="en-US"/>
              <a:pPr>
                <a:defRPr/>
              </a:pPr>
              <a:t>5/31/2019</a:t>
            </a:fld>
            <a:endParaRPr lang="en-US"/>
          </a:p>
        </p:txBody>
      </p:sp>
      <p:sp>
        <p:nvSpPr>
          <p:cNvPr id="8" name="Footer Placeholder 4">
            <a:extLst>
              <a:ext uri="{FF2B5EF4-FFF2-40B4-BE49-F238E27FC236}">
                <a16:creationId xmlns:a16="http://schemas.microsoft.com/office/drawing/2014/main" id="{14E7755C-0CA1-45FB-8037-99378F7A76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934E797-52CE-478D-AD37-41D0730C74FB}"/>
              </a:ext>
            </a:extLst>
          </p:cNvPr>
          <p:cNvSpPr>
            <a:spLocks noGrp="1"/>
          </p:cNvSpPr>
          <p:nvPr>
            <p:ph type="sldNum" sz="quarter" idx="12"/>
          </p:nvPr>
        </p:nvSpPr>
        <p:spPr/>
        <p:txBody>
          <a:bodyPr/>
          <a:lstStyle>
            <a:lvl1pPr>
              <a:defRPr/>
            </a:lvl1pPr>
          </a:lstStyle>
          <a:p>
            <a:fld id="{DCB35A75-1175-4B88-A461-AAB0BF36CF67}" type="slidenum">
              <a:rPr lang="en-US" altLang="sl-SI"/>
              <a:pPr/>
              <a:t>‹#›</a:t>
            </a:fld>
            <a:endParaRPr lang="en-US" altLang="sl-SI"/>
          </a:p>
        </p:txBody>
      </p:sp>
    </p:spTree>
    <p:extLst>
      <p:ext uri="{BB962C8B-B14F-4D97-AF65-F5344CB8AC3E}">
        <p14:creationId xmlns:p14="http://schemas.microsoft.com/office/powerpoint/2010/main" val="228632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a:extLst>
              <a:ext uri="{FF2B5EF4-FFF2-40B4-BE49-F238E27FC236}">
                <a16:creationId xmlns:a16="http://schemas.microsoft.com/office/drawing/2014/main" id="{4273A9E6-B825-4CAA-A1EC-E319FEC6F85F}"/>
              </a:ext>
            </a:extLst>
          </p:cNvPr>
          <p:cNvSpPr>
            <a:spLocks noGrp="1"/>
          </p:cNvSpPr>
          <p:nvPr>
            <p:ph type="dt" sz="half" idx="10"/>
          </p:nvPr>
        </p:nvSpPr>
        <p:spPr/>
        <p:txBody>
          <a:bodyPr/>
          <a:lstStyle>
            <a:lvl1pPr>
              <a:defRPr/>
            </a:lvl1pPr>
          </a:lstStyle>
          <a:p>
            <a:pPr>
              <a:defRPr/>
            </a:pPr>
            <a:fld id="{662FB969-A0F4-48D7-BE80-350252110F20}" type="datetime1">
              <a:rPr lang="en-US"/>
              <a:pPr>
                <a:defRPr/>
              </a:pPr>
              <a:t>5/31/2019</a:t>
            </a:fld>
            <a:endParaRPr lang="en-US"/>
          </a:p>
        </p:txBody>
      </p:sp>
      <p:sp>
        <p:nvSpPr>
          <p:cNvPr id="4" name="Footer Placeholder 4">
            <a:extLst>
              <a:ext uri="{FF2B5EF4-FFF2-40B4-BE49-F238E27FC236}">
                <a16:creationId xmlns:a16="http://schemas.microsoft.com/office/drawing/2014/main" id="{6AF5CDCF-DEA8-4B3B-983C-5F78E2B5B5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7F4420A-E767-4B10-BDF0-F9E304F78AB9}"/>
              </a:ext>
            </a:extLst>
          </p:cNvPr>
          <p:cNvSpPr>
            <a:spLocks noGrp="1"/>
          </p:cNvSpPr>
          <p:nvPr>
            <p:ph type="sldNum" sz="quarter" idx="12"/>
          </p:nvPr>
        </p:nvSpPr>
        <p:spPr/>
        <p:txBody>
          <a:bodyPr/>
          <a:lstStyle>
            <a:lvl1pPr>
              <a:defRPr/>
            </a:lvl1pPr>
          </a:lstStyle>
          <a:p>
            <a:fld id="{95C17413-1A4E-4B14-8493-6E58DC4A2FD4}" type="slidenum">
              <a:rPr lang="en-US" altLang="sl-SI"/>
              <a:pPr/>
              <a:t>‹#›</a:t>
            </a:fld>
            <a:endParaRPr lang="en-US" altLang="sl-SI"/>
          </a:p>
        </p:txBody>
      </p:sp>
    </p:spTree>
    <p:extLst>
      <p:ext uri="{BB962C8B-B14F-4D97-AF65-F5344CB8AC3E}">
        <p14:creationId xmlns:p14="http://schemas.microsoft.com/office/powerpoint/2010/main" val="172471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2245CC-F5E5-475B-899F-CD1BA2A2EA29}"/>
              </a:ext>
            </a:extLst>
          </p:cNvPr>
          <p:cNvSpPr>
            <a:spLocks noGrp="1"/>
          </p:cNvSpPr>
          <p:nvPr>
            <p:ph type="dt" sz="half" idx="10"/>
          </p:nvPr>
        </p:nvSpPr>
        <p:spPr/>
        <p:txBody>
          <a:bodyPr/>
          <a:lstStyle>
            <a:lvl1pPr>
              <a:defRPr/>
            </a:lvl1pPr>
          </a:lstStyle>
          <a:p>
            <a:pPr>
              <a:defRPr/>
            </a:pPr>
            <a:fld id="{CD239EBF-0074-4403-85A4-9C9E35CB48A8}" type="datetime1">
              <a:rPr lang="en-US"/>
              <a:pPr>
                <a:defRPr/>
              </a:pPr>
              <a:t>5/31/2019</a:t>
            </a:fld>
            <a:endParaRPr lang="en-US"/>
          </a:p>
        </p:txBody>
      </p:sp>
      <p:sp>
        <p:nvSpPr>
          <p:cNvPr id="3" name="Footer Placeholder 4">
            <a:extLst>
              <a:ext uri="{FF2B5EF4-FFF2-40B4-BE49-F238E27FC236}">
                <a16:creationId xmlns:a16="http://schemas.microsoft.com/office/drawing/2014/main" id="{C5C240BE-2AD3-4BB8-99F9-D11F2A428E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DD0C90F-4A05-4561-9195-694336203C45}"/>
              </a:ext>
            </a:extLst>
          </p:cNvPr>
          <p:cNvSpPr>
            <a:spLocks noGrp="1"/>
          </p:cNvSpPr>
          <p:nvPr>
            <p:ph type="sldNum" sz="quarter" idx="12"/>
          </p:nvPr>
        </p:nvSpPr>
        <p:spPr/>
        <p:txBody>
          <a:bodyPr/>
          <a:lstStyle>
            <a:lvl1pPr>
              <a:defRPr/>
            </a:lvl1pPr>
          </a:lstStyle>
          <a:p>
            <a:fld id="{EF6C30FA-8F22-4F6D-A50E-1EC0C4B0A66B}" type="slidenum">
              <a:rPr lang="en-US" altLang="sl-SI"/>
              <a:pPr/>
              <a:t>‹#›</a:t>
            </a:fld>
            <a:endParaRPr lang="en-US" altLang="sl-SI"/>
          </a:p>
        </p:txBody>
      </p:sp>
    </p:spTree>
    <p:extLst>
      <p:ext uri="{BB962C8B-B14F-4D97-AF65-F5344CB8AC3E}">
        <p14:creationId xmlns:p14="http://schemas.microsoft.com/office/powerpoint/2010/main" val="425184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847EE5F-3CEC-45FF-AE2A-9E1C133AAB5E}"/>
              </a:ext>
            </a:extLst>
          </p:cNvPr>
          <p:cNvSpPr>
            <a:spLocks noGrp="1"/>
          </p:cNvSpPr>
          <p:nvPr>
            <p:ph type="dt" sz="half" idx="10"/>
          </p:nvPr>
        </p:nvSpPr>
        <p:spPr/>
        <p:txBody>
          <a:bodyPr/>
          <a:lstStyle>
            <a:lvl1pPr>
              <a:defRPr/>
            </a:lvl1pPr>
          </a:lstStyle>
          <a:p>
            <a:pPr>
              <a:defRPr/>
            </a:pPr>
            <a:fld id="{6563E835-C70B-481B-924A-1451A2A68F1C}" type="datetime1">
              <a:rPr lang="en-US"/>
              <a:pPr>
                <a:defRPr/>
              </a:pPr>
              <a:t>5/31/2019</a:t>
            </a:fld>
            <a:endParaRPr lang="en-US"/>
          </a:p>
        </p:txBody>
      </p:sp>
      <p:sp>
        <p:nvSpPr>
          <p:cNvPr id="6" name="Footer Placeholder 4">
            <a:extLst>
              <a:ext uri="{FF2B5EF4-FFF2-40B4-BE49-F238E27FC236}">
                <a16:creationId xmlns:a16="http://schemas.microsoft.com/office/drawing/2014/main" id="{D84F8AEC-8C79-4625-8494-B5754519A3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A46DD1-92A6-45CC-98CF-DC2AA09C863C}"/>
              </a:ext>
            </a:extLst>
          </p:cNvPr>
          <p:cNvSpPr>
            <a:spLocks noGrp="1"/>
          </p:cNvSpPr>
          <p:nvPr>
            <p:ph type="sldNum" sz="quarter" idx="12"/>
          </p:nvPr>
        </p:nvSpPr>
        <p:spPr/>
        <p:txBody>
          <a:bodyPr/>
          <a:lstStyle>
            <a:lvl1pPr>
              <a:defRPr/>
            </a:lvl1pPr>
          </a:lstStyle>
          <a:p>
            <a:fld id="{861A8DA4-17BD-40F0-927E-423E8A37B3FA}" type="slidenum">
              <a:rPr lang="en-US" altLang="sl-SI"/>
              <a:pPr/>
              <a:t>‹#›</a:t>
            </a:fld>
            <a:endParaRPr lang="en-US" altLang="sl-SI"/>
          </a:p>
        </p:txBody>
      </p:sp>
    </p:spTree>
    <p:extLst>
      <p:ext uri="{BB962C8B-B14F-4D97-AF65-F5344CB8AC3E}">
        <p14:creationId xmlns:p14="http://schemas.microsoft.com/office/powerpoint/2010/main" val="172843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901609-7D93-418A-A2E1-B8EB7AB6FA41}"/>
              </a:ext>
            </a:extLst>
          </p:cNvPr>
          <p:cNvSpPr>
            <a:spLocks noGrp="1"/>
          </p:cNvSpPr>
          <p:nvPr>
            <p:ph type="dt" sz="half" idx="10"/>
          </p:nvPr>
        </p:nvSpPr>
        <p:spPr/>
        <p:txBody>
          <a:bodyPr/>
          <a:lstStyle>
            <a:lvl1pPr>
              <a:defRPr/>
            </a:lvl1pPr>
          </a:lstStyle>
          <a:p>
            <a:pPr>
              <a:defRPr/>
            </a:pPr>
            <a:fld id="{9C39EE2B-8EF6-4E9F-A028-F1E653971787}" type="datetime1">
              <a:rPr lang="en-US"/>
              <a:pPr>
                <a:defRPr/>
              </a:pPr>
              <a:t>5/31/2019</a:t>
            </a:fld>
            <a:endParaRPr lang="en-US"/>
          </a:p>
        </p:txBody>
      </p:sp>
      <p:sp>
        <p:nvSpPr>
          <p:cNvPr id="6" name="Footer Placeholder 4">
            <a:extLst>
              <a:ext uri="{FF2B5EF4-FFF2-40B4-BE49-F238E27FC236}">
                <a16:creationId xmlns:a16="http://schemas.microsoft.com/office/drawing/2014/main" id="{E0968B6D-05A9-46AD-BD36-5488E938E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8232BD-0066-4D64-8B1E-120FA30A34A1}"/>
              </a:ext>
            </a:extLst>
          </p:cNvPr>
          <p:cNvSpPr>
            <a:spLocks noGrp="1"/>
          </p:cNvSpPr>
          <p:nvPr>
            <p:ph type="sldNum" sz="quarter" idx="12"/>
          </p:nvPr>
        </p:nvSpPr>
        <p:spPr/>
        <p:txBody>
          <a:bodyPr/>
          <a:lstStyle>
            <a:lvl1pPr>
              <a:defRPr/>
            </a:lvl1pPr>
          </a:lstStyle>
          <a:p>
            <a:fld id="{6014DBFB-12F9-437C-BDF6-1E87B339B680}" type="slidenum">
              <a:rPr lang="en-US" altLang="sl-SI"/>
              <a:pPr/>
              <a:t>‹#›</a:t>
            </a:fld>
            <a:endParaRPr lang="en-US" altLang="sl-SI"/>
          </a:p>
        </p:txBody>
      </p:sp>
    </p:spTree>
    <p:extLst>
      <p:ext uri="{BB962C8B-B14F-4D97-AF65-F5344CB8AC3E}">
        <p14:creationId xmlns:p14="http://schemas.microsoft.com/office/powerpoint/2010/main" val="31062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859387E-8F68-45D8-B2B4-724C04603F6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a:extLst>
              <a:ext uri="{FF2B5EF4-FFF2-40B4-BE49-F238E27FC236}">
                <a16:creationId xmlns:a16="http://schemas.microsoft.com/office/drawing/2014/main" id="{C2E3C0E0-E6F0-464B-883A-B5200E61C5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EC37D67B-777D-4A1D-805D-8369A2188C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8EC64A-1C5F-4FE3-BA57-B56284BA59FF}" type="datetime1">
              <a:rPr lang="en-US"/>
              <a:pPr>
                <a:defRPr/>
              </a:pPr>
              <a:t>5/31/2019</a:t>
            </a:fld>
            <a:endParaRPr lang="en-US"/>
          </a:p>
        </p:txBody>
      </p:sp>
      <p:sp>
        <p:nvSpPr>
          <p:cNvPr id="5" name="Footer Placeholder 4">
            <a:extLst>
              <a:ext uri="{FF2B5EF4-FFF2-40B4-BE49-F238E27FC236}">
                <a16:creationId xmlns:a16="http://schemas.microsoft.com/office/drawing/2014/main" id="{2A7EC840-7A6E-4E71-81AE-4EE15987FE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33DDF7A-F546-460B-878E-2537F59CAFD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5E1DC21-783D-447E-B1FA-BB67E7EE5FEF}"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3047715-DA3A-4B08-9BCF-7EE62D79B0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009650"/>
            <a:ext cx="916146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a:extLst>
              <a:ext uri="{FF2B5EF4-FFF2-40B4-BE49-F238E27FC236}">
                <a16:creationId xmlns:a16="http://schemas.microsoft.com/office/drawing/2014/main" id="{88581F56-04D5-4176-87BF-98CB3196DAC8}"/>
              </a:ext>
            </a:extLst>
          </p:cNvPr>
          <p:cNvSpPr txBox="1">
            <a:spLocks noChangeArrowheads="1"/>
          </p:cNvSpPr>
          <p:nvPr/>
        </p:nvSpPr>
        <p:spPr bwMode="auto">
          <a:xfrm>
            <a:off x="-26988" y="4648200"/>
            <a:ext cx="51657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dirty="0">
                <a:solidFill>
                  <a:schemeClr val="bg1"/>
                </a:solidFill>
              </a:rPr>
              <a:t>Naredila:  </a:t>
            </a:r>
          </a:p>
        </p:txBody>
      </p:sp>
      <p:sp>
        <p:nvSpPr>
          <p:cNvPr id="2052" name="TextBox 5">
            <a:extLst>
              <a:ext uri="{FF2B5EF4-FFF2-40B4-BE49-F238E27FC236}">
                <a16:creationId xmlns:a16="http://schemas.microsoft.com/office/drawing/2014/main" id="{48A64CF2-7CCC-4DB0-9D00-15A0A93939E5}"/>
              </a:ext>
            </a:extLst>
          </p:cNvPr>
          <p:cNvSpPr txBox="1">
            <a:spLocks noChangeArrowheads="1"/>
          </p:cNvSpPr>
          <p:nvPr/>
        </p:nvSpPr>
        <p:spPr bwMode="auto">
          <a:xfrm>
            <a:off x="-17463" y="5029200"/>
            <a:ext cx="74263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dirty="0"/>
              <a:t>Mentorica:  </a:t>
            </a:r>
          </a:p>
        </p:txBody>
      </p:sp>
      <p:sp>
        <p:nvSpPr>
          <p:cNvPr id="2053" name="TextBox 6">
            <a:extLst>
              <a:ext uri="{FF2B5EF4-FFF2-40B4-BE49-F238E27FC236}">
                <a16:creationId xmlns:a16="http://schemas.microsoft.com/office/drawing/2014/main" id="{8E57197F-0B12-403F-B926-9287A4AC3F63}"/>
              </a:ext>
            </a:extLst>
          </p:cNvPr>
          <p:cNvSpPr txBox="1">
            <a:spLocks noChangeArrowheads="1"/>
          </p:cNvSpPr>
          <p:nvPr/>
        </p:nvSpPr>
        <p:spPr bwMode="auto">
          <a:xfrm>
            <a:off x="0" y="4267200"/>
            <a:ext cx="460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a:t>ZDA </a:t>
            </a:r>
          </a:p>
        </p:txBody>
      </p:sp>
      <p:sp>
        <p:nvSpPr>
          <p:cNvPr id="2055" name="TextBox 7">
            <a:extLst>
              <a:ext uri="{FF2B5EF4-FFF2-40B4-BE49-F238E27FC236}">
                <a16:creationId xmlns:a16="http://schemas.microsoft.com/office/drawing/2014/main" id="{120F6F55-00BF-4A42-9C29-2B188DD398A2}"/>
              </a:ext>
            </a:extLst>
          </p:cNvPr>
          <p:cNvSpPr txBox="1">
            <a:spLocks noChangeArrowheads="1"/>
          </p:cNvSpPr>
          <p:nvPr/>
        </p:nvSpPr>
        <p:spPr bwMode="auto">
          <a:xfrm>
            <a:off x="41275" y="5475288"/>
            <a:ext cx="186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000">
                <a:solidFill>
                  <a:schemeClr val="bg1"/>
                </a:solidFill>
              </a:rPr>
              <a:t>2.6.2014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0C873790-16A8-4395-AEE7-DE50B5BA95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518D23-0BB7-490C-A08F-6AC321C17CFA}"/>
              </a:ext>
            </a:extLst>
          </p:cNvPr>
          <p:cNvSpPr txBox="1"/>
          <p:nvPr/>
        </p:nvSpPr>
        <p:spPr>
          <a:xfrm>
            <a:off x="0" y="50800"/>
            <a:ext cx="9296400" cy="7232650"/>
          </a:xfrm>
          <a:prstGeom prst="rect">
            <a:avLst/>
          </a:prstGeom>
          <a:noFill/>
        </p:spPr>
        <p:txBody>
          <a:bodyPr>
            <a:spAutoFit/>
          </a:bodyPr>
          <a:lstStyle/>
          <a:p>
            <a:pPr fontAlgn="auto">
              <a:spcBef>
                <a:spcPts val="0"/>
              </a:spcBef>
              <a:spcAft>
                <a:spcPts val="600"/>
              </a:spcAft>
              <a:defRPr/>
            </a:pPr>
            <a:r>
              <a:rPr lang="sl-SI" sz="2800" dirty="0">
                <a:solidFill>
                  <a:srgbClr val="FF0000"/>
                </a:solidFill>
                <a:latin typeface="Eras Medium ITC" pitchFamily="34" charset="0"/>
                <a:cs typeface="+mn-cs"/>
              </a:rPr>
              <a:t>ZLATA PRAVILA</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Poštenje</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Olika</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Osebnost</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Videz</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Skrb za druge</a:t>
            </a:r>
          </a:p>
          <a:p>
            <a:pPr marL="285750" indent="-285750" fontAlgn="auto">
              <a:spcBef>
                <a:spcPts val="0"/>
              </a:spcBef>
              <a:spcAft>
                <a:spcPts val="600"/>
              </a:spcAft>
              <a:buFont typeface="Arial" pitchFamily="34" charset="0"/>
              <a:buChar char="•"/>
              <a:defRPr/>
            </a:pPr>
            <a:r>
              <a:rPr lang="sl-SI" sz="2400" dirty="0">
                <a:solidFill>
                  <a:schemeClr val="bg1"/>
                </a:solidFill>
                <a:latin typeface="Eras Medium ITC" pitchFamily="34" charset="0"/>
                <a:cs typeface="+mn-cs"/>
              </a:rPr>
              <a:t>Taktnost</a:t>
            </a:r>
          </a:p>
          <a:p>
            <a:pPr fontAlgn="auto">
              <a:spcBef>
                <a:spcPts val="0"/>
              </a:spcBef>
              <a:spcAft>
                <a:spcPts val="600"/>
              </a:spcAft>
              <a:defRPr/>
            </a:pPr>
            <a:r>
              <a:rPr lang="sl-SI" sz="2800" dirty="0">
                <a:solidFill>
                  <a:srgbClr val="FF0000"/>
                </a:solidFill>
                <a:latin typeface="Eras Medium ITC" pitchFamily="34" charset="0"/>
                <a:cs typeface="+mn-cs"/>
              </a:rPr>
              <a:t>POSLOVNI PROTOKOL</a:t>
            </a:r>
          </a:p>
          <a:p>
            <a:pPr fontAlgn="auto">
              <a:spcBef>
                <a:spcPts val="0"/>
              </a:spcBef>
              <a:spcAft>
                <a:spcPts val="0"/>
              </a:spcAft>
              <a:defRPr/>
            </a:pPr>
            <a:r>
              <a:rPr lang="sl-SI" sz="2400" dirty="0">
                <a:solidFill>
                  <a:schemeClr val="bg1"/>
                </a:solidFill>
                <a:latin typeface="Eras Medium ITC" pitchFamily="34" charset="0"/>
                <a:cs typeface="+mn-cs"/>
              </a:rPr>
              <a:t>Stiki med poslovnimi ljudmi, zlasti tistimi, ki opravljajo dejavnost v medkulturnem okolju, potekajo v skladu z vnaprej določenimi pravili in običaji. </a:t>
            </a:r>
            <a:endParaRPr lang="en-US" sz="2400" dirty="0">
              <a:solidFill>
                <a:schemeClr val="bg1"/>
              </a:solidFill>
              <a:latin typeface="Eras Medium ITC" pitchFamily="34" charset="0"/>
              <a:cs typeface="+mn-cs"/>
            </a:endParaRPr>
          </a:p>
          <a:p>
            <a:pPr fontAlgn="auto">
              <a:spcBef>
                <a:spcPts val="0"/>
              </a:spcBef>
              <a:spcAft>
                <a:spcPts val="600"/>
              </a:spcAft>
              <a:defRPr/>
            </a:pPr>
            <a:r>
              <a:rPr lang="sl-SI" sz="2800" dirty="0">
                <a:solidFill>
                  <a:srgbClr val="FF0000"/>
                </a:solidFill>
                <a:latin typeface="Eras Medium ITC" pitchFamily="34" charset="0"/>
                <a:cs typeface="+mn-cs"/>
              </a:rPr>
              <a:t>V POSLOVNEM SVETU NI NIČ PREPUŠČENO NAKLUČJU</a:t>
            </a:r>
          </a:p>
          <a:p>
            <a:pPr fontAlgn="auto">
              <a:spcBef>
                <a:spcPts val="0"/>
              </a:spcBef>
              <a:spcAft>
                <a:spcPts val="0"/>
              </a:spcAft>
              <a:defRPr/>
            </a:pPr>
            <a:r>
              <a:rPr lang="sl-SI" sz="2400" dirty="0">
                <a:solidFill>
                  <a:schemeClr val="bg1"/>
                </a:solidFill>
                <a:latin typeface="Eras Medium ITC" pitchFamily="34" charset="0"/>
                <a:cs typeface="+mn-cs"/>
              </a:rPr>
              <a:t>Razlika v uspešnosti podjetij in organizacij ter posameznikov, je ravno v stopnji komunikacijskih spretnosti, načinu izvedbe poslovnih stikov in neposrednih poslovnih srečanj, na vseh ravneh.</a:t>
            </a:r>
          </a:p>
          <a:p>
            <a:pPr fontAlgn="auto">
              <a:spcBef>
                <a:spcPts val="0"/>
              </a:spcBef>
              <a:spcAft>
                <a:spcPts val="0"/>
              </a:spcAft>
              <a:defRPr/>
            </a:pPr>
            <a:r>
              <a:rPr lang="sl-SI" sz="2400" dirty="0">
                <a:solidFill>
                  <a:schemeClr val="bg1"/>
                </a:solidFill>
                <a:latin typeface="Eras Medium ITC" pitchFamily="34" charset="0"/>
                <a:cs typeface="+mn-cs"/>
              </a:rPr>
              <a:t>Opažamo da postajajo ljudje v poslovnem svetu zelo zahtevni in izredno občutljivi.</a:t>
            </a:r>
            <a:endParaRPr lang="en-US" sz="2400" dirty="0">
              <a:solidFill>
                <a:schemeClr val="bg1"/>
              </a:solidFill>
              <a:latin typeface="Eras Medium ITC" pitchFamily="34" charset="0"/>
              <a:cs typeface="+mn-cs"/>
            </a:endParaRPr>
          </a:p>
          <a:p>
            <a:pPr fontAlgn="auto">
              <a:spcBef>
                <a:spcPts val="0"/>
              </a:spcBef>
              <a:spcAft>
                <a:spcPts val="0"/>
              </a:spcAft>
              <a:defRPr/>
            </a:pPr>
            <a:endParaRPr lang="sl-SI" sz="2400" dirty="0">
              <a:solidFill>
                <a:schemeClr val="bg1"/>
              </a:solidFill>
              <a:latin typeface="Eras Medium ITC" pitchFamily="34" charset="0"/>
              <a:cs typeface="+mn-cs"/>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4E975D2D-D79C-4519-AE4C-BF2B28214A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AABEF8E-29BF-4AD1-8D2F-751E2F91EE64}"/>
              </a:ext>
            </a:extLst>
          </p:cNvPr>
          <p:cNvSpPr txBox="1"/>
          <p:nvPr/>
        </p:nvSpPr>
        <p:spPr>
          <a:xfrm>
            <a:off x="42863" y="1588"/>
            <a:ext cx="9101137" cy="6932612"/>
          </a:xfrm>
          <a:prstGeom prst="rect">
            <a:avLst/>
          </a:prstGeom>
          <a:noFill/>
        </p:spPr>
        <p:txBody>
          <a:bodyPr>
            <a:spAutoFit/>
          </a:bodyPr>
          <a:lstStyle/>
          <a:p>
            <a:pPr fontAlgn="auto">
              <a:spcBef>
                <a:spcPts val="0"/>
              </a:spcBef>
              <a:spcAft>
                <a:spcPts val="600"/>
              </a:spcAft>
              <a:defRPr/>
            </a:pPr>
            <a:r>
              <a:rPr lang="sl-SI" sz="2400" dirty="0">
                <a:solidFill>
                  <a:srgbClr val="FF0000"/>
                </a:solidFill>
                <a:latin typeface="Eras Medium ITC" pitchFamily="34" charset="0"/>
                <a:cs typeface="+mn-cs"/>
              </a:rPr>
              <a:t>NAČELA V POSLOVNEM SVETU</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Načelo spoštovanja poslovne hierrhije</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Načelo vzajemnosti ali recipročnosti</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Načelo popolne enakosti spolov</a:t>
            </a:r>
          </a:p>
          <a:p>
            <a:pPr marL="342900" indent="-342900" fontAlgn="auto">
              <a:spcBef>
                <a:spcPts val="0"/>
              </a:spcBef>
              <a:spcAft>
                <a:spcPts val="600"/>
              </a:spcAft>
              <a:buFont typeface="Arial" pitchFamily="34" charset="0"/>
              <a:buChar char="•"/>
              <a:defRPr/>
            </a:pPr>
            <a:r>
              <a:rPr lang="sl-SI" sz="2400" dirty="0">
                <a:solidFill>
                  <a:schemeClr val="bg1"/>
                </a:solidFill>
                <a:latin typeface="Eras Medium ITC" pitchFamily="34" charset="0"/>
                <a:cs typeface="+mn-cs"/>
              </a:rPr>
              <a:t>Načelo spoštovanja tujega gosta “courtesy to a stranger”</a:t>
            </a:r>
          </a:p>
          <a:p>
            <a:pPr fontAlgn="auto">
              <a:spcBef>
                <a:spcPts val="0"/>
              </a:spcBef>
              <a:spcAft>
                <a:spcPts val="600"/>
              </a:spcAft>
              <a:defRPr/>
            </a:pPr>
            <a:r>
              <a:rPr lang="sl-SI" sz="2400" dirty="0">
                <a:solidFill>
                  <a:srgbClr val="0070C0"/>
                </a:solidFill>
                <a:latin typeface="Eras Medium ITC" pitchFamily="34" charset="0"/>
                <a:cs typeface="+mn-cs"/>
              </a:rPr>
              <a:t>NAČELO SPOŠTOVANJA HIERARHIČNEGA POLOŽAJA</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Se upošteva vedno in povsod : pri rokovanju in predstavljanju</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Nadrejeni oz. oseba višjega položaja ponudi roko osebi nižjega položaja. Spol ne igra vloge.</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Vedno vstanemo.</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Nikoli ne ponujamo roko čez mizo.</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Rokovanje traja tri sekunde, roka se strese samo enkrat.</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Dotik dveh V-jev.</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Izogibamo se tretji roki, položeni na ramo, ali objem dveh rok.</a:t>
            </a:r>
          </a:p>
          <a:p>
            <a:pPr marL="438912" indent="-32004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Enako velja pri predstavljanju. Manj pomembno osebo predstaviš bolj pomamni.</a:t>
            </a:r>
            <a:endParaRPr lang="en-US" sz="2400" dirty="0">
              <a:solidFill>
                <a:schemeClr val="bg1"/>
              </a:solidFill>
              <a:latin typeface="Eras Medium ITC" pitchFamily="34" charset="0"/>
              <a:cs typeface="+mn-cs"/>
            </a:endParaRPr>
          </a:p>
          <a:p>
            <a:pPr fontAlgn="auto">
              <a:spcBef>
                <a:spcPts val="0"/>
              </a:spcBef>
              <a:spcAft>
                <a:spcPts val="0"/>
              </a:spcAft>
              <a:defRPr/>
            </a:pPr>
            <a:endParaRPr lang="sl-SI" dirty="0">
              <a:latin typeface="+mn-lt"/>
              <a:cs typeface="+mn-cs"/>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F67DE13B-F5DA-4B01-A5F8-B753F4B0B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540433A-DA28-4EB5-9B15-F286667CA000}"/>
              </a:ext>
            </a:extLst>
          </p:cNvPr>
          <p:cNvSpPr txBox="1"/>
          <p:nvPr/>
        </p:nvSpPr>
        <p:spPr>
          <a:xfrm>
            <a:off x="0" y="1588"/>
            <a:ext cx="9144000" cy="7110412"/>
          </a:xfrm>
          <a:prstGeom prst="rect">
            <a:avLst/>
          </a:prstGeom>
          <a:noFill/>
        </p:spPr>
        <p:txBody>
          <a:bodyPr>
            <a:spAutoFit/>
          </a:bodyPr>
          <a:lstStyle/>
          <a:p>
            <a:pPr lvl="1" fontAlgn="auto">
              <a:spcBef>
                <a:spcPts val="0"/>
              </a:spcBef>
              <a:spcAft>
                <a:spcPts val="0"/>
              </a:spcAft>
              <a:defRPr/>
            </a:pPr>
            <a:r>
              <a:rPr lang="sl-SI" sz="2400" dirty="0">
                <a:solidFill>
                  <a:srgbClr val="FF0000"/>
                </a:solidFill>
                <a:latin typeface="Eras Medium ITC" pitchFamily="34" charset="0"/>
                <a:cs typeface="+mn-cs"/>
              </a:rPr>
              <a:t>OSEM NASVETOV O SPOŠTOVANJU POSLOVNEGA HIEARHIČNEGA REDA</a:t>
            </a:r>
          </a:p>
          <a:p>
            <a:pPr marL="461772"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1. Vrh hierarhične lestvice v poslovnem svetu vedno zavzema poslovni partner ali stranka.</a:t>
            </a:r>
          </a:p>
          <a:p>
            <a:pPr marL="461772"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2. Manj pomembna oseba se predstavi bolj pomembni osebi, ne glede na spol. Ime bolj pomembne osebe se sliši najšrej.</a:t>
            </a:r>
          </a:p>
          <a:p>
            <a:pPr marL="461772"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3. Vrata se zadržijo osebi, ki je višje na hierarhični lestvici, ne glede na spol.</a:t>
            </a:r>
          </a:p>
          <a:p>
            <a:pPr marL="461772"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4. V poslovnih stavbah na splošno velja, da v dvigalo in iz dvigala vstopi/izstopi oseba, ki je bližje vratom.</a:t>
            </a:r>
          </a:p>
          <a:p>
            <a:pPr marL="461772"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5. Vedno počakamo, da ljudje iz dvigala ali drugega prevoznega sredstva izstopijo šele nato vstopamo.</a:t>
            </a:r>
          </a:p>
          <a:p>
            <a:pPr marL="461772"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6. Na poslovnih sestankih velja pravilo, da se sedeži ne pridržijo </a:t>
            </a:r>
          </a:p>
          <a:p>
            <a:pPr fontAlgn="auto">
              <a:spcBef>
                <a:spcPts val="0"/>
              </a:spcBef>
              <a:spcAft>
                <a:spcPts val="0"/>
              </a:spcAft>
              <a:defRPr/>
            </a:pPr>
            <a:r>
              <a:rPr lang="sl-SI" sz="2400" dirty="0">
                <a:solidFill>
                  <a:schemeClr val="bg1"/>
                </a:solidFill>
                <a:latin typeface="Eras Medium ITC" pitchFamily="34" charset="0"/>
                <a:cs typeface="+mn-cs"/>
              </a:rPr>
              <a:t>	nikomur.</a:t>
            </a:r>
          </a:p>
          <a:p>
            <a:pPr marL="342900"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7. Moškim in ženskam se pridrži plašč le če gre za stranko oz. osebo višjega poslovnega hierarhičnega reda.</a:t>
            </a:r>
          </a:p>
          <a:p>
            <a:pPr marL="342900" indent="-34290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8. V taxiju se stranka vedno pelje na zadnjem sedežu.</a:t>
            </a:r>
            <a:endParaRPr lang="en-US" sz="2400" dirty="0">
              <a:solidFill>
                <a:schemeClr val="bg1"/>
              </a:solidFill>
              <a:latin typeface="Eras Medium ITC" pitchFamily="34" charset="0"/>
              <a:cs typeface="+mn-cs"/>
            </a:endParaRPr>
          </a:p>
          <a:p>
            <a:pPr marL="438912" indent="-320040" fontAlgn="auto">
              <a:spcBef>
                <a:spcPts val="0"/>
              </a:spcBef>
              <a:spcAft>
                <a:spcPts val="0"/>
              </a:spcAft>
              <a:buFont typeface="Wingdings 2"/>
              <a:buChar char=""/>
              <a:defRPr/>
            </a:pPr>
            <a:endParaRPr lang="sl-SI" sz="2400" dirty="0">
              <a:solidFill>
                <a:schemeClr val="bg1"/>
              </a:solidFill>
              <a:latin typeface="Eras Medium ITC" pitchFamily="34" charset="0"/>
              <a:cs typeface="+mn-cs"/>
            </a:endParaRPr>
          </a:p>
          <a:p>
            <a:pPr fontAlgn="auto">
              <a:spcBef>
                <a:spcPts val="0"/>
              </a:spcBef>
              <a:spcAft>
                <a:spcPts val="0"/>
              </a:spcAft>
              <a:defRPr/>
            </a:pPr>
            <a:endParaRPr lang="sl-SI" sz="2400" dirty="0">
              <a:solidFill>
                <a:schemeClr val="bg1"/>
              </a:solidFill>
              <a:latin typeface="Eras Medium ITC" pitchFamily="34" charset="0"/>
              <a:cs typeface="+mn-cs"/>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8A6900C9-3516-42F9-BFEE-F384F350DD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B3E3491-6D65-4F5D-A3D3-73F01404C739}"/>
              </a:ext>
            </a:extLst>
          </p:cNvPr>
          <p:cNvSpPr txBox="1"/>
          <p:nvPr/>
        </p:nvSpPr>
        <p:spPr>
          <a:xfrm>
            <a:off x="4763" y="1588"/>
            <a:ext cx="9139237" cy="6272212"/>
          </a:xfrm>
          <a:prstGeom prst="rect">
            <a:avLst/>
          </a:prstGeom>
          <a:noFill/>
        </p:spPr>
        <p:txBody>
          <a:bodyPr>
            <a:spAutoFit/>
          </a:bodyPr>
          <a:lstStyle/>
          <a:p>
            <a:pPr fontAlgn="auto">
              <a:spcBef>
                <a:spcPts val="0"/>
              </a:spcBef>
              <a:spcAft>
                <a:spcPts val="0"/>
              </a:spcAft>
              <a:defRPr/>
            </a:pPr>
            <a:r>
              <a:rPr lang="sl-SI" sz="2400" dirty="0">
                <a:solidFill>
                  <a:schemeClr val="accent1">
                    <a:satMod val="150000"/>
                  </a:schemeClr>
                </a:solidFill>
                <a:latin typeface="Eras Medium ITC" pitchFamily="34" charset="0"/>
                <a:cs typeface="+mn-cs"/>
              </a:rPr>
              <a:t>PREPOVEDANE  TEME V POSLOVNEM SVETU</a:t>
            </a:r>
          </a:p>
          <a:p>
            <a:pPr marL="285750" indent="-28575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Izjave in osebna menja o politikih in politiki nasploh</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Religija</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Vprašanja o nacionalni in verski pripadnosti</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Šale</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Bolezen in smrt</a:t>
            </a:r>
          </a:p>
          <a:p>
            <a:pPr marL="285750"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O osebnem denarju v vseh oblikah</a:t>
            </a:r>
          </a:p>
          <a:p>
            <a:pPr fontAlgn="auto">
              <a:spcBef>
                <a:spcPts val="0"/>
              </a:spcBef>
              <a:spcAft>
                <a:spcPts val="0"/>
              </a:spcAft>
              <a:defRPr/>
            </a:pPr>
            <a:r>
              <a:rPr lang="sl-SI" sz="2400" dirty="0">
                <a:solidFill>
                  <a:srgbClr val="0070C0"/>
                </a:solidFill>
                <a:latin typeface="Eras Medium ITC" pitchFamily="34" charset="0"/>
                <a:cs typeface="+mn-cs"/>
              </a:rPr>
              <a:t>NAČELO POPOLNE ENAKOSTI SPOLOV</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Velja v poslovnem svetu, čeprav mogoče v družbi ni tako.</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Pomeni, da ne veljajo neka posebna pravila za ženske.</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V poslu smo vsi enaki.</a:t>
            </a:r>
            <a:endParaRPr lang="en-US" sz="2400" dirty="0">
              <a:solidFill>
                <a:schemeClr val="bg1"/>
              </a:solidFill>
              <a:latin typeface="Eras Medium ITC" pitchFamily="34" charset="0"/>
              <a:cs typeface="+mn-cs"/>
            </a:endParaRPr>
          </a:p>
          <a:p>
            <a:pPr fontAlgn="auto">
              <a:spcBef>
                <a:spcPts val="0"/>
              </a:spcBef>
              <a:spcAft>
                <a:spcPts val="0"/>
              </a:spcAft>
              <a:defRPr/>
            </a:pPr>
            <a:r>
              <a:rPr lang="sl-SI" sz="2400" dirty="0">
                <a:solidFill>
                  <a:srgbClr val="0070C0"/>
                </a:solidFill>
                <a:latin typeface="Eras Medium ITC" pitchFamily="34" charset="0"/>
                <a:cs typeface="+mn-cs"/>
              </a:rPr>
              <a:t>NAČELO SPOŠTOVANJA TUJEGA GOSTA</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Gost je vredn več, kot vsi ostali.</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Gostitelj gosta pričaka. Ne sme zamuditi.</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Vedno ponudimo gostu boljši sedež. V avtu to pomeni zadaj.</a:t>
            </a:r>
          </a:p>
          <a:p>
            <a:pPr marL="342900" indent="-342900" fontAlgn="auto">
              <a:spcBef>
                <a:spcPts val="0"/>
              </a:spcBef>
              <a:spcAft>
                <a:spcPts val="300"/>
              </a:spcAft>
              <a:buFont typeface="Arial" pitchFamily="34" charset="0"/>
              <a:buChar char="•"/>
              <a:defRPr/>
            </a:pPr>
            <a:r>
              <a:rPr lang="sl-SI" sz="2400" dirty="0">
                <a:solidFill>
                  <a:schemeClr val="bg1"/>
                </a:solidFill>
                <a:latin typeface="Eras Medium ITC" pitchFamily="34" charset="0"/>
                <a:cs typeface="+mn-cs"/>
              </a:rPr>
              <a:t>Ko pokažemo gostu sedež, ta počaka, da prvi sede gostitelj.</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6FA75EB1-0351-4130-8794-36E69C9B79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427A46-3C78-4ECB-AE98-680E011E4EA5}"/>
              </a:ext>
            </a:extLst>
          </p:cNvPr>
          <p:cNvSpPr txBox="1"/>
          <p:nvPr/>
        </p:nvSpPr>
        <p:spPr>
          <a:xfrm>
            <a:off x="38100" y="0"/>
            <a:ext cx="9105900" cy="7510463"/>
          </a:xfrm>
          <a:prstGeom prst="rect">
            <a:avLst/>
          </a:prstGeom>
          <a:noFill/>
        </p:spPr>
        <p:txBody>
          <a:bodyPr>
            <a:spAutoFit/>
          </a:bodyPr>
          <a:lstStyle/>
          <a:p>
            <a:pPr fontAlgn="auto">
              <a:spcBef>
                <a:spcPts val="0"/>
              </a:spcBef>
              <a:spcAft>
                <a:spcPts val="0"/>
              </a:spcAft>
              <a:defRPr/>
            </a:pPr>
            <a:r>
              <a:rPr lang="sl-SI" sz="2800" dirty="0">
                <a:solidFill>
                  <a:srgbClr val="FF0000"/>
                </a:solidFill>
                <a:latin typeface="Eras Medium ITC" pitchFamily="34" charset="0"/>
                <a:cs typeface="+mn-cs"/>
              </a:rPr>
              <a:t>KULTURNE RAZLIČNOSTI PRI PREHRANJEVANJU</a:t>
            </a:r>
          </a:p>
          <a:p>
            <a:pPr marL="457200" indent="-457200" fontAlgn="auto">
              <a:spcBef>
                <a:spcPts val="0"/>
              </a:spcBef>
              <a:spcAft>
                <a:spcPts val="600"/>
              </a:spcAft>
              <a:buFont typeface="Wingdings" pitchFamily="2" charset="2"/>
              <a:buChar char="q"/>
              <a:defRPr/>
            </a:pPr>
            <a:r>
              <a:rPr lang="sl-SI" sz="2800" dirty="0">
                <a:solidFill>
                  <a:schemeClr val="bg1"/>
                </a:solidFill>
                <a:latin typeface="Eras Medium ITC" pitchFamily="34" charset="0"/>
                <a:cs typeface="+mn-cs"/>
              </a:rPr>
              <a:t>J</a:t>
            </a:r>
            <a:r>
              <a:rPr lang="sl-SI" sz="2400" dirty="0">
                <a:solidFill>
                  <a:schemeClr val="bg1"/>
                </a:solidFill>
                <a:latin typeface="Eras Medium ITC" pitchFamily="34" charset="0"/>
                <a:cs typeface="+mn-cs"/>
              </a:rPr>
              <a:t>udaizem</a:t>
            </a:r>
          </a:p>
          <a:p>
            <a:pPr marL="457200" indent="-457200" fontAlgn="auto">
              <a:spcBef>
                <a:spcPts val="0"/>
              </a:spcBef>
              <a:spcAft>
                <a:spcPts val="600"/>
              </a:spcAft>
              <a:buFont typeface="Wingdings" pitchFamily="2" charset="2"/>
              <a:buChar char="q"/>
              <a:defRPr/>
            </a:pPr>
            <a:r>
              <a:rPr lang="sl-SI" sz="2400" dirty="0">
                <a:solidFill>
                  <a:schemeClr val="bg1"/>
                </a:solidFill>
                <a:latin typeface="Eras Medium ITC" pitchFamily="34" charset="0"/>
                <a:cs typeface="+mn-cs"/>
              </a:rPr>
              <a:t>Večina judov v Ameriki, Izraelov in drugih državah ne jedo svinjine, izdelkov iz svinjskega mesa in rake.</a:t>
            </a:r>
          </a:p>
          <a:p>
            <a:pPr marL="457200" indent="-457200" fontAlgn="auto">
              <a:spcBef>
                <a:spcPts val="0"/>
              </a:spcBef>
              <a:spcAft>
                <a:spcPts val="600"/>
              </a:spcAft>
              <a:buFont typeface="Wingdings" pitchFamily="2" charset="2"/>
              <a:buChar char="q"/>
              <a:defRPr/>
            </a:pPr>
            <a:r>
              <a:rPr lang="sl-SI" sz="2400" dirty="0">
                <a:solidFill>
                  <a:schemeClr val="bg1"/>
                </a:solidFill>
                <a:latin typeface="Eras Medium ITC" pitchFamily="34" charset="0"/>
                <a:cs typeface="+mn-cs"/>
              </a:rPr>
              <a:t>Pravila ki jih določa judovska vera glede hrane se imenuje “košher “  hrano.</a:t>
            </a:r>
          </a:p>
          <a:p>
            <a:pPr fontAlgn="auto">
              <a:spcBef>
                <a:spcPts val="0"/>
              </a:spcBef>
              <a:spcAft>
                <a:spcPts val="0"/>
              </a:spcAft>
              <a:defRPr/>
            </a:pPr>
            <a:r>
              <a:rPr lang="sl-SI" sz="2800" dirty="0">
                <a:solidFill>
                  <a:srgbClr val="0070C0"/>
                </a:solidFill>
                <a:latin typeface="Eras Medium ITC" pitchFamily="34" charset="0"/>
                <a:cs typeface="+mn-cs"/>
              </a:rPr>
              <a:t>POMEMBNE INFORMACIJE, KI JIH MORATE VEDETI O PREHRANJEVANJU V RAZLIČNIH VERAH</a:t>
            </a:r>
          </a:p>
          <a:p>
            <a:pPr marL="342900" indent="-342900" fontAlgn="auto">
              <a:spcBef>
                <a:spcPts val="0"/>
              </a:spcBef>
              <a:spcAft>
                <a:spcPts val="600"/>
              </a:spcAft>
              <a:buFont typeface="Wingdings" pitchFamily="2" charset="2"/>
              <a:buChar char="q"/>
              <a:defRPr/>
            </a:pPr>
            <a:r>
              <a:rPr lang="sl-SI" sz="2400" u="sng" dirty="0">
                <a:solidFill>
                  <a:schemeClr val="bg1"/>
                </a:solidFill>
                <a:latin typeface="Eras Medium ITC" pitchFamily="34" charset="0"/>
                <a:cs typeface="+mn-cs"/>
              </a:rPr>
              <a:t>HINDUJI</a:t>
            </a:r>
            <a:r>
              <a:rPr lang="sl-SI" sz="2400" dirty="0">
                <a:solidFill>
                  <a:schemeClr val="bg1"/>
                </a:solidFill>
                <a:latin typeface="Eras Medium ITC" pitchFamily="34" charset="0"/>
                <a:cs typeface="+mn-cs"/>
              </a:rPr>
              <a:t> ne jedo izdelkov živalskega izvora (tudi ribjega), razen mleka in medu, predvsem zaradi njihove doktrine o karmi in ponovnem rojstvu. Večinoma so vegetarijanci.</a:t>
            </a:r>
          </a:p>
          <a:p>
            <a:pPr marL="914400" lvl="1" indent="-457200" fontAlgn="auto">
              <a:spcBef>
                <a:spcPts val="0"/>
              </a:spcBef>
              <a:spcAft>
                <a:spcPts val="1200"/>
              </a:spcAft>
              <a:buFont typeface="Arial" pitchFamily="34" charset="0"/>
              <a:buChar char="•"/>
              <a:defRPr/>
            </a:pPr>
            <a:r>
              <a:rPr lang="sl-SI" sz="2400" dirty="0">
                <a:solidFill>
                  <a:schemeClr val="bg1"/>
                </a:solidFill>
                <a:latin typeface="Eras Medium ITC" pitchFamily="34" charset="0"/>
                <a:cs typeface="+mn-cs"/>
              </a:rPr>
              <a:t>Po navadi ne pijejo alkohola. </a:t>
            </a:r>
            <a:endParaRPr lang="en-US" sz="2400" dirty="0">
              <a:solidFill>
                <a:schemeClr val="bg1"/>
              </a:solidFill>
              <a:latin typeface="Eras Medium ITC" pitchFamily="34" charset="0"/>
              <a:cs typeface="+mn-cs"/>
            </a:endParaRPr>
          </a:p>
          <a:p>
            <a:pPr marL="457200" indent="-457200" fontAlgn="auto">
              <a:spcBef>
                <a:spcPts val="0"/>
              </a:spcBef>
              <a:spcAft>
                <a:spcPts val="0"/>
              </a:spcAft>
              <a:buFont typeface="Wingdings" pitchFamily="2" charset="2"/>
              <a:buChar char="q"/>
              <a:defRPr/>
            </a:pPr>
            <a:r>
              <a:rPr lang="sl-SI" sz="2400" u="sng" dirty="0">
                <a:solidFill>
                  <a:schemeClr val="bg1"/>
                </a:solidFill>
                <a:latin typeface="Eras Medium ITC" pitchFamily="34" charset="0"/>
                <a:cs typeface="+mn-cs"/>
              </a:rPr>
              <a:t>MUSLIMANI</a:t>
            </a:r>
            <a:r>
              <a:rPr lang="sl-SI" sz="2400" dirty="0">
                <a:solidFill>
                  <a:schemeClr val="bg1"/>
                </a:solidFill>
                <a:latin typeface="Eras Medium ITC" pitchFamily="34" charset="0"/>
                <a:cs typeface="+mn-cs"/>
              </a:rPr>
              <a:t> sledijo Koranu, ki prepoveduje svinjino in školjke.</a:t>
            </a:r>
          </a:p>
          <a:p>
            <a:pPr marL="342900" indent="-342900" fontAlgn="auto">
              <a:spcBef>
                <a:spcPts val="0"/>
              </a:spcBef>
              <a:spcAft>
                <a:spcPts val="0"/>
              </a:spcAft>
              <a:buFont typeface="Wingdings" pitchFamily="2" charset="2"/>
              <a:buChar char="q"/>
              <a:defRPr/>
            </a:pPr>
            <a:r>
              <a:rPr lang="sl-SI" sz="2400" u="sng" dirty="0">
                <a:solidFill>
                  <a:schemeClr val="bg1"/>
                </a:solidFill>
                <a:latin typeface="Eras Medium ITC" pitchFamily="34" charset="0"/>
                <a:cs typeface="+mn-cs"/>
              </a:rPr>
              <a:t>BUDISTI </a:t>
            </a:r>
            <a:r>
              <a:rPr lang="sl-SI" sz="2400" dirty="0">
                <a:solidFill>
                  <a:schemeClr val="bg1"/>
                </a:solidFill>
                <a:latin typeface="Eras Medium ITC" pitchFamily="34" charset="0"/>
                <a:cs typeface="+mn-cs"/>
              </a:rPr>
              <a:t>so vegetarijanci. Ne pijejo alkohola. Nekateri riževo vino in sake, ki je del nacionalne kuhinje. </a:t>
            </a:r>
          </a:p>
          <a:p>
            <a:pPr lvl="1" fontAlgn="auto">
              <a:spcBef>
                <a:spcPts val="0"/>
              </a:spcBef>
              <a:spcAft>
                <a:spcPts val="0"/>
              </a:spcAft>
              <a:buFont typeface="Arial" charset="0"/>
              <a:buChar char="•"/>
              <a:defRPr/>
            </a:pPr>
            <a:r>
              <a:rPr lang="sl-SI" sz="2400" dirty="0">
                <a:solidFill>
                  <a:schemeClr val="bg1"/>
                </a:solidFill>
                <a:latin typeface="Eras Medium ITC" pitchFamily="34" charset="0"/>
                <a:cs typeface="+mn-cs"/>
              </a:rPr>
              <a:t>Velja pravilo: Ženske ne pijejo alkohola.</a:t>
            </a:r>
            <a:endParaRPr lang="en-US" sz="2400" dirty="0">
              <a:solidFill>
                <a:schemeClr val="bg1"/>
              </a:solidFill>
              <a:latin typeface="Eras Medium ITC" pitchFamily="34" charset="0"/>
              <a:cs typeface="+mn-cs"/>
            </a:endParaRPr>
          </a:p>
          <a:p>
            <a:pPr marL="342900" indent="-342900" fontAlgn="auto">
              <a:spcBef>
                <a:spcPts val="0"/>
              </a:spcBef>
              <a:spcAft>
                <a:spcPts val="0"/>
              </a:spcAft>
              <a:buFont typeface="Wingdings" pitchFamily="2" charset="2"/>
              <a:buChar char="q"/>
              <a:defRPr/>
            </a:pPr>
            <a:endParaRPr lang="en-US" sz="2400" u="sng" dirty="0">
              <a:solidFill>
                <a:schemeClr val="bg1"/>
              </a:solidFill>
              <a:latin typeface="Eras Medium ITC" pitchFamily="34" charset="0"/>
              <a:cs typeface="+mn-cs"/>
            </a:endParaRPr>
          </a:p>
          <a:p>
            <a:pPr fontAlgn="auto">
              <a:spcBef>
                <a:spcPts val="0"/>
              </a:spcBef>
              <a:spcAft>
                <a:spcPts val="0"/>
              </a:spcAft>
              <a:defRPr/>
            </a:pPr>
            <a:endParaRPr lang="sl-SI" sz="2800" dirty="0">
              <a:solidFill>
                <a:srgbClr val="0070C0"/>
              </a:solidFill>
              <a:latin typeface="Eras Medium ITC" pitchFamily="34" charset="0"/>
              <a:cs typeface="+mn-cs"/>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78E519E9-EB32-48AA-BC65-17125FE0B4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8F7B28C-64FE-4E12-B168-2C03B84DC3B4}"/>
              </a:ext>
            </a:extLst>
          </p:cNvPr>
          <p:cNvSpPr txBox="1"/>
          <p:nvPr/>
        </p:nvSpPr>
        <p:spPr>
          <a:xfrm>
            <a:off x="4763" y="1588"/>
            <a:ext cx="8529637" cy="4432300"/>
          </a:xfrm>
          <a:prstGeom prst="rect">
            <a:avLst/>
          </a:prstGeom>
          <a:noFill/>
        </p:spPr>
        <p:txBody>
          <a:bodyPr>
            <a:spAutoFit/>
          </a:bodyPr>
          <a:lstStyle/>
          <a:p>
            <a:pPr fontAlgn="auto">
              <a:spcBef>
                <a:spcPts val="0"/>
              </a:spcBef>
              <a:spcAft>
                <a:spcPts val="0"/>
              </a:spcAft>
              <a:defRPr/>
            </a:pPr>
            <a:r>
              <a:rPr lang="sl-SI" sz="2400" dirty="0">
                <a:solidFill>
                  <a:srgbClr val="FF0000"/>
                </a:solidFill>
                <a:latin typeface="+mn-lt"/>
                <a:cs typeface="+mn-cs"/>
              </a:rPr>
              <a:t>Vabila:</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Še vedno jih pošiljamo po navadni pošti!</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1. Formalna in neformalna vabila so vedno osebna in neprenosljiva.</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2. Čas odpošiljanja je odvisen od števila povabljenih, ponavadi je to tri tedne pred dogodkom.</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Ime povabljene osebe se napiše na dva načina:</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 prosto sredinsko črto če je mogoče s tinto in zaželjeno kaligrafsko pisavo</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Ali v zgornjem levem kotu če gre za neformalna vabila</a:t>
            </a:r>
          </a:p>
          <a:p>
            <a:pPr marL="438912" indent="-320040" fontAlgn="auto">
              <a:spcBef>
                <a:spcPts val="0"/>
              </a:spcBef>
              <a:spcAft>
                <a:spcPts val="0"/>
              </a:spcAft>
              <a:buFont typeface="Wingdings 2"/>
              <a:buChar char=""/>
              <a:defRPr/>
            </a:pPr>
            <a:r>
              <a:rPr lang="sl-SI" sz="2400" dirty="0">
                <a:solidFill>
                  <a:schemeClr val="bg1"/>
                </a:solidFill>
                <a:latin typeface="+mn-lt"/>
                <a:cs typeface="+mn-cs"/>
              </a:rPr>
              <a:t>Vabila nikoli ne podpisujte!</a:t>
            </a:r>
          </a:p>
          <a:p>
            <a:pPr fontAlgn="auto">
              <a:spcBef>
                <a:spcPts val="0"/>
              </a:spcBef>
              <a:spcAft>
                <a:spcPts val="0"/>
              </a:spcAft>
              <a:defRPr/>
            </a:pPr>
            <a:endParaRPr lang="sl-SI" dirty="0">
              <a:solidFill>
                <a:srgbClr val="FF0000"/>
              </a:solidFill>
              <a:latin typeface="+mn-lt"/>
              <a:cs typeface="+mn-cs"/>
            </a:endParaRPr>
          </a:p>
        </p:txBody>
      </p:sp>
      <p:pic>
        <p:nvPicPr>
          <p:cNvPr id="7" name="Picture 6">
            <a:extLst>
              <a:ext uri="{FF2B5EF4-FFF2-40B4-BE49-F238E27FC236}">
                <a16:creationId xmlns:a16="http://schemas.microsoft.com/office/drawing/2014/main" id="{CEDC3DC9-20E3-43A8-A3E7-49EFBFEFCC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300038"/>
            <a:ext cx="8305800" cy="625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CE7ACDFA-F560-4D71-A266-C055C2A58C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4776C69-3B93-4F8D-896B-901534B55F27}"/>
              </a:ext>
            </a:extLst>
          </p:cNvPr>
          <p:cNvSpPr txBox="1"/>
          <p:nvPr/>
        </p:nvSpPr>
        <p:spPr>
          <a:xfrm>
            <a:off x="4763" y="1588"/>
            <a:ext cx="9139237" cy="7064375"/>
          </a:xfrm>
          <a:prstGeom prst="rect">
            <a:avLst/>
          </a:prstGeom>
          <a:noFill/>
        </p:spPr>
        <p:txBody>
          <a:bodyPr>
            <a:spAutoFit/>
          </a:bodyPr>
          <a:lstStyle/>
          <a:p>
            <a:pPr fontAlgn="auto">
              <a:spcBef>
                <a:spcPts val="0"/>
              </a:spcBef>
              <a:spcAft>
                <a:spcPts val="600"/>
              </a:spcAft>
              <a:defRPr/>
            </a:pPr>
            <a:r>
              <a:rPr lang="sl-SI" sz="2400" dirty="0">
                <a:solidFill>
                  <a:schemeClr val="accent1">
                    <a:satMod val="150000"/>
                  </a:schemeClr>
                </a:solidFill>
                <a:latin typeface="Eras Medium ITC" pitchFamily="34" charset="0"/>
                <a:cs typeface="+mn-cs"/>
              </a:rPr>
              <a:t>Slavnostno oblačilo, Black Tie, Smoking</a:t>
            </a:r>
          </a:p>
          <a:p>
            <a:pPr marL="438912" indent="-320040" fontAlgn="auto">
              <a:spcBef>
                <a:spcPts val="0"/>
              </a:spcBef>
              <a:spcAft>
                <a:spcPts val="600"/>
              </a:spcAft>
              <a:buFont typeface="Wingdings 2"/>
              <a:buChar char=""/>
              <a:defRPr/>
            </a:pPr>
            <a:r>
              <a:rPr lang="sl-SI" sz="2400" dirty="0">
                <a:solidFill>
                  <a:schemeClr val="bg1"/>
                </a:solidFill>
                <a:latin typeface="Eras Medium ITC" pitchFamily="34" charset="0"/>
                <a:cs typeface="+mn-cs"/>
              </a:rPr>
              <a:t>Vedno kadar se bodo dogodka udeležili najbolj ugledni predstavniki političnega življenja ali diplomatskega kroga.</a:t>
            </a:r>
          </a:p>
          <a:p>
            <a:pPr marL="438912" indent="-320040" fontAlgn="auto">
              <a:spcBef>
                <a:spcPts val="0"/>
              </a:spcBef>
              <a:spcAft>
                <a:spcPts val="600"/>
              </a:spcAft>
              <a:buFont typeface="Wingdings 2"/>
              <a:buChar char=""/>
              <a:defRPr/>
            </a:pPr>
            <a:r>
              <a:rPr lang="sl-SI" sz="2400" dirty="0">
                <a:solidFill>
                  <a:schemeClr val="bg1"/>
                </a:solidFill>
                <a:latin typeface="Eras Medium ITC" pitchFamily="34" charset="0"/>
                <a:cs typeface="+mn-cs"/>
              </a:rPr>
              <a:t>Moški: suknjič,, dinner jaket ali tuxido, nosi se širok pas, na hlačnicah svilen rob po zunanji strani. Srajca z manšetnimi gumbi. Če je uradna prireditev je metuljček vedno črn, drugače je lahko v poljubni barvi.</a:t>
            </a:r>
          </a:p>
          <a:p>
            <a:pPr marL="438912" indent="-320040" fontAlgn="auto">
              <a:spcBef>
                <a:spcPts val="0"/>
              </a:spcBef>
              <a:spcAft>
                <a:spcPts val="600"/>
              </a:spcAft>
              <a:buFont typeface="Wingdings 2"/>
              <a:buChar char=""/>
              <a:defRPr/>
            </a:pPr>
            <a:r>
              <a:rPr lang="sl-SI" sz="2400" dirty="0">
                <a:solidFill>
                  <a:schemeClr val="bg1"/>
                </a:solidFill>
                <a:latin typeface="Eras Medium ITC" pitchFamily="34" charset="0"/>
                <a:cs typeface="+mn-cs"/>
              </a:rPr>
              <a:t>Ženske: Kostim, kotejl obleka dolžine do kolen. Samo če je zelo svečano lahko dolgo obleko. </a:t>
            </a:r>
            <a:endParaRPr lang="sl-SI" sz="2400" dirty="0">
              <a:latin typeface="Eras Medium ITC" pitchFamily="34" charset="0"/>
              <a:cs typeface="+mn-cs"/>
            </a:endParaRPr>
          </a:p>
          <a:p>
            <a:pPr fontAlgn="auto">
              <a:spcBef>
                <a:spcPts val="0"/>
              </a:spcBef>
              <a:spcAft>
                <a:spcPts val="600"/>
              </a:spcAft>
              <a:defRPr/>
            </a:pPr>
            <a:r>
              <a:rPr lang="sl-SI" sz="2400" dirty="0">
                <a:solidFill>
                  <a:schemeClr val="accent1">
                    <a:satMod val="150000"/>
                  </a:schemeClr>
                </a:solidFill>
                <a:latin typeface="Eras Medium ITC" pitchFamily="34" charset="0"/>
                <a:cs typeface="+mn-cs"/>
              </a:rPr>
              <a:t>White Tie ali frak</a:t>
            </a:r>
          </a:p>
          <a:p>
            <a:pPr marL="285750" indent="-285750" fontAlgn="auto">
              <a:spcBef>
                <a:spcPts val="0"/>
              </a:spcBef>
              <a:spcAft>
                <a:spcPts val="600"/>
              </a:spcAft>
              <a:buFont typeface="Courier New" pitchFamily="49" charset="0"/>
              <a:buChar char="o"/>
              <a:defRPr/>
            </a:pPr>
            <a:r>
              <a:rPr lang="sl-SI" sz="2400" dirty="0">
                <a:solidFill>
                  <a:schemeClr val="bg1"/>
                </a:solidFill>
                <a:latin typeface="Eras Medium ITC" pitchFamily="34" charset="0"/>
                <a:cs typeface="+mn-cs"/>
              </a:rPr>
              <a:t>Svetovno znane prireditve: Dunajski ples, podelitev nobelovih nagrad.</a:t>
            </a:r>
          </a:p>
          <a:p>
            <a:pPr marL="285750" indent="-285750" fontAlgn="auto">
              <a:spcBef>
                <a:spcPts val="0"/>
              </a:spcBef>
              <a:spcAft>
                <a:spcPts val="600"/>
              </a:spcAft>
              <a:buFont typeface="Courier New" pitchFamily="49" charset="0"/>
              <a:buChar char="o"/>
              <a:defRPr/>
            </a:pPr>
            <a:r>
              <a:rPr lang="sl-SI" sz="2400" dirty="0">
                <a:solidFill>
                  <a:schemeClr val="bg1"/>
                </a:solidFill>
                <a:latin typeface="Eras Medium ITC" pitchFamily="34" charset="0"/>
                <a:cs typeface="+mn-cs"/>
              </a:rPr>
              <a:t>Moški: Frak, bel metuljček, zlati manšetni gumbi, črni lakasti čevlji.</a:t>
            </a:r>
          </a:p>
          <a:p>
            <a:pPr marL="285750" indent="-285750" fontAlgn="auto">
              <a:spcBef>
                <a:spcPts val="0"/>
              </a:spcBef>
              <a:spcAft>
                <a:spcPts val="600"/>
              </a:spcAft>
              <a:buFont typeface="Courier New" pitchFamily="49" charset="0"/>
              <a:buChar char="o"/>
              <a:defRPr/>
            </a:pPr>
            <a:r>
              <a:rPr lang="sl-SI" sz="2400" dirty="0">
                <a:solidFill>
                  <a:schemeClr val="bg1"/>
                </a:solidFill>
                <a:latin typeface="Eras Medium ITC" pitchFamily="34" charset="0"/>
                <a:cs typeface="+mn-cs"/>
              </a:rPr>
              <a:t>Ženske: Slavnostne dolge obleke.</a:t>
            </a:r>
          </a:p>
          <a:p>
            <a:pPr marL="285750" indent="-285750" fontAlgn="auto">
              <a:spcBef>
                <a:spcPts val="0"/>
              </a:spcBef>
              <a:spcAft>
                <a:spcPts val="600"/>
              </a:spcAft>
              <a:buFont typeface="Courier New" pitchFamily="49" charset="0"/>
              <a:buChar char="o"/>
              <a:defRPr/>
            </a:pPr>
            <a:r>
              <a:rPr lang="sl-SI" sz="2400" dirty="0">
                <a:solidFill>
                  <a:schemeClr val="bg1"/>
                </a:solidFill>
                <a:latin typeface="Eras Medium ITC" pitchFamily="34" charset="0"/>
                <a:cs typeface="+mn-cs"/>
              </a:rPr>
              <a:t>Dovoljeni največ štirje kosi nakita. Ura šteje za en kos.</a:t>
            </a:r>
            <a:endParaRPr lang="en-US" sz="2400" dirty="0">
              <a:solidFill>
                <a:schemeClr val="bg1"/>
              </a:solidFill>
              <a:latin typeface="Eras Medium ITC" pitchFamily="34" charset="0"/>
              <a:cs typeface="+mn-cs"/>
            </a:endParaRPr>
          </a:p>
          <a:p>
            <a:pPr fontAlgn="auto">
              <a:spcBef>
                <a:spcPts val="0"/>
              </a:spcBef>
              <a:spcAft>
                <a:spcPts val="0"/>
              </a:spcAft>
              <a:defRPr/>
            </a:pPr>
            <a:endParaRPr lang="sl-SI" sz="2400" dirty="0">
              <a:latin typeface="Eras Medium ITC" pitchFamily="34" charset="0"/>
              <a:cs typeface="+mn-cs"/>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EE32DB94-3CD1-42AC-A495-9C6701A090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D0D5BA5-4F9E-4181-9318-39F2A1EADD0B}"/>
              </a:ext>
            </a:extLst>
          </p:cNvPr>
          <p:cNvSpPr txBox="1"/>
          <p:nvPr/>
        </p:nvSpPr>
        <p:spPr>
          <a:xfrm>
            <a:off x="152400" y="152400"/>
            <a:ext cx="8610600" cy="2262188"/>
          </a:xfrm>
          <a:prstGeom prst="rect">
            <a:avLst/>
          </a:prstGeom>
          <a:noFill/>
        </p:spPr>
        <p:txBody>
          <a:bodyPr>
            <a:spAutoFit/>
          </a:bodyPr>
          <a:lstStyle/>
          <a:p>
            <a:pPr fontAlgn="auto">
              <a:spcBef>
                <a:spcPts val="0"/>
              </a:spcBef>
              <a:spcAft>
                <a:spcPts val="0"/>
              </a:spcAft>
              <a:defRPr/>
            </a:pPr>
            <a:r>
              <a:rPr lang="sl-SI" dirty="0">
                <a:solidFill>
                  <a:schemeClr val="accent1">
                    <a:satMod val="150000"/>
                  </a:schemeClr>
                </a:solidFill>
                <a:latin typeface="Eras Medium ITC" pitchFamily="34" charset="0"/>
                <a:cs typeface="+mn-cs"/>
              </a:rPr>
              <a:t>Dress Code</a:t>
            </a:r>
          </a:p>
          <a:p>
            <a:pPr marL="438912" indent="-320040" fontAlgn="auto">
              <a:spcBef>
                <a:spcPts val="0"/>
              </a:spcBef>
              <a:spcAft>
                <a:spcPts val="600"/>
              </a:spcAft>
              <a:buFont typeface="Wingdings 2"/>
              <a:buChar char=""/>
              <a:defRPr/>
            </a:pPr>
            <a:r>
              <a:rPr lang="sl-SI" dirty="0">
                <a:solidFill>
                  <a:schemeClr val="bg1"/>
                </a:solidFill>
                <a:latin typeface="Eras Medium ITC" pitchFamily="34" charset="0"/>
                <a:cs typeface="+mn-cs"/>
              </a:rPr>
              <a:t>“Najbolje oblečen je tisti čigar oblačila nihče ne opazi.” Trollope</a:t>
            </a:r>
          </a:p>
          <a:p>
            <a:pPr marL="438912" indent="-320040" fontAlgn="auto">
              <a:spcBef>
                <a:spcPts val="0"/>
              </a:spcBef>
              <a:spcAft>
                <a:spcPts val="600"/>
              </a:spcAft>
              <a:buFont typeface="Wingdings 2"/>
              <a:buChar char=""/>
              <a:defRPr/>
            </a:pPr>
            <a:r>
              <a:rPr lang="sl-SI" dirty="0">
                <a:solidFill>
                  <a:schemeClr val="bg1"/>
                </a:solidFill>
                <a:latin typeface="Eras Medium ITC" pitchFamily="34" charset="0"/>
                <a:cs typeface="+mn-cs"/>
              </a:rPr>
              <a:t>“Ko se srečate s slabo in nerimerno oblečeno žensko, si zapomnite njeno oblačilo. Ko pa se srečate z žensko, ki je skrbno in lepo oblečena, si vedno zapomnite žensko.” Coco Chanel</a:t>
            </a:r>
          </a:p>
          <a:p>
            <a:pPr marL="438912" indent="-320040" fontAlgn="auto">
              <a:spcBef>
                <a:spcPts val="0"/>
              </a:spcBef>
              <a:spcAft>
                <a:spcPts val="600"/>
              </a:spcAft>
              <a:buFont typeface="Wingdings 2"/>
              <a:buChar char=""/>
              <a:defRPr/>
            </a:pPr>
            <a:r>
              <a:rPr lang="sl-SI" dirty="0">
                <a:solidFill>
                  <a:schemeClr val="bg1"/>
                </a:solidFill>
                <a:latin typeface="Eras Medium ITC" pitchFamily="34" charset="0"/>
                <a:cs typeface="+mn-cs"/>
              </a:rPr>
              <a:t>“Dobro izbrano oblačilo odpira vsa vrata.”</a:t>
            </a:r>
            <a:endParaRPr lang="en-US" dirty="0">
              <a:solidFill>
                <a:schemeClr val="bg1"/>
              </a:solidFill>
              <a:latin typeface="Eras Medium ITC" pitchFamily="34" charset="0"/>
              <a:cs typeface="+mn-cs"/>
            </a:endParaRPr>
          </a:p>
          <a:p>
            <a:pPr fontAlgn="auto">
              <a:spcBef>
                <a:spcPts val="0"/>
              </a:spcBef>
              <a:spcAft>
                <a:spcPts val="0"/>
              </a:spcAft>
              <a:defRPr/>
            </a:pPr>
            <a:endParaRPr lang="sl-SI" dirty="0">
              <a:latin typeface="Eras Medium ITC" pitchFamily="34" charset="0"/>
              <a:cs typeface="+mn-cs"/>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4F428488-D214-4EC1-B3E4-99696159D7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557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a:extLst>
              <a:ext uri="{FF2B5EF4-FFF2-40B4-BE49-F238E27FC236}">
                <a16:creationId xmlns:a16="http://schemas.microsoft.com/office/drawing/2014/main" id="{4E4C650D-232B-4235-9A43-E191929E10CF}"/>
              </a:ext>
            </a:extLst>
          </p:cNvPr>
          <p:cNvSpPr txBox="1">
            <a:spLocks noChangeArrowheads="1"/>
          </p:cNvSpPr>
          <p:nvPr/>
        </p:nvSpPr>
        <p:spPr bwMode="auto">
          <a:xfrm>
            <a:off x="952500" y="1905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4000" b="1">
                <a:solidFill>
                  <a:srgbClr val="002060"/>
                </a:solidFill>
                <a:latin typeface="Eras Medium ITC" panose="020B0602030504020804" pitchFamily="34" charset="0"/>
              </a:rPr>
              <a:t>„HVALA“ 		„THANK  YOU“  </a:t>
            </a:r>
          </a:p>
        </p:txBody>
      </p:sp>
      <p:cxnSp>
        <p:nvCxnSpPr>
          <p:cNvPr id="7" name="Straight Arrow Connector 6">
            <a:extLst>
              <a:ext uri="{FF2B5EF4-FFF2-40B4-BE49-F238E27FC236}">
                <a16:creationId xmlns:a16="http://schemas.microsoft.com/office/drawing/2014/main" id="{5B645B81-6176-4463-BA7C-67F1A734CD1C}"/>
              </a:ext>
            </a:extLst>
          </p:cNvPr>
          <p:cNvCxnSpPr/>
          <p:nvPr/>
        </p:nvCxnSpPr>
        <p:spPr>
          <a:xfrm>
            <a:off x="3352800" y="544513"/>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F5715BE2-1FAF-40E0-93AA-7645777A8F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505531-6CAF-435C-9C99-E617547526E9}"/>
              </a:ext>
            </a:extLst>
          </p:cNvPr>
          <p:cNvSpPr txBox="1"/>
          <p:nvPr/>
        </p:nvSpPr>
        <p:spPr>
          <a:xfrm>
            <a:off x="4763" y="0"/>
            <a:ext cx="7543800" cy="1631950"/>
          </a:xfrm>
          <a:prstGeom prst="rect">
            <a:avLst/>
          </a:prstGeom>
          <a:noFill/>
        </p:spPr>
        <p:txBody>
          <a:bodyPr>
            <a:spAutoFit/>
          </a:bodyPr>
          <a:lstStyle/>
          <a:p>
            <a:pPr fontAlgn="auto">
              <a:spcBef>
                <a:spcPts val="0"/>
              </a:spcBef>
              <a:spcAft>
                <a:spcPts val="0"/>
              </a:spcAft>
              <a:defRPr/>
            </a:pPr>
            <a:r>
              <a:rPr lang="sl-SI" sz="2000" dirty="0">
                <a:solidFill>
                  <a:schemeClr val="bg1"/>
                </a:solidFill>
                <a:latin typeface="+mn-lt"/>
                <a:cs typeface="+mn-cs"/>
              </a:rPr>
              <a:t>VIRI:</a:t>
            </a:r>
          </a:p>
          <a:p>
            <a:pPr marL="285750" indent="-285750" fontAlgn="auto">
              <a:spcBef>
                <a:spcPts val="0"/>
              </a:spcBef>
              <a:spcAft>
                <a:spcPts val="0"/>
              </a:spcAft>
              <a:buFontTx/>
              <a:buChar char="-"/>
              <a:defRPr/>
            </a:pPr>
            <a:r>
              <a:rPr lang="sl-SI" sz="2000" dirty="0">
                <a:solidFill>
                  <a:schemeClr val="bg1"/>
                </a:solidFill>
                <a:latin typeface="+mn-lt"/>
                <a:cs typeface="+mn-cs"/>
              </a:rPr>
              <a:t>Wikipedia</a:t>
            </a:r>
          </a:p>
          <a:p>
            <a:pPr marL="285750" indent="-285750" fontAlgn="auto">
              <a:spcBef>
                <a:spcPts val="0"/>
              </a:spcBef>
              <a:spcAft>
                <a:spcPts val="0"/>
              </a:spcAft>
              <a:buFontTx/>
              <a:buChar char="-"/>
              <a:defRPr/>
            </a:pPr>
            <a:r>
              <a:rPr lang="sl-SI" sz="2000" dirty="0">
                <a:solidFill>
                  <a:schemeClr val="bg1"/>
                </a:solidFill>
                <a:latin typeface="+mn-lt"/>
                <a:cs typeface="+mn-cs"/>
              </a:rPr>
              <a:t>Dijaški.net</a:t>
            </a:r>
          </a:p>
          <a:p>
            <a:pPr marL="285750" indent="-285750" fontAlgn="auto">
              <a:spcBef>
                <a:spcPts val="0"/>
              </a:spcBef>
              <a:spcAft>
                <a:spcPts val="0"/>
              </a:spcAft>
              <a:buFontTx/>
              <a:buChar char="-"/>
              <a:defRPr/>
            </a:pPr>
            <a:r>
              <a:rPr lang="sl-SI" sz="2000" dirty="0">
                <a:solidFill>
                  <a:schemeClr val="bg1"/>
                </a:solidFill>
                <a:latin typeface="+mn-lt"/>
                <a:cs typeface="+mn-cs"/>
              </a:rPr>
              <a:t>POSLOVNI PROTOKOL IN POSLIVNI BONTON (ZDA) PowerPoint</a:t>
            </a:r>
          </a:p>
          <a:p>
            <a:pPr marL="285750" indent="-285750" fontAlgn="auto">
              <a:spcBef>
                <a:spcPts val="0"/>
              </a:spcBef>
              <a:spcAft>
                <a:spcPts val="0"/>
              </a:spcAft>
              <a:buFontTx/>
              <a:buChar char="-"/>
              <a:defRPr/>
            </a:pPr>
            <a:r>
              <a:rPr lang="sl-SI" sz="2000" dirty="0">
                <a:solidFill>
                  <a:schemeClr val="bg1"/>
                </a:solidFill>
                <a:latin typeface="+mn-lt"/>
                <a:cs typeface="+mn-cs"/>
              </a:rPr>
              <a:t>Google slike</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84549607-9CD0-463B-9070-46B0C9EA2E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9">
            <a:extLst>
              <a:ext uri="{FF2B5EF4-FFF2-40B4-BE49-F238E27FC236}">
                <a16:creationId xmlns:a16="http://schemas.microsoft.com/office/drawing/2014/main" id="{D10D7DC5-B083-424F-BF5D-4BDDA55E084B}"/>
              </a:ext>
            </a:extLst>
          </p:cNvPr>
          <p:cNvSpPr txBox="1">
            <a:spLocks noChangeArrowheads="1"/>
          </p:cNvSpPr>
          <p:nvPr/>
        </p:nvSpPr>
        <p:spPr bwMode="auto">
          <a:xfrm>
            <a:off x="2365375" y="0"/>
            <a:ext cx="3883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4800" b="1">
                <a:solidFill>
                  <a:srgbClr val="FF0000"/>
                </a:solidFill>
                <a:latin typeface="Eras Medium ITC" panose="020B0602030504020804" pitchFamily="34" charset="0"/>
              </a:rPr>
              <a:t>GEOGRAFIJA</a:t>
            </a:r>
          </a:p>
        </p:txBody>
      </p:sp>
      <p:sp>
        <p:nvSpPr>
          <p:cNvPr id="11" name="TextBox 10">
            <a:extLst>
              <a:ext uri="{FF2B5EF4-FFF2-40B4-BE49-F238E27FC236}">
                <a16:creationId xmlns:a16="http://schemas.microsoft.com/office/drawing/2014/main" id="{E036D09A-A93D-47F6-B902-047C47DC01A8}"/>
              </a:ext>
            </a:extLst>
          </p:cNvPr>
          <p:cNvSpPr txBox="1"/>
          <p:nvPr/>
        </p:nvSpPr>
        <p:spPr>
          <a:xfrm>
            <a:off x="31750" y="638175"/>
            <a:ext cx="6705600" cy="6308725"/>
          </a:xfrm>
          <a:prstGeom prst="rect">
            <a:avLst/>
          </a:prstGeom>
          <a:noFill/>
        </p:spPr>
        <p:txBody>
          <a:bodyPr>
            <a:spAutoFit/>
          </a:bodyPr>
          <a:lstStyle/>
          <a:p>
            <a:pPr marL="285750" indent="-28575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Glavno mesto: Washington D. C.</a:t>
            </a:r>
          </a:p>
          <a:p>
            <a:pPr marL="285750" indent="-285750" fontAlgn="auto">
              <a:spcBef>
                <a:spcPts val="0"/>
              </a:spcBef>
              <a:spcAft>
                <a:spcPts val="0"/>
              </a:spcAft>
              <a:buFont typeface="Wingdings" pitchFamily="2" charset="2"/>
              <a:buChar char="q"/>
              <a:defRPr/>
            </a:pPr>
            <a:r>
              <a:rPr lang="sl-SI" sz="2400" dirty="0">
                <a:solidFill>
                  <a:schemeClr val="bg1"/>
                </a:solidFill>
                <a:latin typeface="Eras Medium ITC" pitchFamily="34" charset="0"/>
                <a:cs typeface="+mn-cs"/>
              </a:rPr>
              <a:t>Površina:</a:t>
            </a:r>
          </a:p>
          <a:p>
            <a:pPr marL="742950" lvl="1"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9.631.420 km2</a:t>
            </a:r>
          </a:p>
          <a:p>
            <a:pPr marL="742950" lvl="1" indent="-285750" fontAlgn="auto">
              <a:spcBef>
                <a:spcPts val="0"/>
              </a:spcBef>
              <a:spcAft>
                <a:spcPts val="1200"/>
              </a:spcAft>
              <a:buFont typeface="Arial" pitchFamily="34" charset="0"/>
              <a:buChar char="•"/>
              <a:defRPr/>
            </a:pPr>
            <a:r>
              <a:rPr lang="sl-SI" sz="2400" dirty="0">
                <a:solidFill>
                  <a:schemeClr val="bg1"/>
                </a:solidFill>
                <a:latin typeface="Eras Medium ITC" pitchFamily="34" charset="0"/>
                <a:cs typeface="+mn-cs"/>
              </a:rPr>
              <a:t>od tega vode: 4,87%</a:t>
            </a:r>
          </a:p>
          <a:p>
            <a:pPr marL="342900" indent="-342900" fontAlgn="auto">
              <a:spcBef>
                <a:spcPts val="0"/>
              </a:spcBef>
              <a:spcAft>
                <a:spcPts val="0"/>
              </a:spcAft>
              <a:buFont typeface="Wingdings" pitchFamily="2" charset="2"/>
              <a:buChar char="q"/>
              <a:defRPr/>
            </a:pPr>
            <a:r>
              <a:rPr lang="sl-SI" sz="2400" dirty="0">
                <a:solidFill>
                  <a:schemeClr val="bg1"/>
                </a:solidFill>
                <a:latin typeface="Eras Medium ITC" pitchFamily="34" charset="0"/>
                <a:cs typeface="+mn-cs"/>
              </a:rPr>
              <a:t>Prebivalstvo:</a:t>
            </a:r>
          </a:p>
          <a:p>
            <a:pPr marL="800100" lvl="1" indent="-342900" fontAlgn="auto">
              <a:spcBef>
                <a:spcPts val="0"/>
              </a:spcBef>
              <a:spcAft>
                <a:spcPts val="1200"/>
              </a:spcAft>
              <a:buFont typeface="Arial" pitchFamily="34" charset="0"/>
              <a:buChar char="•"/>
              <a:defRPr/>
            </a:pPr>
            <a:r>
              <a:rPr lang="sl-SI" sz="2400" dirty="0">
                <a:solidFill>
                  <a:schemeClr val="bg1"/>
                </a:solidFill>
                <a:latin typeface="Eras Medium ITC" pitchFamily="34" charset="0"/>
                <a:cs typeface="+mn-cs"/>
              </a:rPr>
              <a:t>2014 ocena: 301.693.000</a:t>
            </a:r>
          </a:p>
          <a:p>
            <a:pPr marL="285750" indent="-285750" fontAlgn="auto">
              <a:spcBef>
                <a:spcPts val="0"/>
              </a:spcBef>
              <a:spcAft>
                <a:spcPts val="0"/>
              </a:spcAft>
              <a:buFont typeface="Wingdings" pitchFamily="2" charset="2"/>
              <a:buChar char="q"/>
              <a:defRPr/>
            </a:pPr>
            <a:r>
              <a:rPr lang="sl-SI" sz="2400" dirty="0">
                <a:solidFill>
                  <a:schemeClr val="bg1"/>
                </a:solidFill>
                <a:latin typeface="Eras Medium ITC" pitchFamily="34" charset="0"/>
                <a:cs typeface="+mn-cs"/>
              </a:rPr>
              <a:t>PKM (pariteta kupne moči):</a:t>
            </a:r>
          </a:p>
          <a:p>
            <a:pPr marL="742950" lvl="1"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skupaj: 13,049 bilijona$</a:t>
            </a:r>
          </a:p>
          <a:p>
            <a:pPr marL="742950" lvl="1" indent="-285750" fontAlgn="auto">
              <a:spcBef>
                <a:spcPts val="0"/>
              </a:spcBef>
              <a:spcAft>
                <a:spcPts val="1200"/>
              </a:spcAft>
              <a:buFont typeface="Arial" pitchFamily="34" charset="0"/>
              <a:buChar char="•"/>
              <a:defRPr/>
            </a:pPr>
            <a:r>
              <a:rPr lang="sl-SI" sz="2400" dirty="0">
                <a:solidFill>
                  <a:schemeClr val="bg1"/>
                </a:solidFill>
                <a:latin typeface="Eras Medium ITC" pitchFamily="34" charset="0"/>
                <a:cs typeface="+mn-cs"/>
              </a:rPr>
              <a:t>na prebivalca: 45.652$</a:t>
            </a:r>
          </a:p>
          <a:p>
            <a:pPr marL="285750" indent="-285750" fontAlgn="auto">
              <a:spcBef>
                <a:spcPts val="0"/>
              </a:spcBef>
              <a:spcAft>
                <a:spcPts val="0"/>
              </a:spcAft>
              <a:buFont typeface="Wingdings" pitchFamily="2" charset="2"/>
              <a:buChar char="q"/>
              <a:defRPr/>
            </a:pPr>
            <a:r>
              <a:rPr lang="sl-SI" sz="2400" dirty="0">
                <a:solidFill>
                  <a:schemeClr val="bg1"/>
                </a:solidFill>
                <a:latin typeface="Eras Medium ITC" pitchFamily="34" charset="0"/>
                <a:cs typeface="+mn-cs"/>
              </a:rPr>
              <a:t>Valuta:</a:t>
            </a:r>
          </a:p>
          <a:p>
            <a:pPr marL="742950" lvl="1" indent="-285750" fontAlgn="auto">
              <a:spcBef>
                <a:spcPts val="0"/>
              </a:spcBef>
              <a:spcAft>
                <a:spcPts val="1200"/>
              </a:spcAft>
              <a:buFont typeface="Arial" pitchFamily="34" charset="0"/>
              <a:buChar char="•"/>
              <a:defRPr/>
            </a:pPr>
            <a:r>
              <a:rPr lang="sl-SI" sz="2400" dirty="0">
                <a:solidFill>
                  <a:schemeClr val="bg1"/>
                </a:solidFill>
                <a:latin typeface="Eras Medium ITC" pitchFamily="34" charset="0"/>
                <a:cs typeface="+mn-cs"/>
              </a:rPr>
              <a:t>ameriški dolar - $</a:t>
            </a:r>
          </a:p>
          <a:p>
            <a:pPr marL="285750" indent="-285750" fontAlgn="auto">
              <a:spcBef>
                <a:spcPts val="0"/>
              </a:spcBef>
              <a:spcAft>
                <a:spcPts val="0"/>
              </a:spcAft>
              <a:buFont typeface="Wingdings" pitchFamily="2" charset="2"/>
              <a:buChar char="q"/>
              <a:defRPr/>
            </a:pPr>
            <a:r>
              <a:rPr lang="sl-SI" sz="2400" dirty="0">
                <a:solidFill>
                  <a:schemeClr val="bg1"/>
                </a:solidFill>
                <a:latin typeface="Eras Medium ITC" pitchFamily="34" charset="0"/>
                <a:cs typeface="+mn-cs"/>
              </a:rPr>
              <a:t>ČASOVNI PAS:</a:t>
            </a:r>
          </a:p>
          <a:p>
            <a:pPr marL="742950" lvl="1"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(UTC-5 do -10)</a:t>
            </a:r>
          </a:p>
          <a:p>
            <a:pPr marL="742950" lvl="1" indent="-285750" fontAlgn="auto">
              <a:spcBef>
                <a:spcPts val="0"/>
              </a:spcBef>
              <a:spcAft>
                <a:spcPts val="0"/>
              </a:spcAft>
              <a:buFont typeface="Arial" pitchFamily="34" charset="0"/>
              <a:buChar char="•"/>
              <a:defRPr/>
            </a:pPr>
            <a:r>
              <a:rPr lang="sl-SI" sz="2400" dirty="0">
                <a:solidFill>
                  <a:schemeClr val="bg1"/>
                </a:solidFill>
                <a:latin typeface="Eras Medium ITC" pitchFamily="34" charset="0"/>
                <a:cs typeface="+mn-cs"/>
              </a:rPr>
              <a:t>poletni (UTC-4 do -10)</a:t>
            </a:r>
          </a:p>
          <a:p>
            <a:pPr fontAlgn="auto">
              <a:spcBef>
                <a:spcPts val="0"/>
              </a:spcBef>
              <a:spcAft>
                <a:spcPts val="0"/>
              </a:spcAft>
              <a:defRPr/>
            </a:pPr>
            <a:endParaRPr lang="sl-SI" dirty="0">
              <a:solidFill>
                <a:schemeClr val="bg1"/>
              </a:solidFill>
              <a:latin typeface="Eras Medium ITC" pitchFamily="34" charset="0"/>
              <a:cs typeface="+mn-cs"/>
            </a:endParaRPr>
          </a:p>
        </p:txBody>
      </p:sp>
      <p:sp>
        <p:nvSpPr>
          <p:cNvPr id="3077" name="TextBox 11">
            <a:extLst>
              <a:ext uri="{FF2B5EF4-FFF2-40B4-BE49-F238E27FC236}">
                <a16:creationId xmlns:a16="http://schemas.microsoft.com/office/drawing/2014/main" id="{E0DA9922-3349-457C-AEA5-D70951553343}"/>
              </a:ext>
            </a:extLst>
          </p:cNvPr>
          <p:cNvSpPr txBox="1">
            <a:spLocks noChangeArrowheads="1"/>
          </p:cNvSpPr>
          <p:nvPr/>
        </p:nvSpPr>
        <p:spPr bwMode="auto">
          <a:xfrm>
            <a:off x="4724400" y="914400"/>
            <a:ext cx="4419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342900" indent="-342900">
              <a:defRPr>
                <a:solidFill>
                  <a:schemeClr val="tx1"/>
                </a:solidFill>
                <a:latin typeface="Calibri" panose="020F0502020204030204" pitchFamily="34" charset="0"/>
              </a:defRPr>
            </a:lvl2pPr>
            <a:lvl3pPr marL="800100"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spcAft>
                <a:spcPts val="1200"/>
              </a:spcAft>
              <a:buFont typeface="Wingdings" panose="05000000000000000000" pitchFamily="2" charset="2"/>
              <a:buChar char="q"/>
            </a:pPr>
            <a:r>
              <a:rPr lang="sl-SI" altLang="sl-SI" sz="2400">
                <a:solidFill>
                  <a:schemeClr val="bg1"/>
                </a:solidFill>
                <a:latin typeface="Eras Medium ITC" panose="020B0602030504020804" pitchFamily="34" charset="0"/>
              </a:rPr>
              <a:t>Država se razteza med Atlantikom in Tihim oceanom </a:t>
            </a:r>
          </a:p>
          <a:p>
            <a:pPr lvl="1">
              <a:buFont typeface="Wingdings" panose="05000000000000000000" pitchFamily="2" charset="2"/>
              <a:buChar char="q"/>
            </a:pPr>
            <a:r>
              <a:rPr lang="sl-SI" altLang="sl-SI" sz="2400">
                <a:solidFill>
                  <a:schemeClr val="bg1"/>
                </a:solidFill>
                <a:latin typeface="Eras Medium ITC" panose="020B0602030504020804" pitchFamily="34" charset="0"/>
              </a:rPr>
              <a:t>Meje</a:t>
            </a:r>
          </a:p>
          <a:p>
            <a:pPr lvl="2">
              <a:buFont typeface="Arial" panose="020B0604020202020204" pitchFamily="34" charset="0"/>
              <a:buChar char="•"/>
            </a:pPr>
            <a:r>
              <a:rPr lang="sl-SI" altLang="sl-SI" sz="2400">
                <a:solidFill>
                  <a:schemeClr val="bg1"/>
                </a:solidFill>
                <a:latin typeface="Eras Medium ITC" panose="020B0602030504020804" pitchFamily="34" charset="0"/>
              </a:rPr>
              <a:t>severna meja – Kanada</a:t>
            </a:r>
          </a:p>
          <a:p>
            <a:pPr lvl="2">
              <a:buFont typeface="Arial" panose="020B0604020202020204" pitchFamily="34" charset="0"/>
              <a:buChar char="•"/>
            </a:pPr>
            <a:r>
              <a:rPr lang="sl-SI" altLang="sl-SI" sz="2400">
                <a:solidFill>
                  <a:schemeClr val="bg1"/>
                </a:solidFill>
                <a:latin typeface="Eras Medium ITC" panose="020B0602030504020804" pitchFamily="34" charset="0"/>
              </a:rPr>
              <a:t>južna meja - Mehika</a:t>
            </a:r>
          </a:p>
          <a:p>
            <a:endParaRPr lang="sl-SI" altLang="sl-SI">
              <a:latin typeface="Eras Medium ITC" panose="020B0602030504020804" pitchFamily="34" charset="0"/>
            </a:endParaRPr>
          </a:p>
        </p:txBody>
      </p:sp>
      <p:pic>
        <p:nvPicPr>
          <p:cNvPr id="3078" name="Picture 1">
            <a:extLst>
              <a:ext uri="{FF2B5EF4-FFF2-40B4-BE49-F238E27FC236}">
                <a16:creationId xmlns:a16="http://schemas.microsoft.com/office/drawing/2014/main" id="{933BACF7-AE03-4D5C-A31D-D2BB9CCA43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8925" y="3733800"/>
            <a:ext cx="5045075"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EC30C6C8-0065-4673-9601-8E79C9306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0F31A03-F1A6-4BEF-B2A7-536A690B9BA2}"/>
              </a:ext>
            </a:extLst>
          </p:cNvPr>
          <p:cNvSpPr txBox="1"/>
          <p:nvPr/>
        </p:nvSpPr>
        <p:spPr>
          <a:xfrm>
            <a:off x="-276225" y="565150"/>
            <a:ext cx="9170988" cy="4986338"/>
          </a:xfrm>
          <a:prstGeom prst="rect">
            <a:avLst/>
          </a:prstGeom>
          <a:noFill/>
        </p:spPr>
        <p:txBody>
          <a:bodyPr>
            <a:spAutoFit/>
          </a:bodyPr>
          <a:lstStyle/>
          <a:p>
            <a:pPr marL="800100" lvl="1" indent="-342900" fontAlgn="auto">
              <a:spcBef>
                <a:spcPts val="0"/>
              </a:spcBef>
              <a:spcAft>
                <a:spcPts val="1200"/>
              </a:spcAft>
              <a:buFont typeface="Wingdings" panose="05000000000000000000" pitchFamily="2" charset="2"/>
              <a:buChar char="q"/>
              <a:defRPr/>
            </a:pPr>
            <a:r>
              <a:rPr lang="sl-SI" sz="2400" dirty="0">
                <a:solidFill>
                  <a:schemeClr val="bg1"/>
                </a:solidFill>
                <a:latin typeface="Eras Medium ITC" pitchFamily="34" charset="0"/>
                <a:cs typeface="+mn-cs"/>
              </a:rPr>
              <a:t>48 zveznih držav in dveh ločeni</a:t>
            </a:r>
          </a:p>
          <a:p>
            <a:pPr marL="742950" lvl="1" indent="-28575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s Kitajsko si izmenjujejo tretje mesto na spisku svetovnih držav po površini</a:t>
            </a:r>
          </a:p>
          <a:p>
            <a:pPr marL="800100" lvl="1" indent="-342900" fontAlgn="auto">
              <a:spcBef>
                <a:spcPts val="0"/>
              </a:spcBef>
              <a:spcAft>
                <a:spcPts val="1200"/>
              </a:spcAft>
              <a:buFont typeface="Wingdings" panose="05000000000000000000" pitchFamily="2" charset="2"/>
              <a:buChar char="q"/>
              <a:defRPr/>
            </a:pPr>
            <a:r>
              <a:rPr lang="sl-SI" sz="2400" dirty="0">
                <a:solidFill>
                  <a:schemeClr val="bg1"/>
                </a:solidFill>
                <a:latin typeface="Eras Medium ITC" pitchFamily="34" charset="0"/>
                <a:cs typeface="+mn-cs"/>
              </a:rPr>
              <a:t>tretja državo na svetu po številu prebivalcev</a:t>
            </a:r>
          </a:p>
          <a:p>
            <a:pPr lvl="1" fontAlgn="auto">
              <a:spcBef>
                <a:spcPts val="0"/>
              </a:spcBef>
              <a:spcAft>
                <a:spcPts val="1200"/>
              </a:spcAft>
              <a:defRPr/>
            </a:pPr>
            <a:r>
              <a:rPr lang="sl-SI" sz="2800" dirty="0">
                <a:solidFill>
                  <a:srgbClr val="FF0000"/>
                </a:solidFill>
                <a:latin typeface="Eras Medium ITC" pitchFamily="34" charset="0"/>
                <a:cs typeface="+mn-cs"/>
              </a:rPr>
              <a:t>PODNEBJE</a:t>
            </a:r>
          </a:p>
          <a:p>
            <a:pPr marL="742950" lvl="1" indent="-28575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Aljaska je ena izmed svetovnih regij z najbolj ostrim in hladnim podnebjem, medtem ko je havajsko povprečno vreme vlažno in tropsko</a:t>
            </a:r>
          </a:p>
          <a:p>
            <a:pPr marL="742950" lvl="1" indent="-28575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Na severnem delu je pozimi mnogo snega in mraz, medtem ko je južni del zaznamovan z vročimi poletji in deževje skozi vse leto</a:t>
            </a:r>
            <a:endParaRPr lang="sl-SI" dirty="0">
              <a:latin typeface="Eras Medium ITC" pitchFamily="34" charset="0"/>
              <a:cs typeface="+mn-cs"/>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EBB08C9D-191B-4225-9D21-EFF4E030E0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5939DE4-1E67-477A-B1F8-0042E32350D9}"/>
              </a:ext>
            </a:extLst>
          </p:cNvPr>
          <p:cNvSpPr txBox="1"/>
          <p:nvPr/>
        </p:nvSpPr>
        <p:spPr>
          <a:xfrm>
            <a:off x="152400" y="228600"/>
            <a:ext cx="8839200" cy="6678613"/>
          </a:xfrm>
          <a:prstGeom prst="rect">
            <a:avLst/>
          </a:prstGeom>
          <a:noFill/>
        </p:spPr>
        <p:txBody>
          <a:bodyPr>
            <a:spAutoFit/>
          </a:bodyPr>
          <a:lstStyle/>
          <a:p>
            <a:pPr fontAlgn="auto">
              <a:spcBef>
                <a:spcPts val="0"/>
              </a:spcBef>
              <a:spcAft>
                <a:spcPts val="0"/>
              </a:spcAft>
              <a:defRPr/>
            </a:pPr>
            <a:r>
              <a:rPr lang="sl-SI" sz="2800" dirty="0">
                <a:solidFill>
                  <a:srgbClr val="FF0000"/>
                </a:solidFill>
                <a:latin typeface="Eras Medium ITC" pitchFamily="34" charset="0"/>
                <a:cs typeface="+mn-cs"/>
              </a:rPr>
              <a:t>POSELITEV</a:t>
            </a:r>
          </a:p>
          <a:p>
            <a:pPr marL="342900" indent="-34290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v največji meri naseljeno ob obalah oceanov: več kot tretjina slednjega ob Atlantiku, približno šestina vzdolž Pacifika in slaba sedmina ob obalah Mehiškega zaliva</a:t>
            </a:r>
          </a:p>
          <a:p>
            <a:pPr marL="342900" indent="-34290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Danes naravni prirastek znaša 2,1 otroka na žensko.</a:t>
            </a:r>
          </a:p>
          <a:p>
            <a:pPr marL="342900" indent="-34290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V drugi polovici minulega stoletja gre v tem smislu za zgoščevanje prebivalstva v jugovzhodnih področjih ZDA ter ob Pacifiku, medtem ko industrijska mesta starega severovzhoda in Velikih jezer izgubljajo tako svoj pomen. Tu izstopajo posamezna stara mesta npr. New York in Chicago, ki so ohranila svojo pomembno vlogo ter so danes finančni centri države in sveta</a:t>
            </a:r>
          </a:p>
          <a:p>
            <a:pPr marL="342900" indent="-34290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Premožnejši sloji so se z začetkom 19. stoletja in boljšimi prometnimi povezavami pričeli umikati iz onesnaženih in prebivalstveno nasičenih mestnih jeder</a:t>
            </a:r>
          </a:p>
          <a:p>
            <a:pPr marL="342900" indent="-342900" fontAlgn="auto">
              <a:spcBef>
                <a:spcPts val="0"/>
              </a:spcBef>
              <a:spcAft>
                <a:spcPts val="1200"/>
              </a:spcAft>
              <a:buFont typeface="Wingdings" pitchFamily="2" charset="2"/>
              <a:buChar char="q"/>
              <a:defRPr/>
            </a:pPr>
            <a:endParaRPr lang="sl-SI" sz="2400" dirty="0">
              <a:solidFill>
                <a:schemeClr val="bg1"/>
              </a:solidFill>
              <a:latin typeface="Eras Medium ITC" pitchFamily="34" charset="0"/>
              <a:cs typeface="+mn-cs"/>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B91AC59B-8C35-41A9-97F4-6FFA4523E9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09008E6-2BBD-48EE-A1F1-2CA8A897FB54}"/>
              </a:ext>
            </a:extLst>
          </p:cNvPr>
          <p:cNvSpPr txBox="1"/>
          <p:nvPr/>
        </p:nvSpPr>
        <p:spPr>
          <a:xfrm>
            <a:off x="26988" y="15875"/>
            <a:ext cx="9174162" cy="6524625"/>
          </a:xfrm>
          <a:prstGeom prst="rect">
            <a:avLst/>
          </a:prstGeom>
          <a:noFill/>
        </p:spPr>
        <p:txBody>
          <a:bodyPr>
            <a:spAutoFit/>
          </a:bodyPr>
          <a:lstStyle/>
          <a:p>
            <a:pPr fontAlgn="auto">
              <a:spcBef>
                <a:spcPts val="0"/>
              </a:spcBef>
              <a:spcAft>
                <a:spcPts val="0"/>
              </a:spcAft>
              <a:defRPr/>
            </a:pPr>
            <a:r>
              <a:rPr lang="sl-SI" sz="2800" dirty="0">
                <a:solidFill>
                  <a:srgbClr val="FF0000"/>
                </a:solidFill>
                <a:latin typeface="Eras Medium ITC" pitchFamily="34" charset="0"/>
                <a:cs typeface="+mn-cs"/>
              </a:rPr>
              <a:t>NARAVNA BOGASTVA</a:t>
            </a:r>
          </a:p>
          <a:p>
            <a:pPr marL="342900" indent="-342900" fontAlgn="auto">
              <a:spcBef>
                <a:spcPts val="1200"/>
              </a:spcBef>
              <a:spcAft>
                <a:spcPts val="1200"/>
              </a:spcAft>
              <a:buFont typeface="Wingdings" pitchFamily="2" charset="2"/>
              <a:buChar char="q"/>
              <a:defRPr/>
            </a:pPr>
            <a:r>
              <a:rPr lang="sl-SI" sz="2400" dirty="0">
                <a:solidFill>
                  <a:schemeClr val="bg1"/>
                </a:solidFill>
                <a:latin typeface="Eras Medium ITC" pitchFamily="34" charset="0"/>
                <a:cs typeface="+mn-cs"/>
              </a:rPr>
              <a:t>Gospodarski uspeh ZDA delno temelji na njihovih naravnih bogastvih. To pomeni zgodovinsko velike površine danes močno skrčenih gozdov, bogata ribolovna območja in število mineralnih nahajališč pretežno na zahodu države – ZDA so največja proizvodnica fosfatov, pa velika proizvodnica zlata in srebra, zemeljskega plina in nafte ter tudi gradbenih materialov.</a:t>
            </a:r>
          </a:p>
          <a:p>
            <a:pPr marL="342900" indent="-342900" fontAlgn="auto">
              <a:spcBef>
                <a:spcPts val="0"/>
              </a:spcBef>
              <a:spcAft>
                <a:spcPts val="1200"/>
              </a:spcAft>
              <a:buFont typeface="Wingdings" pitchFamily="2" charset="2"/>
              <a:buChar char="q"/>
              <a:defRPr/>
            </a:pPr>
            <a:r>
              <a:rPr lang="sl-SI" sz="2400" dirty="0">
                <a:solidFill>
                  <a:schemeClr val="bg1"/>
                </a:solidFill>
                <a:latin typeface="Eras Medium ITC" pitchFamily="34" charset="0"/>
                <a:cs typeface="+mn-cs"/>
              </a:rPr>
              <a:t>ZDA je v notranjosti večinoma ravna. Tam pihajo močni vetrovi, ki jih uporabljajo za proizvodnjo elektrike za gospodinjstva.</a:t>
            </a:r>
          </a:p>
          <a:p>
            <a:pPr marL="342900" indent="-342900" fontAlgn="auto">
              <a:spcBef>
                <a:spcPts val="0"/>
              </a:spcBef>
              <a:spcAft>
                <a:spcPts val="0"/>
              </a:spcAft>
              <a:buFont typeface="Wingdings" pitchFamily="2" charset="2"/>
              <a:buChar char="q"/>
              <a:defRPr/>
            </a:pPr>
            <a:r>
              <a:rPr lang="sl-SI" sz="2400" dirty="0">
                <a:solidFill>
                  <a:schemeClr val="bg1"/>
                </a:solidFill>
                <a:latin typeface="Eras Medium ITC" pitchFamily="34" charset="0"/>
                <a:cs typeface="+mn-cs"/>
              </a:rPr>
              <a:t>Naravni viri so lahko uporabljeni za izdelavo dobrin. Zlasti v tradicionalnejših sistemih ti predstavljajo skoraj celoten delež ekonomije, bistvenega pomena pa so tudi danes. Združene države na svojem ozemlju premorejo obilico naravnih bogastev, kar pomeni velike površine rodovitne prsti, mnoge kilometre obal z ribami, obsežne gozdove in rudninska nahajališča.</a:t>
            </a:r>
          </a:p>
          <a:p>
            <a:pPr marL="342900" indent="-342900" fontAlgn="auto">
              <a:spcBef>
                <a:spcPts val="0"/>
              </a:spcBef>
              <a:spcAft>
                <a:spcPts val="0"/>
              </a:spcAft>
              <a:buFont typeface="Wingdings" pitchFamily="2" charset="2"/>
              <a:buChar char="q"/>
              <a:defRPr/>
            </a:pPr>
            <a:endParaRPr lang="sl-SI" sz="2400" dirty="0">
              <a:solidFill>
                <a:schemeClr val="bg1"/>
              </a:solidFill>
              <a:latin typeface="Eras Medium ITC" pitchFamily="34" charset="0"/>
              <a:cs typeface="+mn-cs"/>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19DAD541-0049-4A29-8E44-5463A8ED95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30116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B8EBBF3-355D-45EF-80B8-91F8D9CBF0E0}"/>
              </a:ext>
            </a:extLst>
          </p:cNvPr>
          <p:cNvSpPr txBox="1"/>
          <p:nvPr/>
        </p:nvSpPr>
        <p:spPr>
          <a:xfrm>
            <a:off x="50800" y="152400"/>
            <a:ext cx="8964613" cy="7016750"/>
          </a:xfrm>
          <a:prstGeom prst="rect">
            <a:avLst/>
          </a:prstGeom>
          <a:noFill/>
        </p:spPr>
        <p:txBody>
          <a:bodyPr>
            <a:spAutoFit/>
          </a:bodyPr>
          <a:lstStyle/>
          <a:p>
            <a:pPr fontAlgn="auto">
              <a:spcBef>
                <a:spcPts val="0"/>
              </a:spcBef>
              <a:spcAft>
                <a:spcPts val="0"/>
              </a:spcAft>
              <a:defRPr/>
            </a:pPr>
            <a:r>
              <a:rPr lang="sl-SI" sz="2400" dirty="0">
                <a:solidFill>
                  <a:srgbClr val="FF0000"/>
                </a:solidFill>
                <a:latin typeface="Eras Medium ITC" pitchFamily="34" charset="0"/>
                <a:cs typeface="+mn-cs"/>
              </a:rPr>
              <a:t>NARAVNE NESREČE</a:t>
            </a:r>
          </a:p>
          <a:p>
            <a:pPr marL="342900" indent="-342900" fontAlgn="auto">
              <a:spcBef>
                <a:spcPts val="1200"/>
              </a:spcBef>
              <a:spcAft>
                <a:spcPts val="600"/>
              </a:spcAft>
              <a:buFont typeface="Wingdings" pitchFamily="2" charset="2"/>
              <a:buChar char="q"/>
              <a:defRPr/>
            </a:pPr>
            <a:r>
              <a:rPr lang="sl-SI" sz="2200" dirty="0">
                <a:solidFill>
                  <a:schemeClr val="bg1"/>
                </a:solidFill>
                <a:latin typeface="Eras Medium ITC" pitchFamily="34" charset="0"/>
                <a:cs typeface="+mn-cs"/>
              </a:rPr>
              <a:t>V vedno večji meri gre za suše, zgodovinsko je tako znan Dust Bowl, medtem ko danes dolga obdobja brez padavin preživljajo jugozahodne regije ZDA.</a:t>
            </a:r>
          </a:p>
          <a:p>
            <a:pPr marL="342900" indent="-342900" fontAlgn="auto">
              <a:spcBef>
                <a:spcPts val="0"/>
              </a:spcBef>
              <a:spcAft>
                <a:spcPts val="0"/>
              </a:spcAft>
              <a:buFont typeface="Wingdings" pitchFamily="2" charset="2"/>
              <a:buChar char="q"/>
              <a:defRPr/>
            </a:pPr>
            <a:r>
              <a:rPr lang="sl-SI" sz="2200" dirty="0">
                <a:solidFill>
                  <a:schemeClr val="bg1"/>
                </a:solidFill>
                <a:latin typeface="Eras Medium ITC" pitchFamily="34" charset="0"/>
                <a:cs typeface="+mn-cs"/>
              </a:rPr>
              <a:t>Tornadi pustošijo po zemeljskem površju Velikega nižavja in srednjega zahoda, kjer se zlasti v pomladnem in poletnem času srečajo očitno različne si zračne mase – območje, znano kot Tornado Alley. Še ena vremensko pogojena nevarnost so orkani, ki pustošijo po obalah Mehiškega zaliva.</a:t>
            </a:r>
            <a:endParaRPr lang="sl-SI" sz="2200" dirty="0">
              <a:solidFill>
                <a:schemeClr val="bg1"/>
              </a:solidFill>
              <a:latin typeface="+mn-lt"/>
              <a:cs typeface="+mn-cs"/>
            </a:endParaRPr>
          </a:p>
          <a:p>
            <a:pPr marL="342900" indent="-342900" fontAlgn="auto">
              <a:spcBef>
                <a:spcPts val="600"/>
              </a:spcBef>
              <a:spcAft>
                <a:spcPts val="600"/>
              </a:spcAft>
              <a:buFont typeface="Wingdings" pitchFamily="2" charset="2"/>
              <a:buChar char="q"/>
              <a:defRPr/>
            </a:pPr>
            <a:r>
              <a:rPr lang="sl-SI" sz="2200" dirty="0">
                <a:solidFill>
                  <a:schemeClr val="bg1"/>
                </a:solidFill>
                <a:latin typeface="Eras Medium ITC" pitchFamily="34" charset="0"/>
                <a:cs typeface="+mn-cs"/>
              </a:rPr>
              <a:t>Zgodovina ZDA pomni nekaj večjih poplav in zemeljskih plazov, a so danes bolj pereče lokalne poplave na goratem jugozahodu. V zimskem času v hladnejših predelih življenje ohromijo tudi snežni meteži.</a:t>
            </a:r>
          </a:p>
          <a:p>
            <a:pPr marL="342900" indent="-342900" fontAlgn="auto">
              <a:spcBef>
                <a:spcPts val="0"/>
              </a:spcBef>
              <a:spcAft>
                <a:spcPts val="0"/>
              </a:spcAft>
              <a:buFont typeface="Wingdings" pitchFamily="2" charset="2"/>
              <a:buChar char="q"/>
              <a:defRPr/>
            </a:pPr>
            <a:r>
              <a:rPr lang="sl-SI" sz="2200" dirty="0">
                <a:solidFill>
                  <a:schemeClr val="bg1"/>
                </a:solidFill>
                <a:latin typeface="Eras Medium ITC" pitchFamily="34" charset="0"/>
                <a:cs typeface="+mn-cs"/>
              </a:rPr>
              <a:t>Zahodna obala Združenih držav in deli Aljaske so izpostavljeni ognjeniški aktivnosti in potresom, saj so del pacifiškega Ognjenega obroča. Vroča točka z ognjeniško aktivnostjo so neeksplozivni ognjeniki Havajev, medtem ko je eksplozivni vulkan Sveta Helena na severozahodu ZDA.</a:t>
            </a:r>
          </a:p>
          <a:p>
            <a:pPr fontAlgn="auto">
              <a:spcBef>
                <a:spcPts val="0"/>
              </a:spcBef>
              <a:spcAft>
                <a:spcPts val="0"/>
              </a:spcAft>
              <a:defRPr/>
            </a:pPr>
            <a:endParaRPr lang="sl-SI" sz="2200" dirty="0">
              <a:solidFill>
                <a:schemeClr val="bg1"/>
              </a:solidFill>
              <a:latin typeface="+mn-lt"/>
              <a:cs typeface="+mn-cs"/>
            </a:endParaRPr>
          </a:p>
        </p:txBody>
      </p:sp>
      <p:pic>
        <p:nvPicPr>
          <p:cNvPr id="3" name="Picture 2">
            <a:extLst>
              <a:ext uri="{FF2B5EF4-FFF2-40B4-BE49-F238E27FC236}">
                <a16:creationId xmlns:a16="http://schemas.microsoft.com/office/drawing/2014/main" id="{797D29D9-7679-4EA0-BD55-1BF75EB7C9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C78DA6C-9D3A-42C2-8A8C-F300301A0B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304800"/>
            <a:ext cx="8350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BCE098B-F085-4AA2-B8E1-0C100CB711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33400"/>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8BECA91-E8DD-483D-9AB4-EE85FF6AFD3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8580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98BDA6B-D5D4-4E67-B3F7-401DAF47F1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679450"/>
            <a:ext cx="63373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074053-6440-4BAD-8629-D7A8265F663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3938" y="1066800"/>
            <a:ext cx="68040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9DC0087-5F3F-49AA-85C2-9E81C004274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0550" y="647700"/>
            <a:ext cx="7886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A9E66E8D-7E35-4E20-BFD4-F95E2DE8F0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DD4E702-0373-4619-8CC7-917796C9D5DE}"/>
              </a:ext>
            </a:extLst>
          </p:cNvPr>
          <p:cNvSpPr txBox="1"/>
          <p:nvPr/>
        </p:nvSpPr>
        <p:spPr>
          <a:xfrm>
            <a:off x="-33338" y="457200"/>
            <a:ext cx="9177338" cy="5540375"/>
          </a:xfrm>
          <a:prstGeom prst="rect">
            <a:avLst/>
          </a:prstGeom>
          <a:noFill/>
        </p:spPr>
        <p:txBody>
          <a:bodyPr>
            <a:spAutoFit/>
          </a:bodyPr>
          <a:lstStyle/>
          <a:p>
            <a:pPr fontAlgn="auto">
              <a:spcBef>
                <a:spcPts val="0"/>
              </a:spcBef>
              <a:spcAft>
                <a:spcPts val="1200"/>
              </a:spcAft>
              <a:defRPr/>
            </a:pPr>
            <a:r>
              <a:rPr lang="sl-SI" sz="3200" b="1" dirty="0">
                <a:solidFill>
                  <a:srgbClr val="FF0000"/>
                </a:solidFill>
                <a:latin typeface="+mn-lt"/>
                <a:cs typeface="+mn-cs"/>
              </a:rPr>
              <a:t>POSLOVNI SVET</a:t>
            </a:r>
          </a:p>
          <a:p>
            <a:pPr fontAlgn="auto">
              <a:spcBef>
                <a:spcPts val="0"/>
              </a:spcBef>
              <a:spcAft>
                <a:spcPts val="1200"/>
              </a:spcAft>
              <a:defRPr/>
            </a:pPr>
            <a:r>
              <a:rPr lang="sl-SI" sz="2800" dirty="0">
                <a:solidFill>
                  <a:srgbClr val="FF0000"/>
                </a:solidFill>
                <a:latin typeface="+mn-lt"/>
                <a:cs typeface="+mn-cs"/>
              </a:rPr>
              <a:t>RELIGIJA</a:t>
            </a:r>
          </a:p>
          <a:p>
            <a:pPr marL="342900" indent="-342900" fontAlgn="auto">
              <a:spcBef>
                <a:spcPts val="0"/>
              </a:spcBef>
              <a:spcAft>
                <a:spcPts val="1200"/>
              </a:spcAft>
              <a:buFont typeface="Wingdings" pitchFamily="2" charset="2"/>
              <a:buChar char="q"/>
              <a:defRPr/>
            </a:pPr>
            <a:r>
              <a:rPr lang="sl-SI" sz="2400" dirty="0">
                <a:solidFill>
                  <a:schemeClr val="bg1"/>
                </a:solidFill>
                <a:latin typeface="+mn-lt"/>
                <a:cs typeface="+mn-cs"/>
              </a:rPr>
              <a:t>Američani so narod z obilico različnih religij, število teh namreč nadvlada število etničnih skupin. V verskem življenju sodelujejo skoraj tri četrtine prebivalcev.</a:t>
            </a:r>
          </a:p>
          <a:p>
            <a:pPr marL="342900" indent="-342900" fontAlgn="auto">
              <a:spcBef>
                <a:spcPts val="0"/>
              </a:spcBef>
              <a:spcAft>
                <a:spcPts val="0"/>
              </a:spcAft>
              <a:buFont typeface="Wingdings" pitchFamily="2" charset="2"/>
              <a:buChar char="q"/>
              <a:defRPr/>
            </a:pPr>
            <a:r>
              <a:rPr lang="sl-SI" sz="2400" dirty="0">
                <a:solidFill>
                  <a:schemeClr val="bg1"/>
                </a:solidFill>
                <a:latin typeface="+mn-lt"/>
                <a:cs typeface="+mn-cs"/>
              </a:rPr>
              <a:t>Danes največja verska skupina so kristjani (83 %), od katerih jih okoli tretjina ni povezana z uradno cerkvijo. Največja izmed krščanskih skupin so, v primeru združitve vseh denominacij, protestanti, katerih največje skupine so baptisti, luterani in metodisti. Po številu pripadnikov največjo enotno skupino predstavljajo katoličani. Opazen delež pa imajo tudi pravoslavci, glede na nacionalnost sta največji tovrstni skupini grška in ruska pravoslavna cerkev. Judaizem je religija 2 % Američanov in islam (leta 2001) približno 1 %.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C8A05813-3565-4A5E-AF08-00120C6BFC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23E652-FC11-4D15-8D00-9041EF788B6E}"/>
              </a:ext>
            </a:extLst>
          </p:cNvPr>
          <p:cNvSpPr txBox="1"/>
          <p:nvPr/>
        </p:nvSpPr>
        <p:spPr>
          <a:xfrm>
            <a:off x="0" y="876300"/>
            <a:ext cx="8910638" cy="5108575"/>
          </a:xfrm>
          <a:prstGeom prst="rect">
            <a:avLst/>
          </a:prstGeom>
          <a:noFill/>
        </p:spPr>
        <p:txBody>
          <a:bodyPr>
            <a:spAutoFit/>
          </a:bodyPr>
          <a:lstStyle/>
          <a:p>
            <a:pPr fontAlgn="auto">
              <a:spcBef>
                <a:spcPts val="0"/>
              </a:spcBef>
              <a:spcAft>
                <a:spcPts val="1200"/>
              </a:spcAft>
              <a:defRPr/>
            </a:pPr>
            <a:r>
              <a:rPr lang="sl-SI" sz="2800" dirty="0">
                <a:solidFill>
                  <a:srgbClr val="FF0000"/>
                </a:solidFill>
                <a:latin typeface="+mn-lt"/>
                <a:cs typeface="+mn-cs"/>
              </a:rPr>
              <a:t>KULTURA</a:t>
            </a:r>
          </a:p>
          <a:p>
            <a:pPr marL="342900" indent="-342900" fontAlgn="auto">
              <a:spcBef>
                <a:spcPts val="0"/>
              </a:spcBef>
              <a:spcAft>
                <a:spcPts val="0"/>
              </a:spcAft>
              <a:buFont typeface="Wingdings" pitchFamily="2" charset="2"/>
              <a:buChar char="q"/>
              <a:defRPr/>
            </a:pPr>
            <a:r>
              <a:rPr lang="sl-SI" sz="2400" dirty="0">
                <a:solidFill>
                  <a:schemeClr val="bg1"/>
                </a:solidFill>
                <a:latin typeface="+mn-lt"/>
                <a:cs typeface="+mn-cs"/>
              </a:rPr>
              <a:t>Kultura v splošnem pomeni sistem norm in vrednot, priučenih skozi socializacijski proces, ki se izražajo tako v duhovni in materialni stvarnosti. To velja tudi za kulturo Združenih držav, ki je zaradi svojih mnogih izvorov v vseh kulturnih okoljih sveta osnovana na zelo različnih socializacijskih procesih in posledično na razlikujočih se kulturnih izrazih. Ta multikulturalizem pa se meša z učinkom talilnega lonca (angleško melting pot), ki staplja kulturna ozadja priseljencev z vseh koncev sveta v eno novo kulturo in je značilnost Združenih držav. Briše meje med različnimi kulturnimi skupinami in uveljavlja nekatere skupne vrednote – na prvem mestu izhajajoče iz dominantne zahodne kulture.</a:t>
            </a:r>
          </a:p>
          <a:p>
            <a:pPr fontAlgn="auto">
              <a:spcBef>
                <a:spcPts val="0"/>
              </a:spcBef>
              <a:spcAft>
                <a:spcPts val="0"/>
              </a:spcAft>
              <a:defRPr/>
            </a:pPr>
            <a:endParaRPr lang="sl-SI" sz="2400" dirty="0">
              <a:solidFill>
                <a:srgbClr val="FF0000"/>
              </a:solidFill>
              <a:latin typeface="+mn-lt"/>
              <a:cs typeface="+mn-c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99EF1E42-5F42-41E1-8196-E85FEDA20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421D029-40DD-4437-B546-25BAA71A64BD}"/>
              </a:ext>
            </a:extLst>
          </p:cNvPr>
          <p:cNvSpPr txBox="1"/>
          <p:nvPr/>
        </p:nvSpPr>
        <p:spPr>
          <a:xfrm>
            <a:off x="4763" y="1588"/>
            <a:ext cx="9139237" cy="7540625"/>
          </a:xfrm>
          <a:prstGeom prst="rect">
            <a:avLst/>
          </a:prstGeom>
          <a:noFill/>
        </p:spPr>
        <p:txBody>
          <a:bodyPr>
            <a:spAutoFit/>
          </a:bodyPr>
          <a:lstStyle/>
          <a:p>
            <a:pPr fontAlgn="auto">
              <a:spcBef>
                <a:spcPts val="0"/>
              </a:spcBef>
              <a:spcAft>
                <a:spcPts val="1200"/>
              </a:spcAft>
              <a:defRPr/>
            </a:pPr>
            <a:r>
              <a:rPr lang="sl-SI" sz="2800" dirty="0">
                <a:solidFill>
                  <a:srgbClr val="FF0000"/>
                </a:solidFill>
                <a:latin typeface="+mn-lt"/>
                <a:cs typeface="+mn-cs"/>
              </a:rPr>
              <a:t>OBLAČENJE</a:t>
            </a:r>
          </a:p>
          <a:p>
            <a:pPr marL="342900" indent="-342900" fontAlgn="auto">
              <a:spcBef>
                <a:spcPts val="0"/>
              </a:spcBef>
              <a:spcAft>
                <a:spcPts val="1200"/>
              </a:spcAft>
              <a:buFont typeface="Wingdings" pitchFamily="2" charset="2"/>
              <a:buChar char="q"/>
              <a:defRPr/>
            </a:pPr>
            <a:r>
              <a:rPr lang="sl-SI" sz="2400" dirty="0">
                <a:solidFill>
                  <a:schemeClr val="bg1"/>
                </a:solidFill>
                <a:latin typeface="+mn-lt"/>
                <a:cs typeface="+mn-cs"/>
              </a:rPr>
              <a:t>V Združenih državah ni mogoče najti obleke ali celo narodne noše z veljavno tradicijo. Svoja značilna oblačila premorejo edinole indijanci, od katerih so zgodnji priseljenci prevzeli nekaj lastnosti, tako uporabo mokasinov in oblek iz kož.</a:t>
            </a:r>
          </a:p>
          <a:p>
            <a:pPr marL="342900" indent="-342900" fontAlgn="auto">
              <a:spcBef>
                <a:spcPts val="0"/>
              </a:spcBef>
              <a:spcAft>
                <a:spcPts val="0"/>
              </a:spcAft>
              <a:buFont typeface="Wingdings" pitchFamily="2" charset="2"/>
              <a:buChar char="q"/>
              <a:defRPr/>
            </a:pPr>
            <a:r>
              <a:rPr lang="sl-SI" sz="2400" dirty="0">
                <a:solidFill>
                  <a:schemeClr val="bg1"/>
                </a:solidFill>
                <a:latin typeface="+mn-lt"/>
                <a:cs typeface="+mn-cs"/>
              </a:rPr>
              <a:t>Prebivalci ZDA so vedno prisegali na preprosto in udobno ter namenu primerno obleko. Takšna miselnost odločilno vpliva celo na tamkajšnjo modo, ki se ravna in navdihuje po tistem, kar je moderno med ljudmi na ulici, tu pa se zopet izrazito razhaja z evropsko kulturo oziroma modo v njenem okviru. V takšnem duhu lahko postanejo sprva vseameriško in zatem vsesvetovno moderna oblačila revnih črncev iz getov. Daleč najbolj značilen kos ameriške mode oblačenja pa je modri džins.</a:t>
            </a:r>
          </a:p>
          <a:p>
            <a:pPr marL="342900" indent="-342900" fontAlgn="auto">
              <a:spcBef>
                <a:spcPts val="0"/>
              </a:spcBef>
              <a:spcAft>
                <a:spcPts val="0"/>
              </a:spcAft>
              <a:buFont typeface="Wingdings" pitchFamily="2" charset="2"/>
              <a:buChar char="q"/>
              <a:defRPr/>
            </a:pPr>
            <a:r>
              <a:rPr lang="sl-SI" sz="2400" dirty="0">
                <a:solidFill>
                  <a:schemeClr val="bg1"/>
                </a:solidFill>
                <a:latin typeface="+mn-lt"/>
                <a:cs typeface="+mn-cs"/>
              </a:rPr>
              <a:t>Drža:</a:t>
            </a:r>
          </a:p>
          <a:p>
            <a:pPr fontAlgn="auto">
              <a:spcBef>
                <a:spcPts val="0"/>
              </a:spcBef>
              <a:spcAft>
                <a:spcPts val="0"/>
              </a:spcAft>
              <a:buFont typeface="Wingdings" pitchFamily="2" charset="2"/>
              <a:buChar char="v"/>
              <a:defRPr/>
            </a:pPr>
            <a:r>
              <a:rPr lang="sl-SI" sz="2400" dirty="0">
                <a:solidFill>
                  <a:schemeClr val="bg1"/>
                </a:solidFill>
                <a:latin typeface="+mn-lt"/>
                <a:cs typeface="+mn-cs"/>
              </a:rPr>
              <a:t>Vzranano</a:t>
            </a:r>
          </a:p>
          <a:p>
            <a:pPr fontAlgn="auto">
              <a:spcBef>
                <a:spcPts val="0"/>
              </a:spcBef>
              <a:spcAft>
                <a:spcPts val="0"/>
              </a:spcAft>
              <a:buFont typeface="Wingdings" pitchFamily="2" charset="2"/>
              <a:buChar char="v"/>
              <a:defRPr/>
            </a:pPr>
            <a:r>
              <a:rPr lang="sl-SI" sz="2400" dirty="0">
                <a:solidFill>
                  <a:schemeClr val="bg1"/>
                </a:solidFill>
                <a:latin typeface="+mn-lt"/>
                <a:cs typeface="+mn-cs"/>
              </a:rPr>
              <a:t>Z dvignjenim pogledom</a:t>
            </a:r>
          </a:p>
          <a:p>
            <a:pPr fontAlgn="auto">
              <a:spcBef>
                <a:spcPts val="0"/>
              </a:spcBef>
              <a:spcAft>
                <a:spcPts val="0"/>
              </a:spcAft>
              <a:buFont typeface="Wingdings" pitchFamily="2" charset="2"/>
              <a:buChar char="v"/>
              <a:defRPr/>
            </a:pPr>
            <a:r>
              <a:rPr lang="sl-SI" sz="2400" dirty="0">
                <a:solidFill>
                  <a:schemeClr val="bg1"/>
                </a:solidFill>
                <a:latin typeface="+mn-lt"/>
                <a:cs typeface="+mn-cs"/>
              </a:rPr>
              <a:t>Ustnicami v rahlem nasmešku</a:t>
            </a:r>
          </a:p>
          <a:p>
            <a:pPr marL="342900" indent="-342900" fontAlgn="auto">
              <a:spcBef>
                <a:spcPts val="0"/>
              </a:spcBef>
              <a:spcAft>
                <a:spcPts val="0"/>
              </a:spcAft>
              <a:buFont typeface="Wingdings" pitchFamily="2" charset="2"/>
              <a:buChar char="q"/>
              <a:defRPr/>
            </a:pPr>
            <a:endParaRPr lang="sl-SI" sz="2400" dirty="0">
              <a:solidFill>
                <a:schemeClr val="bg1"/>
              </a:solidFill>
              <a:latin typeface="+mn-lt"/>
              <a:cs typeface="+mn-cs"/>
            </a:endParaRPr>
          </a:p>
          <a:p>
            <a:pPr fontAlgn="auto">
              <a:spcBef>
                <a:spcPts val="0"/>
              </a:spcBef>
              <a:spcAft>
                <a:spcPts val="0"/>
              </a:spcAft>
              <a:defRPr/>
            </a:pPr>
            <a:endParaRPr lang="sl-SI" sz="2800" dirty="0">
              <a:solidFill>
                <a:srgbClr val="FF0000"/>
              </a:solidFill>
              <a:latin typeface="+mn-lt"/>
              <a:cs typeface="+mn-cs"/>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1765</Words>
  <Application>Microsoft Office PowerPoint</Application>
  <PresentationFormat>On-screen Show (4:3)</PresentationFormat>
  <Paragraphs>146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Eras Medium ITC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2019-05-31T08:41:44Z</dcterms:created>
  <dcterms:modified xsi:type="dcterms:W3CDTF">2019-05-31T08:41:44Z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