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sldIdLst>
    <p:sldId id="256" r:id="rId2"/>
    <p:sldId id="257" r:id="rId3"/>
    <p:sldId id="264" r:id="rId4"/>
    <p:sldId id="267" r:id="rId5"/>
    <p:sldId id="263" r:id="rId6"/>
    <p:sldId id="265" r:id="rId7"/>
    <p:sldId id="266" r:id="rId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C6167-97C7-46A4-94CD-C775AA1E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99DB-3D6D-4C1A-9FA2-12B19EDEF5D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EC99B-DD50-47B9-83F0-7888A34A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0A3B7-C310-4C17-AFF2-F879445E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313D1-7842-4CD6-A0E8-5530B103C77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7468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00D8F-9F0E-4681-ADEC-3EA1794C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87865-9DFA-4B9A-91BD-B90B7D2B836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DE69C-0719-4777-BD41-FD403B369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A096-454E-4BBE-B9AF-3FB1AA31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5D347-6A01-47CB-B62C-D698BF3781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478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9FBC-5782-4270-890F-F462CD1F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F6476-4BE6-4651-AF7C-52D69063264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79ACD-8031-4570-AB24-81C78F4D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86F65-766E-4045-B323-F2E3168A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FAB8C-31A8-4ACF-8486-A649DA57412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149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9CF7E-FCD3-43B7-A810-87092EA6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CD22E-CE64-4165-A348-B71FCF4FE7F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0105-6AED-4442-877A-F0FB40EF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0479A-25C8-44EB-A223-C5B0B80D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39AF4-2BFC-495D-826D-2B4E830C8B3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4164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DDE20-4143-4753-9C2B-B446701A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0A7A3-D1DA-4D4C-B601-3499E85ABC4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6427-0C7B-4BEB-9DD6-942A2A24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5171F-D332-4BA0-B7C4-CF42F006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81999-7838-491A-94ED-87F55EA5B78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0390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156557-F81F-4FC0-B631-4C245B2F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FAA20-0F3D-4599-9C2A-09F45A48A6B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1802A7-025C-46D8-9953-FE02EB69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27C25-8989-4DC8-AB08-E3613BFC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B0D56-16CC-4743-A03D-D8D8FBA2376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6059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4A8B85-6BCA-4E8C-A026-3E0E5FB8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30F2F-DB86-47CA-90C9-738271BF8C7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AFE659-E328-4588-8A6F-8AE649C2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B6EC9F-9041-45DC-87C3-FB000391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C00D1-17B2-461A-A57C-0CD4761F8C3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7700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80F354-909B-4A00-93C3-62E0AC55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508FF-FACB-4CF5-B9CD-C30111CE12E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007E0FA-26E9-4BF9-BBD9-B013FE9C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5F0282-DF3E-4970-B339-43CAE648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0DA26-FD93-413D-8459-5861D146FD7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7106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3FDFC6-B808-48E4-8CA4-E9F65426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F0690-8484-4DAE-9287-FAD4830BA82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8B239F-B493-469B-8B28-80CD6D80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5C791F-1554-4C2E-A815-48B6C928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73023-4CDB-4424-BF2C-A6E804585CA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9739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8AD1E8-7EFF-4F38-9750-AC93E73B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1E8A-FCFD-4339-9853-1192C09E31B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F3C08C-E1F4-45E7-BAE6-8A01B6EC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EA0B7-4669-4A4E-976F-C30A486E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B0FEC-E834-430B-864E-6603EB0CC5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2725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4">
            <a:extLst>
              <a:ext uri="{FF2B5EF4-FFF2-40B4-BE49-F238E27FC236}">
                <a16:creationId xmlns:a16="http://schemas.microsoft.com/office/drawing/2014/main" id="{1C284208-976B-4C9E-9164-DDDB9C1C1293}"/>
              </a:ext>
            </a:extLst>
          </p:cNvPr>
          <p:cNvGrpSpPr>
            <a:grpSpLocks/>
          </p:cNvGrpSpPr>
          <p:nvPr/>
        </p:nvGrpSpPr>
        <p:grpSpPr bwMode="auto">
          <a:xfrm>
            <a:off x="4516438" y="993775"/>
            <a:ext cx="1846262" cy="1530350"/>
            <a:chOff x="4718762" y="993075"/>
            <a:chExt cx="1847138" cy="153043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2CD579-340C-4264-9BB6-7BADD645B9EC}"/>
                </a:ext>
              </a:extLst>
            </p:cNvPr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5CF698-1633-4C40-BC68-C861CC8C6A2B}"/>
                </a:ext>
              </a:extLst>
            </p:cNvPr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29C47A-EA05-4B5F-8253-9FEA2635781D}"/>
                </a:ext>
              </a:extLst>
            </p:cNvPr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54BF61-13F1-4D3C-87B9-8ACBC174B060}"/>
                </a:ext>
              </a:extLst>
            </p:cNvPr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C2F9EE-13BB-47F2-9543-F255A4617B21}"/>
                </a:ext>
              </a:extLst>
            </p:cNvPr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D02896-A68D-4F81-A663-E87EAA24071E}"/>
                </a:ext>
              </a:extLst>
            </p:cNvPr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2F7BAD-CA8F-4E67-BD97-2A3AFC07600D}"/>
                </a:ext>
              </a:extLst>
            </p:cNvPr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7F940C-CE2E-4769-ADA9-14EEC5C92C9C}"/>
                </a:ext>
              </a:extLst>
            </p:cNvPr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sl-SI" noProof="0"/>
              <a:t>Kliknite ikono, če želite dodati sliko</a:t>
            </a:r>
            <a:endParaRPr lang="en-US" noProof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B74A15DE-C678-4408-AC10-FB1CC4CA252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5342E-4F55-4785-92C6-65F5E8BFF73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92D38BA-A833-45B6-8A72-FD6120D689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0536FAD-6727-4790-BE94-4AD7C7B63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A02033A-4602-4701-AA03-146075D2049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9925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39321"/>
            </a:gs>
            <a:gs pos="100000">
              <a:srgbClr val="D03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5C7FF9EF-03AF-4F9F-A7F3-9882136502A2}"/>
              </a:ext>
            </a:extLst>
          </p:cNvPr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8C9FFBD-5BEA-4E2F-9F2B-4D51F9D592A7}"/>
              </a:ext>
            </a:extLst>
          </p:cNvPr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DA5E936-2773-4643-A81F-55627BFD814C}"/>
              </a:ext>
            </a:extLst>
          </p:cNvPr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ACF599B-AFC2-46A5-91B8-1664BC886F43}"/>
              </a:ext>
            </a:extLst>
          </p:cNvPr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22E653AA-CCBA-49B7-9D7A-D3893F8121B9}"/>
              </a:ext>
            </a:extLst>
          </p:cNvPr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707DC7E-9AC8-4C51-BDDA-D395E31A29F0}"/>
              </a:ext>
            </a:extLst>
          </p:cNvPr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B264534-E2BB-4E8A-99F4-4781E1B7F39A}"/>
              </a:ext>
            </a:extLst>
          </p:cNvPr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9397762-9636-4708-8ADC-E03F99048712}"/>
              </a:ext>
            </a:extLst>
          </p:cNvPr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9EF247F-FF72-434F-9E17-F2CB332D10DA}"/>
              </a:ext>
            </a:extLst>
          </p:cNvPr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A91ADE6-A039-48C6-8224-BAC175823562}"/>
              </a:ext>
            </a:extLst>
          </p:cNvPr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649A221-2EB3-494A-829C-F2603DB1B2EC}"/>
              </a:ext>
            </a:extLst>
          </p:cNvPr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2446401C-8F36-4AFB-AA52-3D97F5F08B0C}"/>
              </a:ext>
            </a:extLst>
          </p:cNvPr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194B45D-80FC-4311-8520-AE18C8B53387}"/>
              </a:ext>
            </a:extLst>
          </p:cNvPr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220DFC8-8A1E-4C0E-9D22-E6D60990D9D9}"/>
              </a:ext>
            </a:extLst>
          </p:cNvPr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F70041B-85F1-4D83-80D3-BAF740F845D9}"/>
              </a:ext>
            </a:extLst>
          </p:cNvPr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920DDF6-A4F0-4ED2-A5D1-11DE95D2825B}"/>
              </a:ext>
            </a:extLst>
          </p:cNvPr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90A02157-F9B1-4F5A-B35E-5BE839E5BCAF}"/>
              </a:ext>
            </a:extLst>
          </p:cNvPr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F5EF53D-CFF3-41A5-8578-796BE34D0084}"/>
              </a:ext>
            </a:extLst>
          </p:cNvPr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0C5B7A0-F7DF-4533-9504-5CB7081B937D}"/>
              </a:ext>
            </a:extLst>
          </p:cNvPr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810F3AF-07DE-4DA9-B7DD-A6C999B2A563}"/>
              </a:ext>
            </a:extLst>
          </p:cNvPr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9331CCA-CBB4-4D92-88F4-DB3E78BAF741}"/>
              </a:ext>
            </a:extLst>
          </p:cNvPr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FCBFF4C-02C0-43F1-8CC0-28C06EE2048D}"/>
              </a:ext>
            </a:extLst>
          </p:cNvPr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7BB939C7-01C7-47E9-9F20-49D31833AEC7}"/>
              </a:ext>
            </a:extLst>
          </p:cNvPr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15A07A9-3140-4EC0-A227-FF0E4E9E9ABF}"/>
              </a:ext>
            </a:extLst>
          </p:cNvPr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9A439ED-CF5C-40FA-895A-ABDF3A5EB19C}"/>
              </a:ext>
            </a:extLst>
          </p:cNvPr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DFF7E10-7CA3-4805-B3E6-866304E60844}"/>
              </a:ext>
            </a:extLst>
          </p:cNvPr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151E57E1-06DF-45A1-ACE2-43D02416B779}"/>
              </a:ext>
            </a:extLst>
          </p:cNvPr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2E240629-529E-4537-882C-9E2EA1CBE18F}"/>
              </a:ext>
            </a:extLst>
          </p:cNvPr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53AF42C-31D9-4EFF-98AD-7ED410F72634}"/>
              </a:ext>
            </a:extLst>
          </p:cNvPr>
          <p:cNvSpPr>
            <a:spLocks noChangeAspect="1"/>
          </p:cNvSpPr>
          <p:nvPr/>
        </p:nvSpPr>
        <p:spPr>
          <a:xfrm>
            <a:off x="11113" y="4941888"/>
            <a:ext cx="611187" cy="611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426F01E-4E41-4B9A-AECB-E5331C0DFD76}"/>
              </a:ext>
            </a:extLst>
          </p:cNvPr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BD12BF2-F437-420C-B55E-8F252F61E921}"/>
              </a:ext>
            </a:extLst>
          </p:cNvPr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432795F-C99C-42E7-A87E-934878A613D0}"/>
              </a:ext>
            </a:extLst>
          </p:cNvPr>
          <p:cNvSpPr>
            <a:spLocks noChangeAspect="1"/>
          </p:cNvSpPr>
          <p:nvPr/>
        </p:nvSpPr>
        <p:spPr>
          <a:xfrm>
            <a:off x="-25400" y="482600"/>
            <a:ext cx="598488" cy="904875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0AA97D1-1A84-44C4-AAAD-E959A10F89E6}"/>
              </a:ext>
            </a:extLst>
          </p:cNvPr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C581359-F4E0-42D1-A8F2-5521C71E24C5}"/>
              </a:ext>
            </a:extLst>
          </p:cNvPr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A590BB1-E955-463D-BA6A-8E237D6C9D76}"/>
              </a:ext>
            </a:extLst>
          </p:cNvPr>
          <p:cNvSpPr>
            <a:spLocks noChangeAspect="1"/>
          </p:cNvSpPr>
          <p:nvPr/>
        </p:nvSpPr>
        <p:spPr>
          <a:xfrm>
            <a:off x="371475" y="1887538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95F61-AEF3-4ABF-99CC-A4E26DD1271C}"/>
              </a:ext>
            </a:extLst>
          </p:cNvPr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1A12A28-DF0F-47B4-A6BD-F0F5DE1A204D}"/>
              </a:ext>
            </a:extLst>
          </p:cNvPr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61B050F-BDAA-443F-8881-9ECB64733BC2}"/>
              </a:ext>
            </a:extLst>
          </p:cNvPr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2D66187-D97B-4DE1-BBAE-32F8A7744E73}"/>
              </a:ext>
            </a:extLst>
          </p:cNvPr>
          <p:cNvSpPr>
            <a:spLocks noChangeAspect="1"/>
          </p:cNvSpPr>
          <p:nvPr/>
        </p:nvSpPr>
        <p:spPr>
          <a:xfrm>
            <a:off x="7748588" y="282575"/>
            <a:ext cx="1128712" cy="11287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5397824-E9BA-4143-8211-1CFDC22887C7}"/>
              </a:ext>
            </a:extLst>
          </p:cNvPr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684DE2B-7F14-4046-9F83-D702CAD234BB}"/>
              </a:ext>
            </a:extLst>
          </p:cNvPr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79C8C57-DD30-4CFD-94C3-AA6173822860}"/>
              </a:ext>
            </a:extLst>
          </p:cNvPr>
          <p:cNvSpPr>
            <a:spLocks noChangeAspect="1"/>
          </p:cNvSpPr>
          <p:nvPr/>
        </p:nvSpPr>
        <p:spPr>
          <a:xfrm>
            <a:off x="7470775" y="1327150"/>
            <a:ext cx="608013" cy="6080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1D40046-735A-4CEC-AB42-1DA254BA5371}"/>
              </a:ext>
            </a:extLst>
          </p:cNvPr>
          <p:cNvSpPr>
            <a:spLocks noChangeAspect="1"/>
          </p:cNvSpPr>
          <p:nvPr/>
        </p:nvSpPr>
        <p:spPr>
          <a:xfrm>
            <a:off x="7629525" y="5611813"/>
            <a:ext cx="738188" cy="738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F042BB3-8C72-40CD-A62B-E13BD544B241}"/>
              </a:ext>
            </a:extLst>
          </p:cNvPr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F14D080-40D1-458B-8D46-C04A8C37DBB9}"/>
              </a:ext>
            </a:extLst>
          </p:cNvPr>
          <p:cNvSpPr>
            <a:spLocks noChangeAspect="1"/>
          </p:cNvSpPr>
          <p:nvPr/>
        </p:nvSpPr>
        <p:spPr>
          <a:xfrm>
            <a:off x="7494588" y="4927600"/>
            <a:ext cx="738187" cy="7381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00FF733-FCF3-448C-B433-62915C1C954A}"/>
              </a:ext>
            </a:extLst>
          </p:cNvPr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3E5B4F5-95C1-452F-8269-406C7FA65770}"/>
              </a:ext>
            </a:extLst>
          </p:cNvPr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B215B04-F63D-4314-8934-8653CF0371B9}"/>
              </a:ext>
            </a:extLst>
          </p:cNvPr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FCC9A55-A99C-43D0-82E1-8A6ED6365198}"/>
              </a:ext>
            </a:extLst>
          </p:cNvPr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9" name="Title Placeholder 1">
            <a:extLst>
              <a:ext uri="{FF2B5EF4-FFF2-40B4-BE49-F238E27FC236}">
                <a16:creationId xmlns:a16="http://schemas.microsoft.com/office/drawing/2014/main" id="{AA3F5AF0-7AFF-44DC-A72B-5EA5C08AFD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160" name="Text Placeholder 2">
            <a:extLst>
              <a:ext uri="{FF2B5EF4-FFF2-40B4-BE49-F238E27FC236}">
                <a16:creationId xmlns:a16="http://schemas.microsoft.com/office/drawing/2014/main" id="{C3826542-E4D8-4159-936B-79A5DABC86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4757-95D4-48D4-92D7-852E31161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72CF5A-D883-4322-A4C1-7D197C11B32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990B-75B5-4AF1-BF31-4B0082735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34725-4F5A-4313-9306-CD2EB0781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8FE9B0-EFC7-4ACB-AC0F-1D088F54200E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EB6AF7B-8FD9-4F34-ADA8-64AAF7421D87}"/>
              </a:ext>
            </a:extLst>
          </p:cNvPr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136B006-86F0-4907-B2D3-43F39A43EFDB}"/>
              </a:ext>
            </a:extLst>
          </p:cNvPr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473E395-C396-48E8-9634-03A120805C93}"/>
              </a:ext>
            </a:extLst>
          </p:cNvPr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CB715B-72D3-4FF8-B345-31CC6730EA04}"/>
              </a:ext>
            </a:extLst>
          </p:cNvPr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C76FEC6-FF44-4545-968C-139DBB75EFFF}"/>
              </a:ext>
            </a:extLst>
          </p:cNvPr>
          <p:cNvSpPr>
            <a:spLocks noChangeAspect="1"/>
          </p:cNvSpPr>
          <p:nvPr/>
        </p:nvSpPr>
        <p:spPr>
          <a:xfrm>
            <a:off x="153988" y="2698750"/>
            <a:ext cx="468312" cy="468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79D90F1-706A-4E8B-9248-255101A398F9}"/>
              </a:ext>
            </a:extLst>
          </p:cNvPr>
          <p:cNvSpPr>
            <a:spLocks noChangeAspect="1"/>
          </p:cNvSpPr>
          <p:nvPr/>
        </p:nvSpPr>
        <p:spPr>
          <a:xfrm>
            <a:off x="474663" y="3167063"/>
            <a:ext cx="458787" cy="4587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0854E4A-CC3F-4178-9CDB-5499F387585E}"/>
              </a:ext>
            </a:extLst>
          </p:cNvPr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7C7F3AA-13E4-4AEE-A2F9-D71B51C50C63}"/>
              </a:ext>
            </a:extLst>
          </p:cNvPr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D95D36-7D88-4D8C-B568-ABB694AFA82F}"/>
              </a:ext>
            </a:extLst>
          </p:cNvPr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31" r:id="rId9"/>
    <p:sldLayoutId id="2147483729" r:id="rId10"/>
    <p:sldLayoutId id="2147483730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>
            <a:extLst>
              <a:ext uri="{FF2B5EF4-FFF2-40B4-BE49-F238E27FC236}">
                <a16:creationId xmlns:a16="http://schemas.microsoft.com/office/drawing/2014/main" id="{2B5532A3-DD3E-4B06-9F07-39D49F49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650" y="3306763"/>
            <a:ext cx="7116763" cy="1470025"/>
          </a:xfrm>
        </p:spPr>
        <p:txBody>
          <a:bodyPr/>
          <a:lstStyle/>
          <a:p>
            <a:r>
              <a:rPr lang="sl-SI" altLang="sl-SI" sz="6600">
                <a:solidFill>
                  <a:schemeClr val="bg1"/>
                </a:solidFill>
                <a:cs typeface="Trebuchet MS" panose="020B0603020202020204" pitchFamily="34" charset="0"/>
              </a:rPr>
              <a:t>Živali in rastline Afrike</a:t>
            </a:r>
          </a:p>
        </p:txBody>
      </p:sp>
      <p:sp>
        <p:nvSpPr>
          <p:cNvPr id="3075" name="Podnaslov 2">
            <a:extLst>
              <a:ext uri="{FF2B5EF4-FFF2-40B4-BE49-F238E27FC236}">
                <a16:creationId xmlns:a16="http://schemas.microsoft.com/office/drawing/2014/main" id="{FCD3DCC3-EEB9-40A5-9482-E6B518C3B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650" y="4776788"/>
            <a:ext cx="7116763" cy="862012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PREDSTAVIV BOM ŽIVALI IN RASTLINE</a:t>
            </a:r>
          </a:p>
          <a:p>
            <a:r>
              <a:rPr lang="sl-SI" altLang="sl-SI">
                <a:solidFill>
                  <a:schemeClr val="bg1"/>
                </a:solidFill>
              </a:rPr>
              <a:t>AFRIKE</a:t>
            </a:r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D91BD7A6-E1AC-4C07-AB67-4CCE599E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-171450"/>
            <a:ext cx="37861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>
            <a:extLst>
              <a:ext uri="{FF2B5EF4-FFF2-40B4-BE49-F238E27FC236}">
                <a16:creationId xmlns:a16="http://schemas.microsoft.com/office/drawing/2014/main" id="{7282D1E2-7259-489D-9CDB-BB3896BB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48088"/>
            <a:ext cx="22955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>
            <a:extLst>
              <a:ext uri="{FF2B5EF4-FFF2-40B4-BE49-F238E27FC236}">
                <a16:creationId xmlns:a16="http://schemas.microsoft.com/office/drawing/2014/main" id="{CD60188B-DDD1-4A3E-B090-6A68651F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5100"/>
            <a:ext cx="187325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2">
            <a:extLst>
              <a:ext uri="{FF2B5EF4-FFF2-40B4-BE49-F238E27FC236}">
                <a16:creationId xmlns:a16="http://schemas.microsoft.com/office/drawing/2014/main" id="{D5733919-F9C6-45FE-BA0B-2DA55F16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JUŽNA AFRIKA</a:t>
            </a:r>
          </a:p>
        </p:txBody>
      </p:sp>
      <p:sp>
        <p:nvSpPr>
          <p:cNvPr id="4099" name="Ograda vsebine 1">
            <a:extLst>
              <a:ext uri="{FF2B5EF4-FFF2-40B4-BE49-F238E27FC236}">
                <a16:creationId xmlns:a16="http://schemas.microsoft.com/office/drawing/2014/main" id="{9EB78613-DF29-4125-852F-1A19AC79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788" y="1751013"/>
            <a:ext cx="7124700" cy="40513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 sz="2400">
                <a:solidFill>
                  <a:schemeClr val="bg1"/>
                </a:solidFill>
              </a:rPr>
              <a:t>ŽIVALI:</a:t>
            </a:r>
            <a:r>
              <a:rPr lang="sl-SI" altLang="sl-SI">
                <a:solidFill>
                  <a:schemeClr val="bg1"/>
                </a:solidFill>
              </a:rPr>
              <a:t>VELIKO PTIC (afriški Kragulj,Nesreča,Eagle sova)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chemeClr val="bg1"/>
                </a:solidFill>
              </a:rPr>
              <a:t>LEOPARDI (samotarska,plenilci)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chemeClr val="bg1"/>
                </a:solidFill>
              </a:rPr>
              <a:t>KUDU (Afriška antilopa,rjavo sive bele črte)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chemeClr val="bg1"/>
                </a:solidFill>
              </a:rPr>
              <a:t>KAČE (Gren mamba,Črna mamba,Cape kobra)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chemeClr val="bg1"/>
                </a:solidFill>
              </a:rPr>
              <a:t>CAPE BUFALO (močna žival,malo sovražnikov,črna smrt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chemeClr val="bg1"/>
                </a:solidFill>
              </a:rPr>
              <a:t>ŽIRAFA ( velika lahko 5 do 6 metrov)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 sz="2400">
                <a:solidFill>
                  <a:schemeClr val="bg1"/>
                </a:solidFill>
              </a:rPr>
              <a:t>RASTLINE: </a:t>
            </a:r>
            <a:r>
              <a:rPr lang="sl-SI" altLang="sl-SI">
                <a:solidFill>
                  <a:schemeClr val="bg1"/>
                </a:solidFill>
              </a:rPr>
              <a:t>Erica,Ursina,Hermannia</a:t>
            </a: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8A4FECBB-1FA2-4671-9029-8967594F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4508500"/>
            <a:ext cx="1676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>
            <a:extLst>
              <a:ext uri="{FF2B5EF4-FFF2-40B4-BE49-F238E27FC236}">
                <a16:creationId xmlns:a16="http://schemas.microsoft.com/office/drawing/2014/main" id="{F250FBD9-BCF6-4BD3-A925-2CE292A5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0"/>
            <a:ext cx="29987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3D893A90-66F1-4E7F-9121-A292E97A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id="{9455EBF4-9C30-487D-8449-72F182D1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7638"/>
            <a:ext cx="14938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PoljeZBesedilom 3">
            <a:extLst>
              <a:ext uri="{FF2B5EF4-FFF2-40B4-BE49-F238E27FC236}">
                <a16:creationId xmlns:a16="http://schemas.microsoft.com/office/drawing/2014/main" id="{7FDBED2F-D290-4D51-81C9-ABD931CF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508500"/>
            <a:ext cx="97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FICUS</a:t>
            </a:r>
          </a:p>
        </p:txBody>
      </p:sp>
      <p:pic>
        <p:nvPicPr>
          <p:cNvPr id="4105" name="Picture 6">
            <a:extLst>
              <a:ext uri="{FF2B5EF4-FFF2-40B4-BE49-F238E27FC236}">
                <a16:creationId xmlns:a16="http://schemas.microsoft.com/office/drawing/2014/main" id="{1A3327A3-CCFD-44BE-A50B-92C0881F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16125" y="6308725"/>
            <a:ext cx="13958887" cy="104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>
            <a:extLst>
              <a:ext uri="{FF2B5EF4-FFF2-40B4-BE49-F238E27FC236}">
                <a16:creationId xmlns:a16="http://schemas.microsoft.com/office/drawing/2014/main" id="{C939FA42-1EF9-4A23-A1DB-3B6CC3AD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5370513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PoljeZBesedilom 5">
            <a:extLst>
              <a:ext uri="{FF2B5EF4-FFF2-40B4-BE49-F238E27FC236}">
                <a16:creationId xmlns:a16="http://schemas.microsoft.com/office/drawing/2014/main" id="{BADC38C9-E56D-434E-AA08-C2F1CC71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4511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hermania</a:t>
            </a:r>
          </a:p>
        </p:txBody>
      </p:sp>
      <p:sp>
        <p:nvSpPr>
          <p:cNvPr id="4108" name="PoljeZBesedilom 6">
            <a:extLst>
              <a:ext uri="{FF2B5EF4-FFF2-40B4-BE49-F238E27FC236}">
                <a16:creationId xmlns:a16="http://schemas.microsoft.com/office/drawing/2014/main" id="{9B38967E-691E-4BB5-8776-32489B63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88" y="1606550"/>
            <a:ext cx="165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Cape bufalo</a:t>
            </a:r>
          </a:p>
        </p:txBody>
      </p:sp>
      <p:sp>
        <p:nvSpPr>
          <p:cNvPr id="4109" name="PoljeZBesedilom 7">
            <a:extLst>
              <a:ext uri="{FF2B5EF4-FFF2-40B4-BE49-F238E27FC236}">
                <a16:creationId xmlns:a16="http://schemas.microsoft.com/office/drawing/2014/main" id="{DBD75BD9-651D-4C57-BCF5-1E9A2E26A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038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 sz="2000">
                <a:solidFill>
                  <a:schemeClr val="bg1"/>
                </a:solidFill>
              </a:rPr>
              <a:t>zelena mamba</a:t>
            </a:r>
          </a:p>
        </p:txBody>
      </p:sp>
      <p:sp>
        <p:nvSpPr>
          <p:cNvPr id="4110" name="PoljeZBesedilom 8">
            <a:extLst>
              <a:ext uri="{FF2B5EF4-FFF2-40B4-BE49-F238E27FC236}">
                <a16:creationId xmlns:a16="http://schemas.microsoft.com/office/drawing/2014/main" id="{E7AD09CA-486C-4166-AFC9-85DC80CC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63182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kragulja</a:t>
            </a:r>
          </a:p>
        </p:txBody>
      </p:sp>
      <p:pic>
        <p:nvPicPr>
          <p:cNvPr id="4111" name="Picture 2">
            <a:extLst>
              <a:ext uri="{FF2B5EF4-FFF2-40B4-BE49-F238E27FC236}">
                <a16:creationId xmlns:a16="http://schemas.microsoft.com/office/drawing/2014/main" id="{479054C9-C635-41BB-9928-D9228473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2724150"/>
            <a:ext cx="1335088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2" name="PoljeZBesedilom 9">
            <a:extLst>
              <a:ext uri="{FF2B5EF4-FFF2-40B4-BE49-F238E27FC236}">
                <a16:creationId xmlns:a16="http://schemas.microsoft.com/office/drawing/2014/main" id="{EFACC708-DBCB-4BA5-86B2-8EB7F3D8B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2724150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ŽIRAFA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4CC8728-04C9-4618-87BC-A5BAA7BC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127125"/>
            <a:ext cx="54768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4E9AD0EC-29D2-42F6-8E1D-A4AE9785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VZHODNA AFRIKA</a:t>
            </a:r>
          </a:p>
        </p:txBody>
      </p:sp>
      <p:sp>
        <p:nvSpPr>
          <p:cNvPr id="5123" name="Ograda vsebine 2">
            <a:extLst>
              <a:ext uri="{FF2B5EF4-FFF2-40B4-BE49-F238E27FC236}">
                <a16:creationId xmlns:a16="http://schemas.microsoft.com/office/drawing/2014/main" id="{244B102C-2E9C-4EE3-AB42-5654E688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SLONI (sesalci,rastlinojedi)</a:t>
            </a:r>
          </a:p>
          <a:p>
            <a:r>
              <a:rPr lang="sl-SI" altLang="sl-SI">
                <a:solidFill>
                  <a:schemeClr val="bg1"/>
                </a:solidFill>
              </a:rPr>
              <a:t>NOSOROGI (Črni nosorog, javanski nosorog več vrst) </a:t>
            </a:r>
          </a:p>
          <a:p>
            <a:r>
              <a:rPr lang="sl-SI" altLang="sl-SI">
                <a:solidFill>
                  <a:schemeClr val="bg1"/>
                </a:solidFill>
              </a:rPr>
              <a:t>BUSH PRAŠIČI (so predvsem nočne)</a:t>
            </a:r>
          </a:p>
          <a:p>
            <a:r>
              <a:rPr lang="sl-SI" altLang="sl-SI">
                <a:solidFill>
                  <a:schemeClr val="bg1"/>
                </a:solidFill>
              </a:rPr>
              <a:t>BANANOVEC ( drevo ki nam daje banane)</a:t>
            </a:r>
          </a:p>
          <a:p>
            <a:r>
              <a:rPr lang="sl-SI" altLang="sl-SI">
                <a:solidFill>
                  <a:schemeClr val="bg1"/>
                </a:solidFill>
              </a:rPr>
              <a:t>LEV ( velika žival rečejo mo kralj živali)</a:t>
            </a:r>
          </a:p>
          <a:p>
            <a:r>
              <a:rPr lang="sl-SI" altLang="sl-SI">
                <a:solidFill>
                  <a:schemeClr val="bg1"/>
                </a:solidFill>
              </a:rPr>
              <a:t>ZEBRA</a:t>
            </a:r>
            <a:r>
              <a:rPr lang="sl-SI" altLang="sl-SI" sz="1400">
                <a:solidFill>
                  <a:schemeClr val="bg1"/>
                </a:solidFill>
              </a:rPr>
              <a:t>(najdemo v nižinskih gozdovih. Imajo črne, navpične črte.)</a:t>
            </a: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A4546127-BCAB-4082-8351-EBC07F69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62500"/>
            <a:ext cx="32004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PoljeZBesedilom 3">
            <a:extLst>
              <a:ext uri="{FF2B5EF4-FFF2-40B4-BE49-F238E27FC236}">
                <a16:creationId xmlns:a16="http://schemas.microsoft.com/office/drawing/2014/main" id="{03AC83D0-BBEA-4204-9C1F-666A32E9E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8" y="4819650"/>
            <a:ext cx="91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BUSH</a:t>
            </a:r>
          </a:p>
        </p:txBody>
      </p:sp>
      <p:pic>
        <p:nvPicPr>
          <p:cNvPr id="5126" name="Picture 4">
            <a:extLst>
              <a:ext uri="{FF2B5EF4-FFF2-40B4-BE49-F238E27FC236}">
                <a16:creationId xmlns:a16="http://schemas.microsoft.com/office/drawing/2014/main" id="{A238E03B-F84F-43A3-859E-76846E9B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261461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>
            <a:extLst>
              <a:ext uri="{FF2B5EF4-FFF2-40B4-BE49-F238E27FC236}">
                <a16:creationId xmlns:a16="http://schemas.microsoft.com/office/drawing/2014/main" id="{A61A29BD-C5DB-4542-915B-0FC886D5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24003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6">
            <a:extLst>
              <a:ext uri="{FF2B5EF4-FFF2-40B4-BE49-F238E27FC236}">
                <a16:creationId xmlns:a16="http://schemas.microsoft.com/office/drawing/2014/main" id="{97C3E9E9-37F3-48F1-8A67-5728EB671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5157788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SLONI</a:t>
            </a:r>
          </a:p>
        </p:txBody>
      </p:sp>
      <p:pic>
        <p:nvPicPr>
          <p:cNvPr id="5129" name="Picture 2">
            <a:extLst>
              <a:ext uri="{FF2B5EF4-FFF2-40B4-BE49-F238E27FC236}">
                <a16:creationId xmlns:a16="http://schemas.microsoft.com/office/drawing/2014/main" id="{14474504-25F1-4BCE-A7C9-412AB036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87950"/>
            <a:ext cx="2205037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PoljeZBesedilom 7">
            <a:extLst>
              <a:ext uri="{FF2B5EF4-FFF2-40B4-BE49-F238E27FC236}">
                <a16:creationId xmlns:a16="http://schemas.microsoft.com/office/drawing/2014/main" id="{423CFA1B-DEED-4D46-8958-88710DC0C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75" y="5157788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ZEBRE</a:t>
            </a:r>
          </a:p>
        </p:txBody>
      </p:sp>
      <p:pic>
        <p:nvPicPr>
          <p:cNvPr id="5131" name="Picture 2">
            <a:extLst>
              <a:ext uri="{FF2B5EF4-FFF2-40B4-BE49-F238E27FC236}">
                <a16:creationId xmlns:a16="http://schemas.microsoft.com/office/drawing/2014/main" id="{79FF9E98-3706-4C8D-B9AA-1374278B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17463"/>
            <a:ext cx="26670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PoljeZBesedilom 8">
            <a:extLst>
              <a:ext uri="{FF2B5EF4-FFF2-40B4-BE49-F238E27FC236}">
                <a16:creationId xmlns:a16="http://schemas.microsoft.com/office/drawing/2014/main" id="{435BFB4F-D94E-4699-A5CF-E73EAA8BF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53988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LEV</a:t>
            </a:r>
          </a:p>
        </p:txBody>
      </p:sp>
      <p:pic>
        <p:nvPicPr>
          <p:cNvPr id="5133" name="Picture 2">
            <a:extLst>
              <a:ext uri="{FF2B5EF4-FFF2-40B4-BE49-F238E27FC236}">
                <a16:creationId xmlns:a16="http://schemas.microsoft.com/office/drawing/2014/main" id="{08DAF76E-8A99-4BD6-920F-1CD07EC7D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76475"/>
            <a:ext cx="154781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PoljeZBesedilom 9">
            <a:extLst>
              <a:ext uri="{FF2B5EF4-FFF2-40B4-BE49-F238E27FC236}">
                <a16:creationId xmlns:a16="http://schemas.microsoft.com/office/drawing/2014/main" id="{EFD47B84-97C1-4302-81F9-669BFFFE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138" y="3789363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BANANOVEC</a:t>
            </a:r>
          </a:p>
        </p:txBody>
      </p:sp>
      <p:sp>
        <p:nvSpPr>
          <p:cNvPr id="5135" name="PoljeZBesedilom 10">
            <a:extLst>
              <a:ext uri="{FF2B5EF4-FFF2-40B4-BE49-F238E27FC236}">
                <a16:creationId xmlns:a16="http://schemas.microsoft.com/office/drawing/2014/main" id="{622B30F9-A5EC-4FBB-BF18-3126E4329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NOSOROG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D3AF2BFC-D79E-4867-B6B3-F25EAF7E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TROPSKA AFRIKA</a:t>
            </a:r>
          </a:p>
        </p:txBody>
      </p:sp>
      <p:sp>
        <p:nvSpPr>
          <p:cNvPr id="6147" name="Ograda vsebine 2">
            <a:extLst>
              <a:ext uri="{FF2B5EF4-FFF2-40B4-BE49-F238E27FC236}">
                <a16:creationId xmlns:a16="http://schemas.microsoft.com/office/drawing/2014/main" id="{7DFCE433-E66E-409F-BCB6-5315C923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PAPIGA (ptica s kljunem, oponaša človeka)</a:t>
            </a:r>
          </a:p>
          <a:p>
            <a:r>
              <a:rPr lang="sl-SI" altLang="sl-SI">
                <a:solidFill>
                  <a:schemeClr val="bg1"/>
                </a:solidFill>
              </a:rPr>
              <a:t>OPICE (šimpanzi,gorile,orangutani)</a:t>
            </a:r>
          </a:p>
          <a:p>
            <a:r>
              <a:rPr lang="sl-SI" altLang="sl-SI">
                <a:solidFill>
                  <a:schemeClr val="bg1"/>
                </a:solidFill>
              </a:rPr>
              <a:t>MONTANSKI GOZD (kafra,fige,bambus)</a:t>
            </a:r>
          </a:p>
          <a:p>
            <a:r>
              <a:rPr lang="sl-SI" altLang="sl-SI">
                <a:solidFill>
                  <a:schemeClr val="bg1"/>
                </a:solidFill>
              </a:rPr>
              <a:t>KAMELEON (žival ki spreminja barvo)</a:t>
            </a:r>
          </a:p>
          <a:p>
            <a:r>
              <a:rPr lang="sl-SI" altLang="sl-SI">
                <a:solidFill>
                  <a:schemeClr val="bg1"/>
                </a:solidFill>
              </a:rPr>
              <a:t>ŠKARPIONI (žival, ki ima zavit rep ter strup)</a:t>
            </a:r>
          </a:p>
          <a:p>
            <a:r>
              <a:rPr lang="sl-SI" altLang="sl-SI">
                <a:solidFill>
                  <a:schemeClr val="bg1"/>
                </a:solidFill>
              </a:rPr>
              <a:t>LENIVEC (ime je dobil zaradi njegove lenobe)</a:t>
            </a:r>
          </a:p>
          <a:p>
            <a:r>
              <a:rPr lang="sl-SI" altLang="sl-SI">
                <a:solidFill>
                  <a:schemeClr val="bg1"/>
                </a:solidFill>
              </a:rPr>
              <a:t>KAKAVOVEC (zrna ki predelujejo čokolado)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6E996654-4DC7-4B60-99C1-35AA86D0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863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7EBC324D-E63E-41F4-BE5A-33A53F8D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352925"/>
            <a:ext cx="25050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4">
            <a:extLst>
              <a:ext uri="{FF2B5EF4-FFF2-40B4-BE49-F238E27FC236}">
                <a16:creationId xmlns:a16="http://schemas.microsoft.com/office/drawing/2014/main" id="{9EA9D7A2-F60C-47D7-BEAA-863E5497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0"/>
            <a:ext cx="26511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PoljeZBesedilom 3">
            <a:extLst>
              <a:ext uri="{FF2B5EF4-FFF2-40B4-BE49-F238E27FC236}">
                <a16:creationId xmlns:a16="http://schemas.microsoft.com/office/drawing/2014/main" id="{6947AE85-6D8D-4A0F-835A-ACF231F3C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196975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MONTANSKI GOZD</a:t>
            </a:r>
          </a:p>
        </p:txBody>
      </p:sp>
      <p:sp>
        <p:nvSpPr>
          <p:cNvPr id="6152" name="PoljeZBesedilom 4">
            <a:extLst>
              <a:ext uri="{FF2B5EF4-FFF2-40B4-BE49-F238E27FC236}">
                <a16:creationId xmlns:a16="http://schemas.microsoft.com/office/drawing/2014/main" id="{6D002719-9FC2-42ED-91D3-58633477A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0438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PAPIGE</a:t>
            </a:r>
          </a:p>
        </p:txBody>
      </p:sp>
      <p:pic>
        <p:nvPicPr>
          <p:cNvPr id="6153" name="Picture 2">
            <a:extLst>
              <a:ext uri="{FF2B5EF4-FFF2-40B4-BE49-F238E27FC236}">
                <a16:creationId xmlns:a16="http://schemas.microsoft.com/office/drawing/2014/main" id="{C54E6228-35DE-4F24-91CF-200ECD04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75"/>
            <a:ext cx="1584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>
            <a:extLst>
              <a:ext uri="{FF2B5EF4-FFF2-40B4-BE49-F238E27FC236}">
                <a16:creationId xmlns:a16="http://schemas.microsoft.com/office/drawing/2014/main" id="{1131DCCD-CA2C-420E-A344-8DAA6E80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092700"/>
            <a:ext cx="2681287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4">
            <a:extLst>
              <a:ext uri="{FF2B5EF4-FFF2-40B4-BE49-F238E27FC236}">
                <a16:creationId xmlns:a16="http://schemas.microsoft.com/office/drawing/2014/main" id="{EE0D90F6-6E4D-43EB-9207-3ACA61E8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989138"/>
            <a:ext cx="17319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PoljeZBesedilom 8">
            <a:extLst>
              <a:ext uri="{FF2B5EF4-FFF2-40B4-BE49-F238E27FC236}">
                <a16:creationId xmlns:a16="http://schemas.microsoft.com/office/drawing/2014/main" id="{911B58B7-8F5A-45A9-8370-79599C338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2133600"/>
            <a:ext cx="161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LENIVEC</a:t>
            </a:r>
          </a:p>
        </p:txBody>
      </p:sp>
      <p:sp>
        <p:nvSpPr>
          <p:cNvPr id="6157" name="PoljeZBesedilom 9">
            <a:extLst>
              <a:ext uri="{FF2B5EF4-FFF2-40B4-BE49-F238E27FC236}">
                <a16:creationId xmlns:a16="http://schemas.microsoft.com/office/drawing/2014/main" id="{BD43BD81-9461-4495-93BB-F0D097F4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5383213"/>
            <a:ext cx="2233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ŠKARPION</a:t>
            </a:r>
          </a:p>
        </p:txBody>
      </p:sp>
      <p:sp>
        <p:nvSpPr>
          <p:cNvPr id="6158" name="PoljeZBesedilom 10">
            <a:extLst>
              <a:ext uri="{FF2B5EF4-FFF2-40B4-BE49-F238E27FC236}">
                <a16:creationId xmlns:a16="http://schemas.microsoft.com/office/drawing/2014/main" id="{71ED8D01-2CFE-4EF8-9870-F99366B7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013325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KAMELEON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5621EEE8-2ABD-4CFC-9D67-3830754E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444750"/>
            <a:ext cx="3416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PoljeZBesedilom 11">
            <a:extLst>
              <a:ext uri="{FF2B5EF4-FFF2-40B4-BE49-F238E27FC236}">
                <a16:creationId xmlns:a16="http://schemas.microsoft.com/office/drawing/2014/main" id="{B90C9384-0F99-4460-8E70-E49C3F68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75" y="465772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KAKAVOVEC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D9A48272-3562-442C-9221-ADFB2291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ZAHODNA AFRIKA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75FA229-6226-46AA-90CE-9F5A358F5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buFont typeface="Wingdings 2" charset="2"/>
              <a:buChar char=""/>
              <a:defRPr/>
            </a:pPr>
            <a:r>
              <a:rPr lang="sl-SI" dirty="0">
                <a:solidFill>
                  <a:schemeClr val="bg1"/>
                </a:solidFill>
              </a:rPr>
              <a:t>MANATE (velika siva zahodnoafriška ima drobne plavuti)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sl-SI" dirty="0">
                <a:solidFill>
                  <a:schemeClr val="bg1"/>
                </a:solidFill>
              </a:rPr>
              <a:t>MALI PODVODNI KONJ (sesalec,zraste lahko do 5m)</a:t>
            </a:r>
            <a:endParaRPr lang="sl-SI" sz="14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sl-SI" sz="1600" dirty="0">
                <a:solidFill>
                  <a:schemeClr val="bg1"/>
                </a:solidFill>
              </a:rPr>
              <a:t>PEGATKA (ostali perjem so črne barve. Živijo v parih) 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sl-SI" dirty="0">
                <a:solidFill>
                  <a:schemeClr val="bg1"/>
                </a:solidFill>
              </a:rPr>
              <a:t>KAKTUSI (veliki zeleni </a:t>
            </a:r>
            <a:r>
              <a:rPr lang="sl-SI" dirty="0" err="1">
                <a:solidFill>
                  <a:schemeClr val="bg1"/>
                </a:solidFill>
              </a:rPr>
              <a:t>našpičena</a:t>
            </a:r>
            <a:r>
              <a:rPr lang="sl-SI" dirty="0">
                <a:solidFill>
                  <a:schemeClr val="bg1"/>
                </a:solidFill>
              </a:rPr>
              <a:t> debla)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sl-SI" dirty="0">
                <a:solidFill>
                  <a:schemeClr val="bg1"/>
                </a:solidFill>
              </a:rPr>
              <a:t>NOJ (žival ki glavo zakoplje v zemljo)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sl-SI" dirty="0">
                <a:solidFill>
                  <a:schemeClr val="bg1"/>
                </a:solidFill>
              </a:rPr>
              <a:t>ACASIAS (simboli Afrike kot trn drevo)</a:t>
            </a:r>
          </a:p>
          <a:p>
            <a:pPr fontAlgn="auto">
              <a:buFont typeface="Wingdings 2" charset="2"/>
              <a:buChar char=""/>
              <a:defRPr/>
            </a:pPr>
            <a:endParaRPr lang="sl-SI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endParaRPr lang="sl-SI" dirty="0">
              <a:solidFill>
                <a:schemeClr val="bg1"/>
              </a:solidFill>
            </a:endParaRPr>
          </a:p>
          <a:p>
            <a:pPr marL="0" indent="0" fontAlgn="auto">
              <a:buFont typeface="Wingdings 2" charset="2"/>
              <a:buNone/>
              <a:defRPr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019100C9-C682-404F-862E-6B83B2DC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4878388"/>
            <a:ext cx="27035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PoljeZBesedilom 3">
            <a:extLst>
              <a:ext uri="{FF2B5EF4-FFF2-40B4-BE49-F238E27FC236}">
                <a16:creationId xmlns:a16="http://schemas.microsoft.com/office/drawing/2014/main" id="{2BFF4C2D-8EC5-4C73-A3C3-0908913C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783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MANATE</a:t>
            </a:r>
          </a:p>
        </p:txBody>
      </p:sp>
      <p:pic>
        <p:nvPicPr>
          <p:cNvPr id="7174" name="Picture 3">
            <a:extLst>
              <a:ext uri="{FF2B5EF4-FFF2-40B4-BE49-F238E27FC236}">
                <a16:creationId xmlns:a16="http://schemas.microsoft.com/office/drawing/2014/main" id="{6CDB0D17-51B8-4FA1-A51D-5A8A9C5F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27559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PoljeZBesedilom 4">
            <a:extLst>
              <a:ext uri="{FF2B5EF4-FFF2-40B4-BE49-F238E27FC236}">
                <a16:creationId xmlns:a16="http://schemas.microsoft.com/office/drawing/2014/main" id="{921B1641-5D4B-4DF0-BAA6-908A29AD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6488113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MALI PODVODNI KONJ</a:t>
            </a:r>
          </a:p>
        </p:txBody>
      </p:sp>
      <p:pic>
        <p:nvPicPr>
          <p:cNvPr id="7176" name="Picture 4">
            <a:extLst>
              <a:ext uri="{FF2B5EF4-FFF2-40B4-BE49-F238E27FC236}">
                <a16:creationId xmlns:a16="http://schemas.microsoft.com/office/drawing/2014/main" id="{EF762CD4-ADBB-4E0B-86B0-36094699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26876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>
            <a:extLst>
              <a:ext uri="{FF2B5EF4-FFF2-40B4-BE49-F238E27FC236}">
                <a16:creationId xmlns:a16="http://schemas.microsoft.com/office/drawing/2014/main" id="{FD18A0A7-58AC-45D1-8835-75FFDE88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203676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PoljeZBesedilom 5">
            <a:extLst>
              <a:ext uri="{FF2B5EF4-FFF2-40B4-BE49-F238E27FC236}">
                <a16:creationId xmlns:a16="http://schemas.microsoft.com/office/drawing/2014/main" id="{F60E75C0-D819-4A0A-BE4F-22C808373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63"/>
            <a:ext cx="1728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PEGATKA</a:t>
            </a:r>
          </a:p>
        </p:txBody>
      </p:sp>
      <p:sp>
        <p:nvSpPr>
          <p:cNvPr id="7179" name="PoljeZBesedilom 6">
            <a:extLst>
              <a:ext uri="{FF2B5EF4-FFF2-40B4-BE49-F238E27FC236}">
                <a16:creationId xmlns:a16="http://schemas.microsoft.com/office/drawing/2014/main" id="{68B00C7B-0482-485C-8FAB-7F5D4FDF9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5888"/>
            <a:ext cx="82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zebra</a:t>
            </a:r>
          </a:p>
        </p:txBody>
      </p:sp>
      <p:pic>
        <p:nvPicPr>
          <p:cNvPr id="7180" name="Picture 2">
            <a:extLst>
              <a:ext uri="{FF2B5EF4-FFF2-40B4-BE49-F238E27FC236}">
                <a16:creationId xmlns:a16="http://schemas.microsoft.com/office/drawing/2014/main" id="{727A85F7-692C-4603-BDA6-60E39BDD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362325"/>
            <a:ext cx="1619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">
            <a:extLst>
              <a:ext uri="{FF2B5EF4-FFF2-40B4-BE49-F238E27FC236}">
                <a16:creationId xmlns:a16="http://schemas.microsoft.com/office/drawing/2014/main" id="{E0B902C8-7DEA-4103-B210-7330F1FB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4763"/>
            <a:ext cx="1233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3">
            <a:extLst>
              <a:ext uri="{FF2B5EF4-FFF2-40B4-BE49-F238E27FC236}">
                <a16:creationId xmlns:a16="http://schemas.microsoft.com/office/drawing/2014/main" id="{92ABE95E-1E97-45A0-9147-ED76F10C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690813"/>
            <a:ext cx="1187451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PoljeZBesedilom 9">
            <a:extLst>
              <a:ext uri="{FF2B5EF4-FFF2-40B4-BE49-F238E27FC236}">
                <a16:creationId xmlns:a16="http://schemas.microsoft.com/office/drawing/2014/main" id="{EBA7AD50-3258-4DB0-AA8B-0C54977F7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15888"/>
            <a:ext cx="719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NOJ</a:t>
            </a:r>
          </a:p>
        </p:txBody>
      </p:sp>
      <p:sp>
        <p:nvSpPr>
          <p:cNvPr id="7184" name="PoljeZBesedilom 10">
            <a:extLst>
              <a:ext uri="{FF2B5EF4-FFF2-40B4-BE49-F238E27FC236}">
                <a16:creationId xmlns:a16="http://schemas.microsoft.com/office/drawing/2014/main" id="{091A29DB-DB42-47C9-B875-7A0D1694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2738"/>
            <a:ext cx="99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NOJ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E7BA34F-5C31-43AC-BDA0-6474DB23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97113"/>
            <a:ext cx="3660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PoljeZBesedilom 12">
            <a:extLst>
              <a:ext uri="{FF2B5EF4-FFF2-40B4-BE49-F238E27FC236}">
                <a16:creationId xmlns:a16="http://schemas.microsoft.com/office/drawing/2014/main" id="{A344365E-C616-481E-B94A-1BA4C61B1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362450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ACASIAS</a:t>
            </a:r>
          </a:p>
        </p:txBody>
      </p:sp>
      <p:sp>
        <p:nvSpPr>
          <p:cNvPr id="7187" name="PoljeZBesedilom 13">
            <a:extLst>
              <a:ext uri="{FF2B5EF4-FFF2-40B4-BE49-F238E27FC236}">
                <a16:creationId xmlns:a16="http://schemas.microsoft.com/office/drawing/2014/main" id="{7E7C2110-96C4-4F9B-A5C4-B7E11908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3527425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KAKTUS</a:t>
            </a:r>
          </a:p>
        </p:txBody>
      </p:sp>
      <p:sp>
        <p:nvSpPr>
          <p:cNvPr id="7188" name="PoljeZBesedilom 15">
            <a:extLst>
              <a:ext uri="{FF2B5EF4-FFF2-40B4-BE49-F238E27FC236}">
                <a16:creationId xmlns:a16="http://schemas.microsoft.com/office/drawing/2014/main" id="{A739F1E9-9438-43DF-AB29-DE5443FA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PAPIGA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670DA2E2-248B-4CCB-8D11-BFBF9FE27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SEVERNA AFRIKA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DAA9B4A3-69BD-44CE-AE58-B2099293D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MAROŠKI BEAUTY (zraste 2 do 3 metre)</a:t>
            </a:r>
          </a:p>
          <a:p>
            <a:r>
              <a:rPr lang="sl-SI" altLang="sl-SI">
                <a:solidFill>
                  <a:schemeClr val="bg1"/>
                </a:solidFill>
              </a:rPr>
              <a:t>PAPIRUS ( zraste od 12 do 16 metrov)</a:t>
            </a:r>
          </a:p>
          <a:p>
            <a:r>
              <a:rPr lang="sl-SI" altLang="sl-SI">
                <a:solidFill>
                  <a:schemeClr val="bg1"/>
                </a:solidFill>
              </a:rPr>
              <a:t>ANTILOPA (žival ki se z njo hrani veliko živali)</a:t>
            </a:r>
          </a:p>
          <a:p>
            <a:r>
              <a:rPr lang="sl-SI" altLang="sl-SI">
                <a:solidFill>
                  <a:schemeClr val="bg1"/>
                </a:solidFill>
              </a:rPr>
              <a:t>NILSKI KONJ (živi v vodi in na kopnem)</a:t>
            </a:r>
          </a:p>
          <a:p>
            <a:r>
              <a:rPr lang="sl-SI" altLang="sl-SI">
                <a:solidFill>
                  <a:schemeClr val="bg1"/>
                </a:solidFill>
              </a:rPr>
              <a:t>ALOEVERA (zdrava lahko je pijača)</a:t>
            </a:r>
          </a:p>
          <a:p>
            <a:r>
              <a:rPr lang="sl-SI" altLang="sl-SI">
                <a:solidFill>
                  <a:schemeClr val="bg1"/>
                </a:solidFill>
              </a:rPr>
              <a:t>FIGE ( hrana ki raste na vročem tudi na hrvaškem)</a:t>
            </a:r>
          </a:p>
          <a:p>
            <a:r>
              <a:rPr lang="sl-SI" altLang="sl-SI">
                <a:solidFill>
                  <a:schemeClr val="bg1"/>
                </a:solidFill>
              </a:rPr>
              <a:t>ARASTIDIS ( tunisia,libija)</a:t>
            </a: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6EED1C76-4C80-49E3-97ED-8F198875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>
            <a:extLst>
              <a:ext uri="{FF2B5EF4-FFF2-40B4-BE49-F238E27FC236}">
                <a16:creationId xmlns:a16="http://schemas.microsoft.com/office/drawing/2014/main" id="{5097246E-B913-48D2-B366-6F78E4EB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391025"/>
            <a:ext cx="21129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>
            <a:extLst>
              <a:ext uri="{FF2B5EF4-FFF2-40B4-BE49-F238E27FC236}">
                <a16:creationId xmlns:a16="http://schemas.microsoft.com/office/drawing/2014/main" id="{64E2F2DC-723E-401B-A7C3-EB1DAA78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8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PoljeZBesedilom 3">
            <a:extLst>
              <a:ext uri="{FF2B5EF4-FFF2-40B4-BE49-F238E27FC236}">
                <a16:creationId xmlns:a16="http://schemas.microsoft.com/office/drawing/2014/main" id="{8DAD5D2F-033B-48AF-899A-95C02D9EF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11588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NILSKI KONJ</a:t>
            </a:r>
          </a:p>
        </p:txBody>
      </p:sp>
      <p:sp>
        <p:nvSpPr>
          <p:cNvPr id="8200" name="PoljeZBesedilom 4">
            <a:extLst>
              <a:ext uri="{FF2B5EF4-FFF2-40B4-BE49-F238E27FC236}">
                <a16:creationId xmlns:a16="http://schemas.microsoft.com/office/drawing/2014/main" id="{E652171E-44E8-4FC0-860E-5A5E8D724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4424363"/>
            <a:ext cx="1728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ANTILOPA</a:t>
            </a:r>
          </a:p>
        </p:txBody>
      </p:sp>
      <p:sp>
        <p:nvSpPr>
          <p:cNvPr id="8201" name="PoljeZBesedilom 5">
            <a:extLst>
              <a:ext uri="{FF2B5EF4-FFF2-40B4-BE49-F238E27FC236}">
                <a16:creationId xmlns:a16="http://schemas.microsoft.com/office/drawing/2014/main" id="{EA9CC254-EC84-4F06-9754-10F8F7768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244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PAPIRUS</a:t>
            </a:r>
          </a:p>
        </p:txBody>
      </p:sp>
      <p:pic>
        <p:nvPicPr>
          <p:cNvPr id="8202" name="Picture 2">
            <a:extLst>
              <a:ext uri="{FF2B5EF4-FFF2-40B4-BE49-F238E27FC236}">
                <a16:creationId xmlns:a16="http://schemas.microsoft.com/office/drawing/2014/main" id="{20DDFE21-D3A7-480D-ABAD-88CC36CB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PoljeZBesedilom 6">
            <a:extLst>
              <a:ext uri="{FF2B5EF4-FFF2-40B4-BE49-F238E27FC236}">
                <a16:creationId xmlns:a16="http://schemas.microsoft.com/office/drawing/2014/main" id="{5BFA25E8-0A03-4D5C-BC46-9476A860C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ALOEVERA</a:t>
            </a:r>
          </a:p>
        </p:txBody>
      </p:sp>
      <p:pic>
        <p:nvPicPr>
          <p:cNvPr id="8204" name="Picture 2">
            <a:extLst>
              <a:ext uri="{FF2B5EF4-FFF2-40B4-BE49-F238E27FC236}">
                <a16:creationId xmlns:a16="http://schemas.microsoft.com/office/drawing/2014/main" id="{1BC1E815-FB60-4CCE-ABB7-9149136E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5670550"/>
            <a:ext cx="17653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PoljeZBesedilom 9">
            <a:extLst>
              <a:ext uri="{FF2B5EF4-FFF2-40B4-BE49-F238E27FC236}">
                <a16:creationId xmlns:a16="http://schemas.microsoft.com/office/drawing/2014/main" id="{347DBCE4-D425-4C1E-86E4-B229EC32A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580548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FIGE</a:t>
            </a:r>
            <a:endParaRPr lang="sl-SI" altLang="sl-SI"/>
          </a:p>
        </p:txBody>
      </p:sp>
      <p:pic>
        <p:nvPicPr>
          <p:cNvPr id="8206" name="Picture 2">
            <a:extLst>
              <a:ext uri="{FF2B5EF4-FFF2-40B4-BE49-F238E27FC236}">
                <a16:creationId xmlns:a16="http://schemas.microsoft.com/office/drawing/2014/main" id="{7B5E7AE0-2D8C-4410-B610-2B89871E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794000"/>
            <a:ext cx="21621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PoljeZBesedilom 7">
            <a:extLst>
              <a:ext uri="{FF2B5EF4-FFF2-40B4-BE49-F238E27FC236}">
                <a16:creationId xmlns:a16="http://schemas.microsoft.com/office/drawing/2014/main" id="{81AD6101-2592-4F1A-9B66-D706EF0D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2997200"/>
            <a:ext cx="160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ARASTIDIS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C6582F46-EAAE-4BC1-81D0-E2BA4CB4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altLang="sl-SI">
                <a:solidFill>
                  <a:schemeClr val="bg1"/>
                </a:solidFill>
                <a:cs typeface="Trebuchet MS" panose="020B0603020202020204" pitchFamily="34" charset="0"/>
              </a:rPr>
              <a:t>ZAKLJUČEK in VIRI</a:t>
            </a:r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0C2F19FC-BC7F-4EAC-B359-F1ACB0E3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>
                <a:solidFill>
                  <a:schemeClr val="bg1"/>
                </a:solidFill>
              </a:rPr>
              <a:t>STEM SEM HOTEL PREDSTAVITI DA V AFRIKI JE MARSIKAJ DRUGAČE POSEBEJ ŽIVALI RASTLINE OKOLJE </a:t>
            </a:r>
          </a:p>
          <a:p>
            <a:endParaRPr lang="sl-SI" altLang="sl-SI" sz="2400">
              <a:solidFill>
                <a:schemeClr val="bg1"/>
              </a:solidFill>
            </a:endParaRPr>
          </a:p>
          <a:p>
            <a:pPr algn="r"/>
            <a:r>
              <a:rPr lang="sl-SI" altLang="sl-SI" sz="2400">
                <a:solidFill>
                  <a:schemeClr val="bg1"/>
                </a:solidFill>
              </a:rPr>
              <a:t>UPAM DA STE UŽIVALI</a:t>
            </a:r>
          </a:p>
          <a:p>
            <a:r>
              <a:rPr lang="sl-SI" altLang="sl-SI" sz="2400">
                <a:solidFill>
                  <a:srgbClr val="00B0F0"/>
                </a:solidFill>
              </a:rPr>
              <a:t>VIRI: WIKIPEDIJA, ANIMALS AFRICKA(sout,northem,east,west)</a:t>
            </a:r>
          </a:p>
          <a:p>
            <a:r>
              <a:rPr lang="sl-SI" altLang="sl-SI" sz="2400">
                <a:solidFill>
                  <a:srgbClr val="00B0F0"/>
                </a:solidFill>
              </a:rPr>
              <a:t>KNJIGA ŽIVALI AFRIKE </a:t>
            </a:r>
          </a:p>
          <a:p>
            <a:endParaRPr lang="sl-SI" altLang="sl-SI" sz="2400">
              <a:solidFill>
                <a:srgbClr val="00B0F0"/>
              </a:solidFill>
            </a:endParaRPr>
          </a:p>
          <a:p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2FE693-989F-4228-8705-A20BA4B5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TC101972873[[fn=Poletje]]</Template>
  <TotalTime>0</TotalTime>
  <Words>397</Words>
  <Application>Microsoft Office PowerPoint</Application>
  <PresentationFormat>On-screen Show (4:3)</PresentationFormat>
  <Paragraphs>86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Courier New</vt:lpstr>
      <vt:lpstr>Verdana</vt:lpstr>
      <vt:lpstr>Wingdings 2</vt:lpstr>
      <vt:lpstr>Summer</vt:lpstr>
      <vt:lpstr>Živali in rastline Afrike</vt:lpstr>
      <vt:lpstr>JUŽNA AFRIKA</vt:lpstr>
      <vt:lpstr>VZHODNA AFRIKA</vt:lpstr>
      <vt:lpstr>TROPSKA AFRIKA</vt:lpstr>
      <vt:lpstr>ZAHODNA AFRIKA</vt:lpstr>
      <vt:lpstr>SEVERNA AFRIKA</vt:lpstr>
      <vt:lpstr>ZAKLJUČEK in 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2019-05-31T08:41:45Z</dcterms:created>
  <dcterms:modified xsi:type="dcterms:W3CDTF">2019-05-31T08:41:45Z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