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DB38284B-8151-45D4-8ED6-BF339F29B5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507" name="Group 3">
              <a:extLst>
                <a:ext uri="{FF2B5EF4-FFF2-40B4-BE49-F238E27FC236}">
                  <a16:creationId xmlns:a16="http://schemas.microsoft.com/office/drawing/2014/main" id="{64175BCF-3BD3-417D-813A-D970D98726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08" name="Freeform 4">
                <a:extLst>
                  <a:ext uri="{FF2B5EF4-FFF2-40B4-BE49-F238E27FC236}">
                    <a16:creationId xmlns:a16="http://schemas.microsoft.com/office/drawing/2014/main" id="{3B1AC8CB-D176-4F45-B06D-CDCD070C6C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09" name="Freeform 5">
                <a:extLst>
                  <a:ext uri="{FF2B5EF4-FFF2-40B4-BE49-F238E27FC236}">
                    <a16:creationId xmlns:a16="http://schemas.microsoft.com/office/drawing/2014/main" id="{66EAA2F6-B8A4-4C84-8435-3CD5001E62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10" name="Freeform 6">
                <a:extLst>
                  <a:ext uri="{FF2B5EF4-FFF2-40B4-BE49-F238E27FC236}">
                    <a16:creationId xmlns:a16="http://schemas.microsoft.com/office/drawing/2014/main" id="{1C5CC2B2-B2E9-43C7-A0FF-F5E16E21F3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11" name="Freeform 7">
                <a:extLst>
                  <a:ext uri="{FF2B5EF4-FFF2-40B4-BE49-F238E27FC236}">
                    <a16:creationId xmlns:a16="http://schemas.microsoft.com/office/drawing/2014/main" id="{4602B6EC-860A-495F-8609-A5DE3AACF6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12" name="Freeform 8">
                <a:extLst>
                  <a:ext uri="{FF2B5EF4-FFF2-40B4-BE49-F238E27FC236}">
                    <a16:creationId xmlns:a16="http://schemas.microsoft.com/office/drawing/2014/main" id="{057F8726-C564-402D-A9BD-C5848D647F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1513" name="Freeform 9">
              <a:extLst>
                <a:ext uri="{FF2B5EF4-FFF2-40B4-BE49-F238E27FC236}">
                  <a16:creationId xmlns:a16="http://schemas.microsoft.com/office/drawing/2014/main" id="{207113A2-CB8C-4031-A3B2-D2EBBFECB5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4" name="Freeform 10">
              <a:extLst>
                <a:ext uri="{FF2B5EF4-FFF2-40B4-BE49-F238E27FC236}">
                  <a16:creationId xmlns:a16="http://schemas.microsoft.com/office/drawing/2014/main" id="{2C5D2D30-09CF-47BC-9662-D7EA64C40A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9AF6EE04-4F0E-4272-8517-D8939FD60D5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CE3B961C-7605-4043-9CBD-2120865BD3E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E440FB44-FFF4-4EA1-A436-9A99D75C55B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446B54E9-9129-4322-BC32-28680CFF38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774F186E-18BD-4CC4-99FB-9940E04D64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391A50-19B9-479F-A862-D93FAF0A20A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A3AE-52B6-4321-81E7-B6F8D416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8E4A5-9E68-4377-BD0B-D57AA01E8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B133E-7153-451E-9A60-4FBCAC49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173F5-9482-42C5-9B4D-F3EB0FA35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70A92-4B94-4225-A401-80260CE73BE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E7FA-A1AC-4DD1-A103-22C2F166C6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449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1CB9A-747A-43FA-B74D-F6C0D623B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FE809-A831-4CD7-9795-0A71F5574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E147-AC48-4485-90E5-F6BEFCF9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DC45A-4CA5-41C4-BA88-4EB8C937C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52BCE6-D3AF-4E87-9977-05613019545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F1BBA-7028-4175-94AE-7A7646B229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448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EC94-346D-44DE-B3BB-8A9D02A2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8119-C6A4-490A-84F1-71A8F316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4BD7-F9D9-4207-8F4A-E0FA28EC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86C9A-BCA5-496B-8FA6-E1AAF9FA8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BF757-F41C-45C6-A89D-E57B2ADCFA6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9A8A7-0043-469E-8E7D-47CCB719AB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575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5279-A7A1-4D8C-866B-2828D20B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EE9A-9180-479F-9A74-A82652BA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D2C-997D-4A27-9EC9-95FE9EF6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88771-9CBF-4902-91F0-7BFDBABAB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AA5AAC-8DEE-4FC2-8D73-9BDCEE86677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E5BD7-46F2-47DF-BAAE-169FA124E8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1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3B74-5417-491E-A969-5390A45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EA97-E34F-4350-A2B0-0D6BC4D7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273B6-3F40-4288-AAD0-032517E0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4167E-7B2C-4CE8-B9D8-56220C3F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63CE-4773-4AF1-87A7-CFF01037A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ECFDC-8770-4A40-9DAA-33C5AA919D4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7B6079-A245-455A-8E6E-A4CC852610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225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5368-9548-425C-A4C6-E9C827B7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D535B-EB6E-486F-B27C-5E71656B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3888F-6578-4B97-A406-A7CA031C1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35AA0-2B7D-4C2F-85C3-497F9EBD4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97C75-8818-4A21-88C2-61E65EC76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B37D6-4472-4C11-ABEA-57FFBCF7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826E5-C24A-4AB0-9ADE-581161D4E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87245-77BF-4BC3-8D68-40F5364DA1B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885813-E52B-4B20-91B6-4C58B3778C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47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86FE-E233-4A16-8343-9C98E736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257DF-E231-46DE-9234-73E98EC3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C6A38-83CA-4B6A-BB8F-884DB388D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9E980-40F2-46B1-8109-4C27F19DDD1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5043-A597-4B7A-99E1-B2394D996C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73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2A10B-CD33-462C-94B0-BAC78EC6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EBADE-F47F-40DB-9852-2DCB6CFCB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5CC184-D8ED-4110-B4C1-1A82421BB6D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C9D1D-50FA-409E-A70B-F8E075A54D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14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F0FC-7D8F-40E2-BBF6-C1B9897E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686D-EFCF-4A3A-8B75-A2B586C6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00AAD-047D-49F3-9277-6675E29BD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B7A0-0AFB-4558-B61D-7180FB44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D59DE-9A77-4C5A-892E-C48115474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BA3F5-5E3D-4EC6-906A-9D6F9BCF9C2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176F7A-B43B-4644-A28F-F4ADC05EC3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972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2C27-A97D-4100-890C-56D9DD27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2F9EB-D726-44BC-B48A-7F7446AE3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8AD4-9F2E-42E2-B764-64C2C7DB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8BAED-4843-4B11-9378-3C4F520E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5BC4-5059-44A1-9DA6-65997B1AB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4A89D4-82B8-49B8-9F11-30F6EF73D10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1F64F4-D150-4F36-9639-17F7DDD8BC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22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A74E72-1EE7-4850-9567-FC56879981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9A1CA7-E534-4159-BF0F-9EAC9E58A4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A8547A2-EA2F-41C7-891B-43F0CD0A187F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4C290D7A-28A7-44BD-8451-5AE26FFE77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485" name="Group 5">
              <a:extLst>
                <a:ext uri="{FF2B5EF4-FFF2-40B4-BE49-F238E27FC236}">
                  <a16:creationId xmlns:a16="http://schemas.microsoft.com/office/drawing/2014/main" id="{846BAB2C-6966-4A46-AF06-3F82C4A0AD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3959A7F9-E528-4C13-86F8-D4B6B4AE34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5E3E3D7D-C941-4D65-B92A-41A97AF0E9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9C5F4AD8-D69F-41FB-AA84-11070F6EB0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EF932D21-1E0E-4789-B688-06B700879B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62A65D24-3E6D-4FE5-A2A0-2AB65E844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FAE47911-B838-4DF4-AD4B-09A70A0592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2" name="Freeform 12">
              <a:extLst>
                <a:ext uri="{FF2B5EF4-FFF2-40B4-BE49-F238E27FC236}">
                  <a16:creationId xmlns:a16="http://schemas.microsoft.com/office/drawing/2014/main" id="{18C57F54-3F62-4AB9-AC0C-085A458E99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6015CC88-E920-40DC-9C52-87D122043B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E1C379B9-897D-4FE4-B908-C7B38F56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AAA38D1D-D461-4D6F-9845-5495CF3C1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">
            <a:extLst>
              <a:ext uri="{FF2B5EF4-FFF2-40B4-BE49-F238E27FC236}">
                <a16:creationId xmlns:a16="http://schemas.microsoft.com/office/drawing/2014/main" id="{B7422579-FE66-4402-BB54-C96369A3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700" y="-2259013"/>
            <a:ext cx="15240000" cy="11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8005E1BB-387A-4160-A362-FE55EEBE6C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920875"/>
          </a:xfrm>
        </p:spPr>
        <p:txBody>
          <a:bodyPr/>
          <a:lstStyle/>
          <a:p>
            <a:r>
              <a:rPr lang="sl-SI" altLang="sl-SI">
                <a:solidFill>
                  <a:schemeClr val="accent1"/>
                </a:solidFill>
                <a:latin typeface="Monotype Corsiva" panose="03010101010201010101" pitchFamily="66" charset="0"/>
              </a:rPr>
              <a:t>Življenje ljudi v mrzlem pasu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7742C76-B44E-47A2-BD2D-562E799527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03913" y="5776913"/>
            <a:ext cx="3240087" cy="1081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>
                <a:solidFill>
                  <a:schemeClr val="accent1"/>
                </a:solidFill>
                <a:latin typeface="Monotype Corsiva" panose="03010101010201010101" pitchFamily="66" charset="0"/>
              </a:rPr>
              <a:t>Naredili</a:t>
            </a:r>
            <a:r>
              <a:rPr lang="sl-SI" altLang="sl-SI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sl-SI" altLang="sl-SI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">
            <a:extLst>
              <a:ext uri="{FF2B5EF4-FFF2-40B4-BE49-F238E27FC236}">
                <a16:creationId xmlns:a16="http://schemas.microsoft.com/office/drawing/2014/main" id="{3D031281-E090-45BE-B81F-AA2F5B52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7AE90E1B-5186-4A90-AD32-950B06AA53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Monotype Corsiva" panose="03010101010201010101" pitchFamily="66" charset="0"/>
              </a:rPr>
              <a:t>Podnebje večnega snega in ledu ali polarno podnebje.</a:t>
            </a:r>
            <a:r>
              <a:rPr lang="sl-SI" altLang="sl-SI" sz="4000"/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8C9AA9-A205-46FE-B10C-5B33812DB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Monotype Corsiva" panose="03010101010201010101" pitchFamily="66" charset="0"/>
              </a:rPr>
              <a:t>Takšno podnebje imajo območja stalno zamrznjenega Severnega ledenega morja okoli severnega pola, notranji deli Grenlandije in skoraj cela Antarktika. Temeprature so le izjemoma nad 0 °C, padavin pa je še manj kot v tundrskem pasu, skoraj brez izjeme v obliki snega.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4">
            <a:extLst>
              <a:ext uri="{FF2B5EF4-FFF2-40B4-BE49-F238E27FC236}">
                <a16:creationId xmlns:a16="http://schemas.microsoft.com/office/drawing/2014/main" id="{E292C895-5B58-4AD0-BD42-8065E64E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ADBC1617-1D57-4432-9EF6-747ADCE3F2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Monotype Corsiva" panose="03010101010201010101" pitchFamily="66" charset="0"/>
              </a:rPr>
              <a:t>Življenje v mrzlem pasu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9D9E8A9-1BD0-4B8D-A390-93AAC3D6A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Monotype Corsiva" panose="03010101010201010101" pitchFamily="66" charset="0"/>
              </a:rPr>
              <a:t>Človek živi v polarnem pasu le v severni polobli, pa še tam skrajno redko. Podnebne razmere so takšne, da so v njih lahko preživela le redka ljudstva. Najznačilnejši prebivalci so ESKIMI. Nekoč so poleti živeli v šotorih iz živalske kože, pozimi pa v iglujih. Svoja oblačila so prilagodili hudemu mrazu. </a:t>
            </a:r>
          </a:p>
        </p:txBody>
      </p:sp>
      <p:pic>
        <p:nvPicPr>
          <p:cNvPr id="23557" name="Picture 5" descr="5">
            <a:extLst>
              <a:ext uri="{FF2B5EF4-FFF2-40B4-BE49-F238E27FC236}">
                <a16:creationId xmlns:a16="http://schemas.microsoft.com/office/drawing/2014/main" id="{BE58D0CA-D241-4D41-8D0D-057BDA0F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5675"/>
            <a:ext cx="3095625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">
            <a:extLst>
              <a:ext uri="{FF2B5EF4-FFF2-40B4-BE49-F238E27FC236}">
                <a16:creationId xmlns:a16="http://schemas.microsoft.com/office/drawing/2014/main" id="{23311F1B-BE5F-4AC2-A762-3C714E7D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9BFCA343-E61B-49F3-AE3D-EF11FFC761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-468313" y="-46038"/>
            <a:ext cx="69850" cy="90488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D235409-21C1-4C71-90DD-BA19674EB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964612" cy="4525962"/>
          </a:xfrm>
        </p:spPr>
        <p:txBody>
          <a:bodyPr/>
          <a:lstStyle/>
          <a:p>
            <a:r>
              <a:rPr lang="sl-SI" altLang="sl-SI"/>
              <a:t>Ljudje so se ukvarjali z lovom, ribolovom in gojenjem severnih jelenov. Sodobni način življenja je vsaj delno dosegel tudi Eskime, zato danes živijo v sodobnih hišah.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7">
            <a:extLst>
              <a:ext uri="{FF2B5EF4-FFF2-40B4-BE49-F238E27FC236}">
                <a16:creationId xmlns:a16="http://schemas.microsoft.com/office/drawing/2014/main" id="{930A74CE-38D0-4F70-A0F6-934FDB78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17975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17B55C14-B70A-4503-BEE1-3B8C293B32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95A02A0-F90C-4CAE-9D59-484F5331F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                </a:t>
            </a:r>
            <a:r>
              <a:rPr lang="sl-SI" altLang="sl-SI">
                <a:latin typeface="Monotype Corsiva" panose="03010101010201010101" pitchFamily="66" charset="0"/>
              </a:rPr>
              <a:t>Eskimi in zgradba</a:t>
            </a:r>
          </a:p>
          <a:p>
            <a:r>
              <a:rPr lang="sl-SI" altLang="sl-SI">
                <a:latin typeface="Monotype Corsiva" panose="03010101010201010101" pitchFamily="66" charset="0"/>
              </a:rPr>
              <a:t>                    igluja…</a:t>
            </a:r>
            <a:r>
              <a:rPr lang="sl-SI" altLang="sl-SI"/>
              <a:t>                                                                                                                      </a:t>
            </a:r>
          </a:p>
        </p:txBody>
      </p:sp>
      <p:pic>
        <p:nvPicPr>
          <p:cNvPr id="25604" name="Picture 4" descr="6">
            <a:extLst>
              <a:ext uri="{FF2B5EF4-FFF2-40B4-BE49-F238E27FC236}">
                <a16:creationId xmlns:a16="http://schemas.microsoft.com/office/drawing/2014/main" id="{EE067530-5E97-4B5F-A449-64FFEEA2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19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8">
            <a:extLst>
              <a:ext uri="{FF2B5EF4-FFF2-40B4-BE49-F238E27FC236}">
                <a16:creationId xmlns:a16="http://schemas.microsoft.com/office/drawing/2014/main" id="{039BCBA1-FB3A-47BB-9601-A3DE396E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433638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4">
      <a:dk1>
        <a:srgbClr val="000000"/>
      </a:dk1>
      <a:lt1>
        <a:srgbClr val="FFFFFF"/>
      </a:lt1>
      <a:dk2>
        <a:srgbClr val="51596D"/>
      </a:dk2>
      <a:lt2>
        <a:srgbClr val="DDDDDD"/>
      </a:lt2>
      <a:accent1>
        <a:srgbClr val="787E8A"/>
      </a:accent1>
      <a:accent2>
        <a:srgbClr val="339966"/>
      </a:accent2>
      <a:accent3>
        <a:srgbClr val="B3B5BA"/>
      </a:accent3>
      <a:accent4>
        <a:srgbClr val="DADADA"/>
      </a:accent4>
      <a:accent5>
        <a:srgbClr val="BEC0C4"/>
      </a:accent5>
      <a:accent6>
        <a:srgbClr val="2D8A5C"/>
      </a:accent6>
      <a:hlink>
        <a:srgbClr val="00FFFF"/>
      </a:hlink>
      <a:folHlink>
        <a:srgbClr val="74B6D0"/>
      </a:folHlink>
    </a:clrScheme>
    <a:fontScheme name="To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163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Garamond</vt:lpstr>
      <vt:lpstr>Monotype Corsiva</vt:lpstr>
      <vt:lpstr>Wingdings</vt:lpstr>
      <vt:lpstr>Tok</vt:lpstr>
      <vt:lpstr>Življenje ljudi v mrzlem pasu</vt:lpstr>
      <vt:lpstr>Podnebje večnega snega in ledu ali polarno podnebje. </vt:lpstr>
      <vt:lpstr>Življenje v mrzlem pasu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2019-05-31T08:41:45Z</dcterms:created>
  <dcterms:modified xsi:type="dcterms:W3CDTF">2019-05-31T08:41:46Z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