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104" d="100"/>
          <a:sy n="104" d="100"/>
        </p:scale>
        <p:origin x="-119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>
            <a:extLst>
              <a:ext uri="{FF2B5EF4-FFF2-40B4-BE49-F238E27FC236}">
                <a16:creationId xmlns:a16="http://schemas.microsoft.com/office/drawing/2014/main" id="{FFC75492-0C01-4498-914D-3EEAFED313A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Ograda datuma 2">
            <a:extLst>
              <a:ext uri="{FF2B5EF4-FFF2-40B4-BE49-F238E27FC236}">
                <a16:creationId xmlns:a16="http://schemas.microsoft.com/office/drawing/2014/main" id="{EC2F7B8D-B31B-4EA2-B9DA-6CCB4F94DE9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27F6646-975E-4033-A83D-D6782C1A6DF0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4" name="Ograda stranske slike 3">
            <a:extLst>
              <a:ext uri="{FF2B5EF4-FFF2-40B4-BE49-F238E27FC236}">
                <a16:creationId xmlns:a16="http://schemas.microsoft.com/office/drawing/2014/main" id="{83FA0E50-D961-4A83-B1B3-4880071445A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l-SI" noProof="0"/>
          </a:p>
        </p:txBody>
      </p:sp>
      <p:sp>
        <p:nvSpPr>
          <p:cNvPr id="5" name="Ograda opomb 4">
            <a:extLst>
              <a:ext uri="{FF2B5EF4-FFF2-40B4-BE49-F238E27FC236}">
                <a16:creationId xmlns:a16="http://schemas.microsoft.com/office/drawing/2014/main" id="{810EFA78-883C-49A2-B5E2-AF270889C7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noProof="0"/>
              <a:t>Kliknite, če želite urediti sloge besedila matrice</a:t>
            </a:r>
          </a:p>
          <a:p>
            <a:pPr lvl="1"/>
            <a:r>
              <a:rPr lang="sl-SI" noProof="0"/>
              <a:t>Druga raven</a:t>
            </a:r>
          </a:p>
          <a:p>
            <a:pPr lvl="2"/>
            <a:r>
              <a:rPr lang="sl-SI" noProof="0"/>
              <a:t>Tretja raven</a:t>
            </a:r>
          </a:p>
          <a:p>
            <a:pPr lvl="3"/>
            <a:r>
              <a:rPr lang="sl-SI" noProof="0"/>
              <a:t>Četrta raven</a:t>
            </a:r>
          </a:p>
          <a:p>
            <a:pPr lvl="4"/>
            <a:r>
              <a:rPr lang="sl-SI" noProof="0"/>
              <a:t>Peta raven</a:t>
            </a:r>
          </a:p>
        </p:txBody>
      </p:sp>
      <p:sp>
        <p:nvSpPr>
          <p:cNvPr id="6" name="Ograda noge 5">
            <a:extLst>
              <a:ext uri="{FF2B5EF4-FFF2-40B4-BE49-F238E27FC236}">
                <a16:creationId xmlns:a16="http://schemas.microsoft.com/office/drawing/2014/main" id="{F6E86285-E4E7-475E-82B0-1457F35E69D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6">
            <a:extLst>
              <a:ext uri="{FF2B5EF4-FFF2-40B4-BE49-F238E27FC236}">
                <a16:creationId xmlns:a16="http://schemas.microsoft.com/office/drawing/2014/main" id="{79F0B31C-EC8D-4869-BA99-CDE3CBDFD60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DE2AF58F-FB85-4C19-ADE2-5F63B4B67862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BD819F47-A182-4ABD-ADED-1C9D33558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3F9AA-B690-4845-881C-02425D3BEB5D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5DF50C93-56FD-4E68-8CE7-05B88BC87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503DC466-5FCA-4B53-9420-BCD006283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9AF024-41B0-44B4-B236-D6E70BF1C1C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775919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AAE81DBC-FD8D-4E2A-8EF7-9F996A1D1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A3601-7797-4450-86F3-C517E66C23E1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CDD88685-6272-41AC-BB80-125B64352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6F2441D6-FC4B-4084-87C1-BE48CD4A0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65586B-96B5-4182-A63F-F3F5A2964AC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81857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CC9CB021-48D0-4675-8BF7-3EC69DE3B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83881-06CB-40FF-9EFE-051C804CE35B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FB2C4281-3648-42D8-ADCD-E90A3392B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7BF1D1FE-B796-4A30-9214-021B85033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74931A-A173-4618-8D60-813403EA73D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478016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8390D17B-56E0-4281-84C5-C70DF79AC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D1687-0F28-4D64-B246-196DE8056FC2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BEE84686-DBB7-40D7-95D7-018A1536C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867C3F59-5E67-4C56-A22B-18DF0D842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7C7F80-D9F1-4EA3-BB6E-8618990EE86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687621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C97C9FA2-719B-4963-831F-B3308FECC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30927-72FA-4222-8635-7C98FDDD874A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76487B83-FC3A-4AE7-8427-FE0A62FFA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7EC16BC5-28C0-43F0-8397-0F146B960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C9F123-95A0-4D62-B935-09BD8A3E855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460889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EC6B5B6E-3CED-4FD6-9622-F8520090A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A72E3-A096-44D4-9A68-DDE1ED5932F7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E4FAF4AE-B8DE-4D46-A43F-9950D08AD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19972601-4EB4-4D79-94BD-1EC950A47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C806EB-672E-46FE-A7CA-895D3E50D89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19288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grada datuma 3">
            <a:extLst>
              <a:ext uri="{FF2B5EF4-FFF2-40B4-BE49-F238E27FC236}">
                <a16:creationId xmlns:a16="http://schemas.microsoft.com/office/drawing/2014/main" id="{49197D77-D823-4E6D-B3AC-7BEF44810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1FE08-DEE9-443F-80B5-9793E1DAD09C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8" name="Ograda noge 4">
            <a:extLst>
              <a:ext uri="{FF2B5EF4-FFF2-40B4-BE49-F238E27FC236}">
                <a16:creationId xmlns:a16="http://schemas.microsoft.com/office/drawing/2014/main" id="{E873531C-6603-477B-9AB9-B144F49F9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5">
            <a:extLst>
              <a:ext uri="{FF2B5EF4-FFF2-40B4-BE49-F238E27FC236}">
                <a16:creationId xmlns:a16="http://schemas.microsoft.com/office/drawing/2014/main" id="{D848B31A-1638-4230-80B6-61CE2AFFF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925632-304E-4DA3-A09A-A3DDD40D0D1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91172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datuma 3">
            <a:extLst>
              <a:ext uri="{FF2B5EF4-FFF2-40B4-BE49-F238E27FC236}">
                <a16:creationId xmlns:a16="http://schemas.microsoft.com/office/drawing/2014/main" id="{1F28BDAC-41BE-4E36-BA43-528542C44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332CB-2673-4354-A81C-9DB4B2D3964B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4" name="Ograda noge 4">
            <a:extLst>
              <a:ext uri="{FF2B5EF4-FFF2-40B4-BE49-F238E27FC236}">
                <a16:creationId xmlns:a16="http://schemas.microsoft.com/office/drawing/2014/main" id="{26D3E63A-1798-4F25-87E9-D1052FFFA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5">
            <a:extLst>
              <a:ext uri="{FF2B5EF4-FFF2-40B4-BE49-F238E27FC236}">
                <a16:creationId xmlns:a16="http://schemas.microsoft.com/office/drawing/2014/main" id="{44851E36-BD7A-4D01-9219-4E32A2A28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062C86-193F-4386-AC64-92635DD6DE8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73609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3">
            <a:extLst>
              <a:ext uri="{FF2B5EF4-FFF2-40B4-BE49-F238E27FC236}">
                <a16:creationId xmlns:a16="http://schemas.microsoft.com/office/drawing/2014/main" id="{0C60A682-383F-42C2-AF1C-31BFA80C6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FB5DD-F965-43F5-964E-E2EFAA07E0D4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3" name="Ograda noge 4">
            <a:extLst>
              <a:ext uri="{FF2B5EF4-FFF2-40B4-BE49-F238E27FC236}">
                <a16:creationId xmlns:a16="http://schemas.microsoft.com/office/drawing/2014/main" id="{BADC7F0D-8B2E-4138-AC47-3FFDAA49B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5">
            <a:extLst>
              <a:ext uri="{FF2B5EF4-FFF2-40B4-BE49-F238E27FC236}">
                <a16:creationId xmlns:a16="http://schemas.microsoft.com/office/drawing/2014/main" id="{478EFC06-C241-4B3D-95D8-228B729BB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6ACE9F-64F3-4EDA-AF52-0A7D2FDCCA6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367260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9FD35C68-0A0B-4DEE-BCAA-913B88F79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6E2D4-BB52-4BF7-A1A4-5C14274FB00A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10D16F5D-B06C-4599-9DAA-25923F0D9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AA86876F-3AB6-4CD8-AC34-E05E5C897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F6C59A-E9BC-43BA-9EB3-BDB7BB723B6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853503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CF94CD1E-FC33-4907-BE1D-7E9E568AB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0F23DE-CD98-4F71-A47D-1BE393178E8D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AED1F510-C9AB-478C-8C4A-FEB3657BA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79E19326-C7B9-446A-9E2F-667EE3E58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BE7127-AD32-446E-BE59-5B2A1A18E6F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311817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C09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grada naslova 1">
            <a:extLst>
              <a:ext uri="{FF2B5EF4-FFF2-40B4-BE49-F238E27FC236}">
                <a16:creationId xmlns:a16="http://schemas.microsoft.com/office/drawing/2014/main" id="{7AFE76B7-8FAF-4A15-9056-BE8CE44B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7" name="Ograda besedila 2">
            <a:extLst>
              <a:ext uri="{FF2B5EF4-FFF2-40B4-BE49-F238E27FC236}">
                <a16:creationId xmlns:a16="http://schemas.microsoft.com/office/drawing/2014/main" id="{62EB4525-7BE0-4697-9E9C-CFD09A63B32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03940ACE-079F-4D9D-83D8-3BBA413B7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1C43729-9F81-4C1A-BBA2-0642D818B36C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9C7892D8-8C4C-448D-8FBE-8095062857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7694EBF8-8C7A-4DD2-8618-1C46CADFC9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5407D7C1-8A8D-4850-85B1-13BADE68137C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PoljeZBesedilom 7">
            <a:extLst>
              <a:ext uri="{FF2B5EF4-FFF2-40B4-BE49-F238E27FC236}">
                <a16:creationId xmlns:a16="http://schemas.microsoft.com/office/drawing/2014/main" id="{2ED41289-0FC7-4A7C-BA03-A209E11399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2781300"/>
            <a:ext cx="6840537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sl-SI" altLang="sl-SI" sz="4000"/>
          </a:p>
          <a:p>
            <a:pPr algn="ctr">
              <a:buFontTx/>
              <a:buChar char="-"/>
            </a:pPr>
            <a:r>
              <a:rPr lang="sl-SI" altLang="sl-SI" sz="4000"/>
              <a:t>Avstralija</a:t>
            </a:r>
          </a:p>
          <a:p>
            <a:pPr algn="ctr">
              <a:buFontTx/>
              <a:buChar char="-"/>
            </a:pPr>
            <a:r>
              <a:rPr lang="sl-SI" altLang="sl-SI" sz="4000"/>
              <a:t>Nova Zelandija</a:t>
            </a:r>
          </a:p>
          <a:p>
            <a:pPr algn="ctr">
              <a:buFontTx/>
              <a:buChar char="-"/>
            </a:pPr>
            <a:r>
              <a:rPr lang="sl-SI" altLang="sl-SI" sz="4000"/>
              <a:t>Oceanija</a:t>
            </a:r>
          </a:p>
        </p:txBody>
      </p:sp>
      <p:sp>
        <p:nvSpPr>
          <p:cNvPr id="2051" name="PoljeZBesedilom 8">
            <a:extLst>
              <a:ext uri="{FF2B5EF4-FFF2-40B4-BE49-F238E27FC236}">
                <a16:creationId xmlns:a16="http://schemas.microsoft.com/office/drawing/2014/main" id="{090A3DB0-70F7-434B-AA3D-23F83EE757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33375"/>
            <a:ext cx="7177088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sl-SI" altLang="sl-SI" sz="5400"/>
              <a:t>AVSTRALIJA IN OCEANIJA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a 1">
            <a:extLst>
              <a:ext uri="{FF2B5EF4-FFF2-40B4-BE49-F238E27FC236}">
                <a16:creationId xmlns:a16="http://schemas.microsoft.com/office/drawing/2014/main" id="{D5091B2A-8404-4A70-AA59-B775467FBC5C}"/>
              </a:ext>
            </a:extLst>
          </p:cNvPr>
          <p:cNvSpPr/>
          <p:nvPr/>
        </p:nvSpPr>
        <p:spPr>
          <a:xfrm>
            <a:off x="3419475" y="2708275"/>
            <a:ext cx="2232025" cy="16573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2000" b="1" dirty="0"/>
              <a:t>OCEANIJA</a:t>
            </a:r>
          </a:p>
        </p:txBody>
      </p:sp>
      <p:sp>
        <p:nvSpPr>
          <p:cNvPr id="4" name="PoljeZBesedilom 3">
            <a:extLst>
              <a:ext uri="{FF2B5EF4-FFF2-40B4-BE49-F238E27FC236}">
                <a16:creationId xmlns:a16="http://schemas.microsoft.com/office/drawing/2014/main" id="{38E342DD-8A72-4C60-8CE6-006FD72622C6}"/>
              </a:ext>
            </a:extLst>
          </p:cNvPr>
          <p:cNvSpPr txBox="1"/>
          <p:nvPr/>
        </p:nvSpPr>
        <p:spPr>
          <a:xfrm>
            <a:off x="4643438" y="188913"/>
            <a:ext cx="4295775" cy="25844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dirty="0">
                <a:latin typeface="+mn-lt"/>
              </a:rPr>
              <a:t>       </a:t>
            </a:r>
            <a:r>
              <a:rPr lang="sl-SI" b="1" dirty="0">
                <a:latin typeface="+mn-lt"/>
              </a:rPr>
              <a:t>OBSEGA: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/>
              <a:defRPr/>
            </a:pPr>
            <a:r>
              <a:rPr lang="sl-SI" dirty="0">
                <a:latin typeface="+mn-lt"/>
              </a:rPr>
              <a:t>Mikronezijo(mali otoki)-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dirty="0">
                <a:latin typeface="+mn-lt"/>
              </a:rPr>
              <a:t>       Marijanski, Karolinski in Maršalski otoki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dirty="0">
                <a:latin typeface="+mn-lt"/>
              </a:rPr>
              <a:t>b) Melanezijo(temni otoki)-</a:t>
            </a:r>
            <a:br>
              <a:rPr lang="sl-SI" dirty="0">
                <a:latin typeface="+mn-lt"/>
              </a:rPr>
            </a:br>
            <a:r>
              <a:rPr lang="sl-SI" dirty="0">
                <a:latin typeface="+mn-lt"/>
              </a:rPr>
              <a:t>     Nova Gvineja, Nova Britanija, </a:t>
            </a:r>
            <a:r>
              <a:rPr lang="sl-SI" dirty="0" err="1">
                <a:latin typeface="+mn-lt"/>
              </a:rPr>
              <a:t>Bizmarkovi</a:t>
            </a:r>
            <a:r>
              <a:rPr lang="sl-SI" dirty="0">
                <a:latin typeface="+mn-lt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dirty="0">
                <a:latin typeface="+mn-lt"/>
              </a:rPr>
              <a:t>      in Salomonovi otoki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dirty="0">
                <a:latin typeface="+mn-lt"/>
              </a:rPr>
              <a:t>c) Polinezijo(veliki otoki)-</a:t>
            </a:r>
            <a:br>
              <a:rPr lang="sl-SI" dirty="0">
                <a:latin typeface="+mn-lt"/>
              </a:rPr>
            </a:br>
            <a:r>
              <a:rPr lang="sl-SI" dirty="0">
                <a:latin typeface="+mn-lt"/>
              </a:rPr>
              <a:t>     Havaji, Tahiti, Fidži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l-SI" dirty="0">
              <a:latin typeface="+mn-lt"/>
            </a:endParaRPr>
          </a:p>
        </p:txBody>
      </p:sp>
      <p:sp>
        <p:nvSpPr>
          <p:cNvPr id="3076" name="PoljeZBesedilom 4">
            <a:extLst>
              <a:ext uri="{FF2B5EF4-FFF2-40B4-BE49-F238E27FC236}">
                <a16:creationId xmlns:a16="http://schemas.microsoft.com/office/drawing/2014/main" id="{F0763953-4718-4B4B-982E-7148BC7A9D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2613" y="2924175"/>
            <a:ext cx="3481387" cy="369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 b="1"/>
              <a:t>POMEN:</a:t>
            </a:r>
          </a:p>
          <a:p>
            <a:r>
              <a:rPr lang="sl-SI" altLang="sl-SI"/>
              <a:t>-turizem (lepa narava, čista voda, </a:t>
            </a:r>
            <a:br>
              <a:rPr lang="sl-SI" altLang="sl-SI"/>
            </a:br>
            <a:r>
              <a:rPr lang="sl-SI" altLang="sl-SI"/>
              <a:t>čudovite obale-strah pred </a:t>
            </a:r>
          </a:p>
          <a:p>
            <a:r>
              <a:rPr lang="sl-SI" altLang="sl-SI"/>
              <a:t>žarčenjem, dolga pot)</a:t>
            </a:r>
          </a:p>
          <a:p>
            <a:r>
              <a:rPr lang="sl-SI" altLang="sl-SI"/>
              <a:t>-gojenje začimb, dišav, eksotične</a:t>
            </a:r>
            <a:br>
              <a:rPr lang="sl-SI" altLang="sl-SI"/>
            </a:br>
            <a:r>
              <a:rPr lang="sl-SI" altLang="sl-SI"/>
              <a:t> vrste sadja in zelenjave</a:t>
            </a:r>
          </a:p>
          <a:p>
            <a:r>
              <a:rPr lang="sl-SI" altLang="sl-SI"/>
              <a:t>-pomorska in vojaška oporišča</a:t>
            </a:r>
          </a:p>
          <a:p>
            <a:r>
              <a:rPr lang="sl-SI" altLang="sl-SI"/>
              <a:t>-naravna bogastva (nikelj, železo, </a:t>
            </a:r>
            <a:br>
              <a:rPr lang="sl-SI" altLang="sl-SI"/>
            </a:br>
            <a:r>
              <a:rPr lang="sl-SI" altLang="sl-SI"/>
              <a:t>baker, plemenite kovine </a:t>
            </a:r>
          </a:p>
          <a:p>
            <a:r>
              <a:rPr lang="sl-SI" altLang="sl-SI"/>
              <a:t>na Novi Gvineji veliko zlata in bakra</a:t>
            </a:r>
            <a:br>
              <a:rPr lang="sl-SI" altLang="sl-SI"/>
            </a:br>
            <a:r>
              <a:rPr lang="sl-SI" altLang="sl-SI"/>
              <a:t> pa tudi nafte, les, zdrava pitna </a:t>
            </a:r>
          </a:p>
          <a:p>
            <a:r>
              <a:rPr lang="sl-SI" altLang="sl-SI"/>
              <a:t>voda je le na Novi Gvineji)</a:t>
            </a:r>
          </a:p>
          <a:p>
            <a:endParaRPr lang="sl-SI" altLang="sl-SI"/>
          </a:p>
        </p:txBody>
      </p:sp>
      <p:cxnSp>
        <p:nvCxnSpPr>
          <p:cNvPr id="7" name="Raven konektor 6">
            <a:extLst>
              <a:ext uri="{FF2B5EF4-FFF2-40B4-BE49-F238E27FC236}">
                <a16:creationId xmlns:a16="http://schemas.microsoft.com/office/drawing/2014/main" id="{C5355AB7-3DFF-4063-BFD5-F068C955F78B}"/>
              </a:ext>
            </a:extLst>
          </p:cNvPr>
          <p:cNvCxnSpPr/>
          <p:nvPr/>
        </p:nvCxnSpPr>
        <p:spPr>
          <a:xfrm rot="5400000" flipH="1" flipV="1">
            <a:off x="4031456" y="2024857"/>
            <a:ext cx="720725" cy="3603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ven konektor 8">
            <a:extLst>
              <a:ext uri="{FF2B5EF4-FFF2-40B4-BE49-F238E27FC236}">
                <a16:creationId xmlns:a16="http://schemas.microsoft.com/office/drawing/2014/main" id="{45439D31-8BB0-4084-B7BF-264125F714F6}"/>
              </a:ext>
            </a:extLst>
          </p:cNvPr>
          <p:cNvCxnSpPr/>
          <p:nvPr/>
        </p:nvCxnSpPr>
        <p:spPr>
          <a:xfrm>
            <a:off x="5003800" y="4437063"/>
            <a:ext cx="576263" cy="2873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9" name="PoljeZBesedilom 9">
            <a:extLst>
              <a:ext uri="{FF2B5EF4-FFF2-40B4-BE49-F238E27FC236}">
                <a16:creationId xmlns:a16="http://schemas.microsoft.com/office/drawing/2014/main" id="{C692AB87-BD9E-4032-A0E3-0FBFF56AAA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88913"/>
            <a:ext cx="2941638" cy="203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 b="1"/>
              <a:t>PREBIVALSTVO:</a:t>
            </a:r>
          </a:p>
          <a:p>
            <a:r>
              <a:rPr lang="sl-SI" altLang="sl-SI" i="1"/>
              <a:t>-</a:t>
            </a:r>
            <a:r>
              <a:rPr lang="sl-SI" altLang="sl-SI"/>
              <a:t>zelo različno, redka poselitev</a:t>
            </a:r>
          </a:p>
          <a:p>
            <a:r>
              <a:rPr lang="sl-SI" altLang="sl-SI"/>
              <a:t>-temnopolti v Maleziji,</a:t>
            </a:r>
          </a:p>
          <a:p>
            <a:r>
              <a:rPr lang="sl-SI" altLang="sl-SI"/>
              <a:t> rumena rasa v Polineziji</a:t>
            </a:r>
          </a:p>
          <a:p>
            <a:r>
              <a:rPr lang="sl-SI" altLang="sl-SI"/>
              <a:t>-vedno več je bolezni </a:t>
            </a:r>
          </a:p>
          <a:p>
            <a:r>
              <a:rPr lang="sl-SI" altLang="sl-SI"/>
              <a:t>povezanih z žarčenjem</a:t>
            </a:r>
          </a:p>
          <a:p>
            <a:endParaRPr lang="sl-SI" altLang="sl-SI"/>
          </a:p>
        </p:txBody>
      </p:sp>
      <p:cxnSp>
        <p:nvCxnSpPr>
          <p:cNvPr id="12" name="Raven konektor 11">
            <a:extLst>
              <a:ext uri="{FF2B5EF4-FFF2-40B4-BE49-F238E27FC236}">
                <a16:creationId xmlns:a16="http://schemas.microsoft.com/office/drawing/2014/main" id="{BDFBCC06-2F8A-4936-966C-FEC9DD91B9FD}"/>
              </a:ext>
            </a:extLst>
          </p:cNvPr>
          <p:cNvCxnSpPr/>
          <p:nvPr/>
        </p:nvCxnSpPr>
        <p:spPr>
          <a:xfrm rot="10800000">
            <a:off x="2484438" y="2060575"/>
            <a:ext cx="1008062" cy="7207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1" name="PoljeZBesedilom 12">
            <a:extLst>
              <a:ext uri="{FF2B5EF4-FFF2-40B4-BE49-F238E27FC236}">
                <a16:creationId xmlns:a16="http://schemas.microsoft.com/office/drawing/2014/main" id="{7515F549-F530-40D6-9740-EF0F7B5B38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2852738"/>
            <a:ext cx="3065462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 b="1"/>
              <a:t>RASTJE:</a:t>
            </a:r>
          </a:p>
          <a:p>
            <a:r>
              <a:rPr lang="sl-SI" altLang="sl-SI"/>
              <a:t>bujno tropsko rastje. </a:t>
            </a:r>
          </a:p>
          <a:p>
            <a:r>
              <a:rPr lang="sl-SI" altLang="sl-SI"/>
              <a:t>Gojenje tropskih kultur: </a:t>
            </a:r>
          </a:p>
          <a:p>
            <a:r>
              <a:rPr lang="sl-SI" altLang="sl-SI"/>
              <a:t>sladkorni trs, kokosovi orehi in </a:t>
            </a:r>
          </a:p>
          <a:p>
            <a:r>
              <a:rPr lang="sl-SI" altLang="sl-SI"/>
              <a:t>tropski sadeži</a:t>
            </a:r>
          </a:p>
        </p:txBody>
      </p:sp>
      <p:cxnSp>
        <p:nvCxnSpPr>
          <p:cNvPr id="15" name="Raven konektor 14">
            <a:extLst>
              <a:ext uri="{FF2B5EF4-FFF2-40B4-BE49-F238E27FC236}">
                <a16:creationId xmlns:a16="http://schemas.microsoft.com/office/drawing/2014/main" id="{CCDA5C40-D3BA-4D6D-888B-7B556C9CEDA6}"/>
              </a:ext>
            </a:extLst>
          </p:cNvPr>
          <p:cNvCxnSpPr/>
          <p:nvPr/>
        </p:nvCxnSpPr>
        <p:spPr>
          <a:xfrm flipV="1">
            <a:off x="2700338" y="3284538"/>
            <a:ext cx="576262" cy="1444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3" name="PoljeZBesedilom 16">
            <a:extLst>
              <a:ext uri="{FF2B5EF4-FFF2-40B4-BE49-F238E27FC236}">
                <a16:creationId xmlns:a16="http://schemas.microsoft.com/office/drawing/2014/main" id="{E46D25F4-34D2-4368-98B0-6E5AEEB858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5013325"/>
            <a:ext cx="39258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 b="1"/>
              <a:t>NASTANEK OTOKOV:</a:t>
            </a:r>
          </a:p>
          <a:p>
            <a:pPr>
              <a:buFontTx/>
              <a:buChar char="-"/>
            </a:pPr>
            <a:r>
              <a:rPr lang="sl-SI" altLang="sl-SI"/>
              <a:t>Koralnega nastanka (zgrajeni iz ogrodij </a:t>
            </a:r>
          </a:p>
          <a:p>
            <a:pPr>
              <a:buFontTx/>
              <a:buChar char="-"/>
            </a:pPr>
            <a:r>
              <a:rPr lang="sl-SI" altLang="sl-SI"/>
              <a:t>mrtvih koral, atoli))</a:t>
            </a:r>
          </a:p>
          <a:p>
            <a:pPr>
              <a:buFontTx/>
              <a:buChar char="-"/>
            </a:pPr>
            <a:r>
              <a:rPr lang="sl-SI" altLang="sl-SI"/>
              <a:t>Vulkanskega nastanka (obsežnejši, višji)</a:t>
            </a:r>
          </a:p>
        </p:txBody>
      </p:sp>
      <p:cxnSp>
        <p:nvCxnSpPr>
          <p:cNvPr id="19" name="Raven konektor 18">
            <a:extLst>
              <a:ext uri="{FF2B5EF4-FFF2-40B4-BE49-F238E27FC236}">
                <a16:creationId xmlns:a16="http://schemas.microsoft.com/office/drawing/2014/main" id="{0EF5111A-E7B6-462E-9623-18434CD364F7}"/>
              </a:ext>
            </a:extLst>
          </p:cNvPr>
          <p:cNvCxnSpPr/>
          <p:nvPr/>
        </p:nvCxnSpPr>
        <p:spPr>
          <a:xfrm rot="5400000">
            <a:off x="3455988" y="4545012"/>
            <a:ext cx="647700" cy="2889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a 1">
            <a:extLst>
              <a:ext uri="{FF2B5EF4-FFF2-40B4-BE49-F238E27FC236}">
                <a16:creationId xmlns:a16="http://schemas.microsoft.com/office/drawing/2014/main" id="{D157FFF0-F817-420C-8D11-DCA0B7E8F358}"/>
              </a:ext>
            </a:extLst>
          </p:cNvPr>
          <p:cNvSpPr/>
          <p:nvPr/>
        </p:nvSpPr>
        <p:spPr>
          <a:xfrm>
            <a:off x="3348038" y="2781300"/>
            <a:ext cx="2160587" cy="1511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dirty="0"/>
              <a:t>AVSTRALIJA</a:t>
            </a:r>
          </a:p>
        </p:txBody>
      </p:sp>
      <p:sp>
        <p:nvSpPr>
          <p:cNvPr id="4099" name="PoljeZBesedilom 3">
            <a:extLst>
              <a:ext uri="{FF2B5EF4-FFF2-40B4-BE49-F238E27FC236}">
                <a16:creationId xmlns:a16="http://schemas.microsoft.com/office/drawing/2014/main" id="{BAE685E2-BBE3-4CF1-ACFB-0DC22E404D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125" y="0"/>
            <a:ext cx="2192338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 b="1"/>
              <a:t>ZVEZNE DRŽAVE:</a:t>
            </a:r>
          </a:p>
          <a:p>
            <a:pPr>
              <a:buFontTx/>
              <a:buChar char="-"/>
            </a:pPr>
            <a:r>
              <a:rPr lang="sl-SI" altLang="sl-SI"/>
              <a:t>Zahodna Avstralija</a:t>
            </a:r>
          </a:p>
          <a:p>
            <a:pPr>
              <a:buFontTx/>
              <a:buChar char="-"/>
            </a:pPr>
            <a:r>
              <a:rPr lang="sl-SI" altLang="sl-SI"/>
              <a:t>Južna Avstralija</a:t>
            </a:r>
          </a:p>
          <a:p>
            <a:pPr>
              <a:buFontTx/>
              <a:buChar char="-"/>
            </a:pPr>
            <a:r>
              <a:rPr lang="sl-SI" altLang="sl-SI"/>
              <a:t>Queensland</a:t>
            </a:r>
          </a:p>
          <a:p>
            <a:pPr>
              <a:buFontTx/>
              <a:buChar char="-"/>
            </a:pPr>
            <a:r>
              <a:rPr lang="sl-SI" altLang="sl-SI"/>
              <a:t>Novi Južni Wales</a:t>
            </a:r>
          </a:p>
          <a:p>
            <a:pPr>
              <a:buFontTx/>
              <a:buChar char="-"/>
            </a:pPr>
            <a:r>
              <a:rPr lang="sl-SI" altLang="sl-SI"/>
              <a:t>Tasmanija</a:t>
            </a:r>
          </a:p>
          <a:p>
            <a:pPr>
              <a:buFontTx/>
              <a:buChar char="-"/>
            </a:pPr>
            <a:r>
              <a:rPr lang="sl-SI" altLang="sl-SI"/>
              <a:t>Viktorija</a:t>
            </a:r>
          </a:p>
        </p:txBody>
      </p:sp>
      <p:cxnSp>
        <p:nvCxnSpPr>
          <p:cNvPr id="6" name="Raven konektor 5">
            <a:extLst>
              <a:ext uri="{FF2B5EF4-FFF2-40B4-BE49-F238E27FC236}">
                <a16:creationId xmlns:a16="http://schemas.microsoft.com/office/drawing/2014/main" id="{F0A36D8D-6213-4C3D-8FDA-671AEBF7E41F}"/>
              </a:ext>
            </a:extLst>
          </p:cNvPr>
          <p:cNvCxnSpPr/>
          <p:nvPr/>
        </p:nvCxnSpPr>
        <p:spPr>
          <a:xfrm rot="5400000" flipH="1" flipV="1">
            <a:off x="5328445" y="1735931"/>
            <a:ext cx="1439862" cy="936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1" name="PoljeZBesedilom 6">
            <a:extLst>
              <a:ext uri="{FF2B5EF4-FFF2-40B4-BE49-F238E27FC236}">
                <a16:creationId xmlns:a16="http://schemas.microsoft.com/office/drawing/2014/main" id="{B7656A39-C375-41DE-8217-4A268960A4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2213" y="2205038"/>
            <a:ext cx="2871787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 b="1"/>
              <a:t>NARAVNE PLANOTE:</a:t>
            </a:r>
          </a:p>
          <a:p>
            <a:r>
              <a:rPr lang="sl-SI" altLang="sl-SI"/>
              <a:t>-Zahodnoavstralska planota, </a:t>
            </a:r>
          </a:p>
          <a:p>
            <a:r>
              <a:rPr lang="sl-SI" altLang="sl-SI"/>
              <a:t>-Srednjeavstralsko nižavje, </a:t>
            </a:r>
          </a:p>
          <a:p>
            <a:r>
              <a:rPr lang="sl-SI" altLang="sl-SI"/>
              <a:t>-Veliko razvodno gorovje</a:t>
            </a:r>
          </a:p>
          <a:p>
            <a:r>
              <a:rPr lang="sl-SI" altLang="sl-SI"/>
              <a:t> (avstralske Kordiljere)</a:t>
            </a:r>
          </a:p>
        </p:txBody>
      </p:sp>
      <p:cxnSp>
        <p:nvCxnSpPr>
          <p:cNvPr id="9" name="Raven konektor 8">
            <a:extLst>
              <a:ext uri="{FF2B5EF4-FFF2-40B4-BE49-F238E27FC236}">
                <a16:creationId xmlns:a16="http://schemas.microsoft.com/office/drawing/2014/main" id="{1791A8D5-C709-4204-8537-F759D53DBC6E}"/>
              </a:ext>
            </a:extLst>
          </p:cNvPr>
          <p:cNvCxnSpPr>
            <a:endCxn id="4101" idx="1"/>
          </p:cNvCxnSpPr>
          <p:nvPr/>
        </p:nvCxnSpPr>
        <p:spPr>
          <a:xfrm flipV="1">
            <a:off x="5724525" y="2943225"/>
            <a:ext cx="547688" cy="269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3" name="PoljeZBesedilom 9">
            <a:extLst>
              <a:ext uri="{FF2B5EF4-FFF2-40B4-BE49-F238E27FC236}">
                <a16:creationId xmlns:a16="http://schemas.microsoft.com/office/drawing/2014/main" id="{AFA6B80C-9707-4D29-8AB2-8B26D5B4DF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516563"/>
            <a:ext cx="2617787" cy="120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 b="1"/>
              <a:t>PREBIVALSTVO:</a:t>
            </a:r>
          </a:p>
          <a:p>
            <a:pPr>
              <a:buFontTx/>
              <a:buChar char="-"/>
            </a:pPr>
            <a:r>
              <a:rPr lang="sl-SI" altLang="sl-SI"/>
              <a:t>Aborigini</a:t>
            </a:r>
          </a:p>
          <a:p>
            <a:pPr>
              <a:buFontTx/>
              <a:buChar char="-"/>
            </a:pPr>
            <a:r>
              <a:rPr lang="sl-SI" altLang="sl-SI"/>
              <a:t>Ostali rasni drobci</a:t>
            </a:r>
          </a:p>
          <a:p>
            <a:pPr>
              <a:buFontTx/>
              <a:buChar char="-"/>
            </a:pPr>
            <a:r>
              <a:rPr lang="sl-SI" altLang="sl-SI"/>
              <a:t>Priseljenci iz drugih držav</a:t>
            </a:r>
          </a:p>
        </p:txBody>
      </p:sp>
      <p:cxnSp>
        <p:nvCxnSpPr>
          <p:cNvPr id="12" name="Raven konektor 11">
            <a:extLst>
              <a:ext uri="{FF2B5EF4-FFF2-40B4-BE49-F238E27FC236}">
                <a16:creationId xmlns:a16="http://schemas.microsoft.com/office/drawing/2014/main" id="{AA08AB3D-B294-4A49-815C-C00ACA3F5688}"/>
              </a:ext>
            </a:extLst>
          </p:cNvPr>
          <p:cNvCxnSpPr/>
          <p:nvPr/>
        </p:nvCxnSpPr>
        <p:spPr>
          <a:xfrm rot="16200000" flipH="1">
            <a:off x="4932363" y="4508500"/>
            <a:ext cx="1079500" cy="5048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oljeZBesedilom 12">
            <a:extLst>
              <a:ext uri="{FF2B5EF4-FFF2-40B4-BE49-F238E27FC236}">
                <a16:creationId xmlns:a16="http://schemas.microsoft.com/office/drawing/2014/main" id="{43A2F9AD-18AB-4536-95F1-28EF250BBFA9}"/>
              </a:ext>
            </a:extLst>
          </p:cNvPr>
          <p:cNvSpPr txBox="1"/>
          <p:nvPr/>
        </p:nvSpPr>
        <p:spPr>
          <a:xfrm>
            <a:off x="179388" y="4365625"/>
            <a:ext cx="2952750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b="1" dirty="0">
                <a:latin typeface="+mn-lt"/>
              </a:rPr>
              <a:t>NARAVNE ENOTE: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dirty="0">
                <a:latin typeface="+mn-lt"/>
              </a:rPr>
              <a:t>-Veliko razvodno gorovje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dirty="0">
                <a:latin typeface="+mn-lt"/>
              </a:rPr>
              <a:t>-Tasmanija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dirty="0">
                <a:latin typeface="+mn-lt"/>
              </a:rPr>
              <a:t>-</a:t>
            </a:r>
            <a:r>
              <a:rPr lang="sl-SI" dirty="0" err="1">
                <a:latin typeface="+mn-lt"/>
              </a:rPr>
              <a:t>Srednjeavstralsko</a:t>
            </a:r>
            <a:r>
              <a:rPr lang="sl-SI" dirty="0">
                <a:latin typeface="+mn-lt"/>
              </a:rPr>
              <a:t> nižavje             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dirty="0">
                <a:latin typeface="+mn-lt"/>
              </a:rPr>
              <a:t>-Veliki koralni greben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dirty="0">
                <a:latin typeface="+mn-lt"/>
              </a:rPr>
              <a:t>-Avstralska planota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dirty="0">
                <a:latin typeface="+mn-lt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l-SI" dirty="0">
              <a:latin typeface="+mn-lt"/>
            </a:endParaRPr>
          </a:p>
        </p:txBody>
      </p:sp>
      <p:cxnSp>
        <p:nvCxnSpPr>
          <p:cNvPr id="15" name="Raven konektor 14">
            <a:extLst>
              <a:ext uri="{FF2B5EF4-FFF2-40B4-BE49-F238E27FC236}">
                <a16:creationId xmlns:a16="http://schemas.microsoft.com/office/drawing/2014/main" id="{A449BE13-2C74-4766-B21E-C8DAA8D97CE7}"/>
              </a:ext>
            </a:extLst>
          </p:cNvPr>
          <p:cNvCxnSpPr/>
          <p:nvPr/>
        </p:nvCxnSpPr>
        <p:spPr>
          <a:xfrm rot="10800000" flipV="1">
            <a:off x="2555875" y="4221163"/>
            <a:ext cx="936625" cy="86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7" name="PoljeZBesedilom 10">
            <a:extLst>
              <a:ext uri="{FF2B5EF4-FFF2-40B4-BE49-F238E27FC236}">
                <a16:creationId xmlns:a16="http://schemas.microsoft.com/office/drawing/2014/main" id="{DFDD9595-08E8-48CA-B357-D6D15DACDA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2708275"/>
            <a:ext cx="2959100" cy="120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 b="1"/>
              <a:t>PODNEBJE:</a:t>
            </a:r>
          </a:p>
          <a:p>
            <a:r>
              <a:rPr lang="sl-SI" altLang="sl-SI"/>
              <a:t>-sredozemsko – J</a:t>
            </a:r>
          </a:p>
          <a:p>
            <a:pPr>
              <a:buFontTx/>
              <a:buChar char="-"/>
            </a:pPr>
            <a:r>
              <a:rPr lang="sl-SI" altLang="sl-SI"/>
              <a:t>(pol)puščavsko – osrednji del</a:t>
            </a:r>
          </a:p>
          <a:p>
            <a:pPr>
              <a:buFontTx/>
              <a:buChar char="-"/>
            </a:pPr>
            <a:r>
              <a:rPr lang="sl-SI" altLang="sl-SI"/>
              <a:t>Monsunsko - S</a:t>
            </a:r>
          </a:p>
        </p:txBody>
      </p:sp>
      <p:cxnSp>
        <p:nvCxnSpPr>
          <p:cNvPr id="16" name="Raven konektor 15">
            <a:extLst>
              <a:ext uri="{FF2B5EF4-FFF2-40B4-BE49-F238E27FC236}">
                <a16:creationId xmlns:a16="http://schemas.microsoft.com/office/drawing/2014/main" id="{12A54E79-C3D7-4B25-8F8D-FCC904C6E7E3}"/>
              </a:ext>
            </a:extLst>
          </p:cNvPr>
          <p:cNvCxnSpPr/>
          <p:nvPr/>
        </p:nvCxnSpPr>
        <p:spPr>
          <a:xfrm>
            <a:off x="2555875" y="3789363"/>
            <a:ext cx="7207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9" name="PoljeZBesedilom 16">
            <a:extLst>
              <a:ext uri="{FF2B5EF4-FFF2-40B4-BE49-F238E27FC236}">
                <a16:creationId xmlns:a16="http://schemas.microsoft.com/office/drawing/2014/main" id="{34E290DF-A88D-4A1D-8D27-22D7FF9406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88913"/>
            <a:ext cx="3297237" cy="258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 b="1"/>
              <a:t>RASTLINSTVO in ŽIVALSTVO:</a:t>
            </a:r>
          </a:p>
          <a:p>
            <a:pPr>
              <a:buFontTx/>
              <a:buChar char="-"/>
            </a:pPr>
            <a:r>
              <a:rPr lang="sl-SI" altLang="sl-SI"/>
              <a:t>evkalipt (visoko drevo)</a:t>
            </a:r>
          </a:p>
          <a:p>
            <a:pPr>
              <a:buFontTx/>
              <a:buChar char="-"/>
            </a:pPr>
            <a:r>
              <a:rPr lang="sl-SI" altLang="sl-SI"/>
              <a:t>Vrečarji (kenguru, koala, kljunaš)</a:t>
            </a:r>
          </a:p>
          <a:p>
            <a:pPr>
              <a:buFontTx/>
              <a:buChar char="-"/>
            </a:pPr>
            <a:r>
              <a:rPr lang="sl-SI" altLang="sl-SI"/>
              <a:t>Pšenica, vinska trta</a:t>
            </a:r>
          </a:p>
          <a:p>
            <a:pPr>
              <a:buFontTx/>
              <a:buChar char="-"/>
            </a:pPr>
            <a:r>
              <a:rPr lang="sl-SI" altLang="sl-SI"/>
              <a:t>Ovčereja, zajčereja, konjereja, </a:t>
            </a:r>
            <a:br>
              <a:rPr lang="sl-SI" altLang="sl-SI"/>
            </a:br>
            <a:r>
              <a:rPr lang="sl-SI" altLang="sl-SI"/>
              <a:t>govedoreja</a:t>
            </a:r>
          </a:p>
          <a:p>
            <a:pPr>
              <a:buFontTx/>
              <a:buChar char="-"/>
            </a:pPr>
            <a:r>
              <a:rPr lang="sl-SI" altLang="sl-SI"/>
              <a:t>Scrub (bodljikavo rastlinstvo – </a:t>
            </a:r>
            <a:br>
              <a:rPr lang="sl-SI" altLang="sl-SI"/>
            </a:br>
            <a:r>
              <a:rPr lang="sl-SI" altLang="sl-SI"/>
              <a:t>(pol)puščave</a:t>
            </a:r>
          </a:p>
          <a:p>
            <a:endParaRPr lang="sl-SI" altLang="sl-SI"/>
          </a:p>
        </p:txBody>
      </p:sp>
      <p:cxnSp>
        <p:nvCxnSpPr>
          <p:cNvPr id="19" name="Raven konektor 18">
            <a:extLst>
              <a:ext uri="{FF2B5EF4-FFF2-40B4-BE49-F238E27FC236}">
                <a16:creationId xmlns:a16="http://schemas.microsoft.com/office/drawing/2014/main" id="{F22A7B28-4D89-479A-BF79-5E5F3EC78A92}"/>
              </a:ext>
            </a:extLst>
          </p:cNvPr>
          <p:cNvCxnSpPr/>
          <p:nvPr/>
        </p:nvCxnSpPr>
        <p:spPr>
          <a:xfrm>
            <a:off x="2268538" y="2349500"/>
            <a:ext cx="1150937" cy="5746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11" name="PoljeZBesedilom 19">
            <a:extLst>
              <a:ext uri="{FF2B5EF4-FFF2-40B4-BE49-F238E27FC236}">
                <a16:creationId xmlns:a16="http://schemas.microsoft.com/office/drawing/2014/main" id="{E4D1FE3F-3865-4287-A2AE-4909988F3E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6238" y="5661025"/>
            <a:ext cx="24320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 b="1"/>
              <a:t>LEGA:</a:t>
            </a:r>
          </a:p>
          <a:p>
            <a:pPr>
              <a:buFontTx/>
              <a:buChar char="-"/>
            </a:pPr>
            <a:r>
              <a:rPr lang="sl-SI" altLang="sl-SI"/>
              <a:t>Tropski toplotni pas</a:t>
            </a:r>
          </a:p>
          <a:p>
            <a:pPr>
              <a:buFontTx/>
              <a:buChar char="-"/>
            </a:pPr>
            <a:r>
              <a:rPr lang="sl-SI" altLang="sl-SI"/>
              <a:t>Južna, vzhodna polobla</a:t>
            </a:r>
          </a:p>
        </p:txBody>
      </p:sp>
      <p:cxnSp>
        <p:nvCxnSpPr>
          <p:cNvPr id="22" name="Raven konektor 21">
            <a:extLst>
              <a:ext uri="{FF2B5EF4-FFF2-40B4-BE49-F238E27FC236}">
                <a16:creationId xmlns:a16="http://schemas.microsoft.com/office/drawing/2014/main" id="{51C3D62C-06E3-43D9-8027-4322FA6A18CC}"/>
              </a:ext>
            </a:extLst>
          </p:cNvPr>
          <p:cNvCxnSpPr/>
          <p:nvPr/>
        </p:nvCxnSpPr>
        <p:spPr>
          <a:xfrm rot="5400000">
            <a:off x="3312319" y="4761706"/>
            <a:ext cx="1079500" cy="2873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13" name="PoljeZBesedilom 24">
            <a:extLst>
              <a:ext uri="{FF2B5EF4-FFF2-40B4-BE49-F238E27FC236}">
                <a16:creationId xmlns:a16="http://schemas.microsoft.com/office/drawing/2014/main" id="{808F0D51-7A6A-4755-B4ED-A2D421504C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00" y="188913"/>
            <a:ext cx="2557463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 b="1"/>
              <a:t>GOSPODARSTVO:</a:t>
            </a:r>
          </a:p>
          <a:p>
            <a:pPr>
              <a:buFontTx/>
              <a:buChar char="-"/>
            </a:pPr>
            <a:r>
              <a:rPr lang="sl-SI" altLang="sl-SI"/>
              <a:t>Živinoreja (ovčereja,</a:t>
            </a:r>
            <a:br>
              <a:rPr lang="sl-SI" altLang="sl-SI"/>
            </a:br>
            <a:r>
              <a:rPr lang="sl-SI" altLang="sl-SI"/>
              <a:t>govedoreja-govejo meso)</a:t>
            </a:r>
          </a:p>
          <a:p>
            <a:pPr>
              <a:buFontTx/>
              <a:buChar char="-"/>
            </a:pPr>
            <a:r>
              <a:rPr lang="sl-SI" altLang="sl-SI"/>
              <a:t>Poljedelstvo (pšenica,</a:t>
            </a:r>
            <a:br>
              <a:rPr lang="sl-SI" altLang="sl-SI"/>
            </a:br>
            <a:r>
              <a:rPr lang="sl-SI" altLang="sl-SI"/>
              <a:t>zelenjava, agrumi, </a:t>
            </a:r>
            <a:br>
              <a:rPr lang="sl-SI" altLang="sl-SI"/>
            </a:br>
            <a:r>
              <a:rPr lang="sl-SI" altLang="sl-SI"/>
              <a:t>sladkorni trst, </a:t>
            </a:r>
            <a:br>
              <a:rPr lang="sl-SI" altLang="sl-SI"/>
            </a:br>
            <a:r>
              <a:rPr lang="sl-SI" altLang="sl-SI"/>
              <a:t>vinogradništvo</a:t>
            </a:r>
          </a:p>
          <a:p>
            <a:endParaRPr lang="sl-SI" altLang="sl-SI"/>
          </a:p>
        </p:txBody>
      </p:sp>
      <p:cxnSp>
        <p:nvCxnSpPr>
          <p:cNvPr id="27" name="Raven konektor 26">
            <a:extLst>
              <a:ext uri="{FF2B5EF4-FFF2-40B4-BE49-F238E27FC236}">
                <a16:creationId xmlns:a16="http://schemas.microsoft.com/office/drawing/2014/main" id="{468EA43E-E790-4788-96BF-968E57BE0B1E}"/>
              </a:ext>
            </a:extLst>
          </p:cNvPr>
          <p:cNvCxnSpPr/>
          <p:nvPr/>
        </p:nvCxnSpPr>
        <p:spPr>
          <a:xfrm rot="5400000" flipH="1" flipV="1">
            <a:off x="4140200" y="2420938"/>
            <a:ext cx="431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15" name="PoljeZBesedilom 30">
            <a:extLst>
              <a:ext uri="{FF2B5EF4-FFF2-40B4-BE49-F238E27FC236}">
                <a16:creationId xmlns:a16="http://schemas.microsoft.com/office/drawing/2014/main" id="{3E5834C3-1A8E-4E21-B1B8-3066451032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9563" y="3933825"/>
            <a:ext cx="2243137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 b="1"/>
              <a:t>INDUSTRIJA:</a:t>
            </a:r>
          </a:p>
          <a:p>
            <a:pPr>
              <a:buFontTx/>
              <a:buChar char="-"/>
            </a:pPr>
            <a:r>
              <a:rPr lang="sl-SI" altLang="sl-SI"/>
              <a:t>Rude (boksit, železo),</a:t>
            </a:r>
          </a:p>
          <a:p>
            <a:pPr>
              <a:buFontTx/>
              <a:buChar char="-"/>
            </a:pPr>
            <a:r>
              <a:rPr lang="sl-SI" altLang="sl-SI"/>
              <a:t>Energisjki viri ,,</a:t>
            </a:r>
          </a:p>
          <a:p>
            <a:pPr>
              <a:buFontTx/>
              <a:buChar char="-"/>
            </a:pPr>
            <a:r>
              <a:rPr lang="sl-SI" altLang="sl-SI"/>
              <a:t>Letalski, cestni, </a:t>
            </a:r>
            <a:br>
              <a:rPr lang="sl-SI" altLang="sl-SI"/>
            </a:br>
            <a:r>
              <a:rPr lang="sl-SI" altLang="sl-SI"/>
              <a:t>železniški promet.</a:t>
            </a:r>
          </a:p>
        </p:txBody>
      </p:sp>
      <p:cxnSp>
        <p:nvCxnSpPr>
          <p:cNvPr id="33" name="Raven konektor 32">
            <a:extLst>
              <a:ext uri="{FF2B5EF4-FFF2-40B4-BE49-F238E27FC236}">
                <a16:creationId xmlns:a16="http://schemas.microsoft.com/office/drawing/2014/main" id="{3D1EF03C-A24E-420B-80C9-974B86AF4F76}"/>
              </a:ext>
            </a:extLst>
          </p:cNvPr>
          <p:cNvCxnSpPr/>
          <p:nvPr/>
        </p:nvCxnSpPr>
        <p:spPr>
          <a:xfrm>
            <a:off x="5651500" y="3860800"/>
            <a:ext cx="1008063" cy="647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a 1">
            <a:extLst>
              <a:ext uri="{FF2B5EF4-FFF2-40B4-BE49-F238E27FC236}">
                <a16:creationId xmlns:a16="http://schemas.microsoft.com/office/drawing/2014/main" id="{594E2EB5-83B0-4EB2-B9DA-6A9C9CCB0E02}"/>
              </a:ext>
            </a:extLst>
          </p:cNvPr>
          <p:cNvSpPr/>
          <p:nvPr/>
        </p:nvSpPr>
        <p:spPr>
          <a:xfrm>
            <a:off x="3635375" y="2708275"/>
            <a:ext cx="1873250" cy="1368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dirty="0"/>
              <a:t>NOVA ZELANDIJA</a:t>
            </a:r>
          </a:p>
        </p:txBody>
      </p:sp>
      <p:sp>
        <p:nvSpPr>
          <p:cNvPr id="5123" name="PoljeZBesedilom 2">
            <a:extLst>
              <a:ext uri="{FF2B5EF4-FFF2-40B4-BE49-F238E27FC236}">
                <a16:creationId xmlns:a16="http://schemas.microsoft.com/office/drawing/2014/main" id="{5C557D55-8E8E-4247-98E1-43EBF0BEA8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5600" y="333375"/>
            <a:ext cx="20701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 b="1"/>
              <a:t>OBSEGA:</a:t>
            </a:r>
          </a:p>
          <a:p>
            <a:pPr>
              <a:buFontTx/>
              <a:buChar char="-"/>
            </a:pPr>
            <a:r>
              <a:rPr lang="sl-SI" altLang="sl-SI"/>
              <a:t>Južni otok</a:t>
            </a:r>
          </a:p>
          <a:p>
            <a:pPr>
              <a:buFontTx/>
              <a:buChar char="-"/>
            </a:pPr>
            <a:r>
              <a:rPr lang="sl-SI" altLang="sl-SI"/>
              <a:t>Severni otok</a:t>
            </a:r>
          </a:p>
          <a:p>
            <a:pPr>
              <a:buFontTx/>
              <a:buChar char="-"/>
            </a:pPr>
            <a:r>
              <a:rPr lang="sl-SI" altLang="sl-SI"/>
              <a:t>Več manjših otokov</a:t>
            </a:r>
          </a:p>
        </p:txBody>
      </p:sp>
      <p:cxnSp>
        <p:nvCxnSpPr>
          <p:cNvPr id="5" name="Raven konektor 4">
            <a:extLst>
              <a:ext uri="{FF2B5EF4-FFF2-40B4-BE49-F238E27FC236}">
                <a16:creationId xmlns:a16="http://schemas.microsoft.com/office/drawing/2014/main" id="{D729DEF7-AFBA-4E73-8489-38317B75F587}"/>
              </a:ext>
            </a:extLst>
          </p:cNvPr>
          <p:cNvCxnSpPr/>
          <p:nvPr/>
        </p:nvCxnSpPr>
        <p:spPr>
          <a:xfrm rot="5400000" flipH="1" flipV="1">
            <a:off x="5076031" y="1916907"/>
            <a:ext cx="1152525" cy="5762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5" name="PoljeZBesedilom 5">
            <a:extLst>
              <a:ext uri="{FF2B5EF4-FFF2-40B4-BE49-F238E27FC236}">
                <a16:creationId xmlns:a16="http://schemas.microsoft.com/office/drawing/2014/main" id="{24633A24-34C6-4063-8762-3B5BCD870E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2492375"/>
            <a:ext cx="3276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 b="1"/>
              <a:t>RASTLINSKE in ŽIVALSKE VRSTE:</a:t>
            </a:r>
          </a:p>
          <a:p>
            <a:endParaRPr lang="sl-SI" altLang="sl-SI"/>
          </a:p>
        </p:txBody>
      </p:sp>
      <p:sp>
        <p:nvSpPr>
          <p:cNvPr id="8" name="Desni zaviti oklepaj 7">
            <a:extLst>
              <a:ext uri="{FF2B5EF4-FFF2-40B4-BE49-F238E27FC236}">
                <a16:creationId xmlns:a16="http://schemas.microsoft.com/office/drawing/2014/main" id="{ADAA5622-8717-4883-9CCC-15CB61370F5B}"/>
              </a:ext>
            </a:extLst>
          </p:cNvPr>
          <p:cNvSpPr/>
          <p:nvPr/>
        </p:nvSpPr>
        <p:spPr>
          <a:xfrm>
            <a:off x="6804025" y="692150"/>
            <a:ext cx="144463" cy="482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sp>
        <p:nvSpPr>
          <p:cNvPr id="5127" name="PoljeZBesedilom 8">
            <a:extLst>
              <a:ext uri="{FF2B5EF4-FFF2-40B4-BE49-F238E27FC236}">
                <a16:creationId xmlns:a16="http://schemas.microsoft.com/office/drawing/2014/main" id="{147C9C9A-892D-4231-9904-29A3E22AAC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8488" y="765175"/>
            <a:ext cx="18621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 sz="1400"/>
              <a:t>Ločuje ju </a:t>
            </a:r>
            <a:r>
              <a:rPr lang="sl-SI" altLang="sl-SI" sz="1400">
                <a:solidFill>
                  <a:srgbClr val="FF0000"/>
                </a:solidFill>
              </a:rPr>
              <a:t>Cookov preliv</a:t>
            </a:r>
          </a:p>
        </p:txBody>
      </p:sp>
      <p:cxnSp>
        <p:nvCxnSpPr>
          <p:cNvPr id="12" name="Raven konektor 11">
            <a:extLst>
              <a:ext uri="{FF2B5EF4-FFF2-40B4-BE49-F238E27FC236}">
                <a16:creationId xmlns:a16="http://schemas.microsoft.com/office/drawing/2014/main" id="{36B45514-6A91-4619-AA98-84D6D866F739}"/>
              </a:ext>
            </a:extLst>
          </p:cNvPr>
          <p:cNvCxnSpPr/>
          <p:nvPr/>
        </p:nvCxnSpPr>
        <p:spPr>
          <a:xfrm flipV="1">
            <a:off x="5580063" y="2852738"/>
            <a:ext cx="360362" cy="714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9" name="PoljeZBesedilom 12">
            <a:extLst>
              <a:ext uri="{FF2B5EF4-FFF2-40B4-BE49-F238E27FC236}">
                <a16:creationId xmlns:a16="http://schemas.microsoft.com/office/drawing/2014/main" id="{0FCCC38D-756B-4CE4-9CB8-1C4D0761FF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2781300"/>
            <a:ext cx="14922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Tx/>
              <a:buChar char="-"/>
            </a:pPr>
            <a:r>
              <a:rPr lang="sl-SI" altLang="sl-SI"/>
              <a:t>Kivi</a:t>
            </a:r>
          </a:p>
          <a:p>
            <a:pPr>
              <a:buFontTx/>
              <a:buChar char="-"/>
            </a:pPr>
            <a:r>
              <a:rPr lang="sl-SI" altLang="sl-SI"/>
              <a:t>Evkalipt</a:t>
            </a:r>
          </a:p>
          <a:p>
            <a:pPr>
              <a:buFontTx/>
              <a:buChar char="-"/>
            </a:pPr>
            <a:r>
              <a:rPr lang="sl-SI" altLang="sl-SI"/>
              <a:t>Bukovi in</a:t>
            </a:r>
            <a:br>
              <a:rPr lang="sl-SI" altLang="sl-SI"/>
            </a:br>
            <a:r>
              <a:rPr lang="sl-SI" altLang="sl-SI"/>
              <a:t>iglasti gozdovi</a:t>
            </a:r>
          </a:p>
        </p:txBody>
      </p:sp>
      <p:sp>
        <p:nvSpPr>
          <p:cNvPr id="5130" name="PoljeZBesedilom 13">
            <a:extLst>
              <a:ext uri="{FF2B5EF4-FFF2-40B4-BE49-F238E27FC236}">
                <a16:creationId xmlns:a16="http://schemas.microsoft.com/office/drawing/2014/main" id="{9BEF2430-86F4-4731-BE3D-5D127DB532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6188" y="2924175"/>
            <a:ext cx="98266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Tx/>
              <a:buChar char="-"/>
            </a:pPr>
            <a:r>
              <a:rPr lang="sl-SI" altLang="sl-SI"/>
              <a:t>kivi,</a:t>
            </a:r>
          </a:p>
          <a:p>
            <a:pPr>
              <a:buFontTx/>
              <a:buChar char="-"/>
            </a:pPr>
            <a:r>
              <a:rPr lang="sl-SI" altLang="sl-SI"/>
              <a:t>Govedo</a:t>
            </a:r>
          </a:p>
          <a:p>
            <a:pPr>
              <a:buFontTx/>
              <a:buChar char="-"/>
            </a:pPr>
            <a:r>
              <a:rPr lang="sl-SI" altLang="sl-SI"/>
              <a:t>Ovce</a:t>
            </a:r>
          </a:p>
        </p:txBody>
      </p:sp>
      <p:sp>
        <p:nvSpPr>
          <p:cNvPr id="5131" name="PoljeZBesedilom 14">
            <a:extLst>
              <a:ext uri="{FF2B5EF4-FFF2-40B4-BE49-F238E27FC236}">
                <a16:creationId xmlns:a16="http://schemas.microsoft.com/office/drawing/2014/main" id="{1B237D1A-A904-4705-BA73-727FA4125D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2588" y="4724400"/>
            <a:ext cx="2189162" cy="120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 b="1"/>
              <a:t>PREBIVALSTVO:</a:t>
            </a:r>
          </a:p>
          <a:p>
            <a:pPr>
              <a:buFontTx/>
              <a:buChar char="-"/>
            </a:pPr>
            <a:r>
              <a:rPr lang="sl-SI" altLang="sl-SI"/>
              <a:t>Belci</a:t>
            </a:r>
          </a:p>
          <a:p>
            <a:pPr>
              <a:buFontTx/>
              <a:buChar char="-"/>
            </a:pPr>
            <a:r>
              <a:rPr lang="sl-SI" altLang="sl-SI"/>
              <a:t>Maori</a:t>
            </a:r>
          </a:p>
          <a:p>
            <a:pPr>
              <a:buFontTx/>
              <a:buChar char="-"/>
            </a:pPr>
            <a:r>
              <a:rPr lang="sl-SI" altLang="sl-SI"/>
              <a:t>Drugi (Kitajci, Indijci)</a:t>
            </a:r>
          </a:p>
        </p:txBody>
      </p:sp>
      <p:cxnSp>
        <p:nvCxnSpPr>
          <p:cNvPr id="17" name="Raven konektor 16">
            <a:extLst>
              <a:ext uri="{FF2B5EF4-FFF2-40B4-BE49-F238E27FC236}">
                <a16:creationId xmlns:a16="http://schemas.microsoft.com/office/drawing/2014/main" id="{C7E5C492-E088-4958-8B41-E9FFAB5958A1}"/>
              </a:ext>
            </a:extLst>
          </p:cNvPr>
          <p:cNvCxnSpPr/>
          <p:nvPr/>
        </p:nvCxnSpPr>
        <p:spPr>
          <a:xfrm>
            <a:off x="5364163" y="4149725"/>
            <a:ext cx="1295400" cy="11509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3" name="PoljeZBesedilom 17">
            <a:extLst>
              <a:ext uri="{FF2B5EF4-FFF2-40B4-BE49-F238E27FC236}">
                <a16:creationId xmlns:a16="http://schemas.microsoft.com/office/drawing/2014/main" id="{EE9A6C07-047D-49E4-981F-AC0D720EF2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2138" y="5300663"/>
            <a:ext cx="25368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sl-SI" altLang="sl-SI" b="1"/>
              <a:t>PODNEBJE:</a:t>
            </a:r>
          </a:p>
          <a:p>
            <a:pPr algn="just">
              <a:buFontTx/>
              <a:buChar char="-"/>
            </a:pPr>
            <a:r>
              <a:rPr lang="sl-SI" altLang="sl-SI"/>
              <a:t>Zmerno toplo oceansko</a:t>
            </a:r>
            <a:br>
              <a:rPr lang="sl-SI" altLang="sl-SI"/>
            </a:br>
            <a:r>
              <a:rPr lang="sl-SI" altLang="sl-SI"/>
              <a:t>podnebje</a:t>
            </a:r>
          </a:p>
          <a:p>
            <a:pPr algn="just">
              <a:buFontTx/>
              <a:buChar char="-"/>
            </a:pPr>
            <a:r>
              <a:rPr lang="sl-SI" altLang="sl-SI"/>
              <a:t>Subtropsko podnebje - S</a:t>
            </a:r>
          </a:p>
        </p:txBody>
      </p:sp>
      <p:cxnSp>
        <p:nvCxnSpPr>
          <p:cNvPr id="20" name="Raven konektor 19">
            <a:extLst>
              <a:ext uri="{FF2B5EF4-FFF2-40B4-BE49-F238E27FC236}">
                <a16:creationId xmlns:a16="http://schemas.microsoft.com/office/drawing/2014/main" id="{E01604C8-D24F-43E7-93A8-1B2E5AC7919E}"/>
              </a:ext>
            </a:extLst>
          </p:cNvPr>
          <p:cNvCxnSpPr/>
          <p:nvPr/>
        </p:nvCxnSpPr>
        <p:spPr>
          <a:xfrm rot="5400000">
            <a:off x="3960019" y="4617244"/>
            <a:ext cx="936625" cy="2873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5" name="PoljeZBesedilom 20">
            <a:extLst>
              <a:ext uri="{FF2B5EF4-FFF2-40B4-BE49-F238E27FC236}">
                <a16:creationId xmlns:a16="http://schemas.microsoft.com/office/drawing/2014/main" id="{5348C452-ECB7-4444-98DD-50C0F808D0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4581525"/>
            <a:ext cx="2419350" cy="203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 b="1"/>
              <a:t>GOSPODARSTVO:</a:t>
            </a:r>
          </a:p>
          <a:p>
            <a:pPr>
              <a:buFontTx/>
              <a:buChar char="-"/>
            </a:pPr>
            <a:r>
              <a:rPr lang="sl-SI" altLang="sl-SI"/>
              <a:t>Govedoreja</a:t>
            </a:r>
          </a:p>
          <a:p>
            <a:pPr>
              <a:buFontTx/>
              <a:buChar char="-"/>
            </a:pPr>
            <a:r>
              <a:rPr lang="sl-SI" altLang="sl-SI"/>
              <a:t>Ovčereja</a:t>
            </a:r>
          </a:p>
          <a:p>
            <a:pPr>
              <a:buFontTx/>
              <a:buChar char="-"/>
            </a:pPr>
            <a:r>
              <a:rPr lang="sl-SI" altLang="sl-SI"/>
              <a:t>Turizem</a:t>
            </a:r>
          </a:p>
          <a:p>
            <a:pPr>
              <a:buFontTx/>
              <a:buChar char="-"/>
            </a:pPr>
            <a:r>
              <a:rPr lang="sl-SI" altLang="sl-SI"/>
              <a:t>Izvoz mesa, masla, sira </a:t>
            </a:r>
            <a:br>
              <a:rPr lang="sl-SI" altLang="sl-SI"/>
            </a:br>
            <a:r>
              <a:rPr lang="sl-SI" altLang="sl-SI"/>
              <a:t>in volne</a:t>
            </a:r>
          </a:p>
          <a:p>
            <a:endParaRPr lang="sl-SI" altLang="sl-SI"/>
          </a:p>
        </p:txBody>
      </p:sp>
      <p:cxnSp>
        <p:nvCxnSpPr>
          <p:cNvPr id="23" name="Raven konektor 22">
            <a:extLst>
              <a:ext uri="{FF2B5EF4-FFF2-40B4-BE49-F238E27FC236}">
                <a16:creationId xmlns:a16="http://schemas.microsoft.com/office/drawing/2014/main" id="{E6D68C27-2F8D-4799-A82D-1E87248CA89C}"/>
              </a:ext>
            </a:extLst>
          </p:cNvPr>
          <p:cNvCxnSpPr/>
          <p:nvPr/>
        </p:nvCxnSpPr>
        <p:spPr>
          <a:xfrm rot="10800000" flipV="1">
            <a:off x="1979613" y="4005263"/>
            <a:ext cx="1655762" cy="1152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7" name="PoljeZBesedilom 23">
            <a:extLst>
              <a:ext uri="{FF2B5EF4-FFF2-40B4-BE49-F238E27FC236}">
                <a16:creationId xmlns:a16="http://schemas.microsoft.com/office/drawing/2014/main" id="{8FEE46BD-56E5-4197-B109-B3D85170F1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3068638"/>
            <a:ext cx="1868487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 b="1"/>
              <a:t>PROMET:</a:t>
            </a:r>
          </a:p>
          <a:p>
            <a:pPr>
              <a:buFontTx/>
              <a:buChar char="-"/>
            </a:pPr>
            <a:r>
              <a:rPr lang="sl-SI" altLang="sl-SI"/>
              <a:t>Letalski promet</a:t>
            </a:r>
          </a:p>
          <a:p>
            <a:pPr>
              <a:buFontTx/>
              <a:buChar char="-"/>
            </a:pPr>
            <a:r>
              <a:rPr lang="sl-SI" altLang="sl-SI"/>
              <a:t>Pomorski promet</a:t>
            </a:r>
          </a:p>
          <a:p>
            <a:pPr>
              <a:buFontTx/>
              <a:buChar char="-"/>
            </a:pPr>
            <a:r>
              <a:rPr lang="sl-SI" altLang="sl-SI"/>
              <a:t>Cestni promet</a:t>
            </a:r>
            <a:br>
              <a:rPr lang="sl-SI" altLang="sl-SI"/>
            </a:br>
            <a:endParaRPr lang="sl-SI" altLang="sl-SI"/>
          </a:p>
        </p:txBody>
      </p:sp>
      <p:cxnSp>
        <p:nvCxnSpPr>
          <p:cNvPr id="27" name="Raven konektor 26">
            <a:extLst>
              <a:ext uri="{FF2B5EF4-FFF2-40B4-BE49-F238E27FC236}">
                <a16:creationId xmlns:a16="http://schemas.microsoft.com/office/drawing/2014/main" id="{79494C4E-E8B4-4B12-8027-73C40C1F88F0}"/>
              </a:ext>
            </a:extLst>
          </p:cNvPr>
          <p:cNvCxnSpPr/>
          <p:nvPr/>
        </p:nvCxnSpPr>
        <p:spPr>
          <a:xfrm rot="10800000" flipV="1">
            <a:off x="2195513" y="3284538"/>
            <a:ext cx="1152525" cy="730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9" name="PoljeZBesedilom 27">
            <a:extLst>
              <a:ext uri="{FF2B5EF4-FFF2-40B4-BE49-F238E27FC236}">
                <a16:creationId xmlns:a16="http://schemas.microsoft.com/office/drawing/2014/main" id="{5CA3E67F-C76E-44E5-B012-797BCBA21D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989138"/>
            <a:ext cx="1912938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 b="1"/>
              <a:t>JUŽNI OTOK:</a:t>
            </a:r>
          </a:p>
          <a:p>
            <a:pPr>
              <a:buFontTx/>
              <a:buChar char="-"/>
            </a:pPr>
            <a:r>
              <a:rPr lang="sl-SI" altLang="sl-SI"/>
              <a:t>Fjordi</a:t>
            </a:r>
          </a:p>
          <a:p>
            <a:pPr>
              <a:buFontTx/>
              <a:buChar char="-"/>
            </a:pPr>
            <a:r>
              <a:rPr lang="sl-SI" altLang="sl-SI"/>
              <a:t>Ledeniki na gorah</a:t>
            </a:r>
          </a:p>
        </p:txBody>
      </p:sp>
      <p:cxnSp>
        <p:nvCxnSpPr>
          <p:cNvPr id="30" name="Raven konektor 29">
            <a:extLst>
              <a:ext uri="{FF2B5EF4-FFF2-40B4-BE49-F238E27FC236}">
                <a16:creationId xmlns:a16="http://schemas.microsoft.com/office/drawing/2014/main" id="{D02C7AE0-DA0F-4612-A51E-4003F061BE65}"/>
              </a:ext>
            </a:extLst>
          </p:cNvPr>
          <p:cNvCxnSpPr/>
          <p:nvPr/>
        </p:nvCxnSpPr>
        <p:spPr>
          <a:xfrm>
            <a:off x="2195513" y="2133600"/>
            <a:ext cx="1439862" cy="7191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41" name="PoljeZBesedilom 30">
            <a:extLst>
              <a:ext uri="{FF2B5EF4-FFF2-40B4-BE49-F238E27FC236}">
                <a16:creationId xmlns:a16="http://schemas.microsoft.com/office/drawing/2014/main" id="{15EB44DF-B4BB-4FB9-8AE8-8DAF595E71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88913"/>
            <a:ext cx="2555875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 b="1"/>
              <a:t>SEVERNI OTOK:</a:t>
            </a:r>
          </a:p>
          <a:p>
            <a:pPr>
              <a:buFontTx/>
              <a:buChar char="-"/>
            </a:pPr>
            <a:r>
              <a:rPr lang="sl-SI" altLang="sl-SI"/>
              <a:t>Vulkansko delovanje,</a:t>
            </a:r>
          </a:p>
          <a:p>
            <a:pPr>
              <a:buFontTx/>
              <a:buChar char="-"/>
            </a:pPr>
            <a:r>
              <a:rPr lang="sl-SI" altLang="sl-SI"/>
              <a:t>Gejzirji</a:t>
            </a:r>
          </a:p>
          <a:p>
            <a:pPr>
              <a:buFontTx/>
              <a:buChar char="-"/>
            </a:pPr>
            <a:r>
              <a:rPr lang="sl-SI" altLang="sl-SI"/>
              <a:t>Gostejša poselitev</a:t>
            </a:r>
          </a:p>
          <a:p>
            <a:pPr>
              <a:buFontTx/>
              <a:buChar char="-"/>
            </a:pPr>
            <a:r>
              <a:rPr lang="sl-SI" altLang="sl-SI"/>
              <a:t>Milo oceansko podnebje</a:t>
            </a:r>
          </a:p>
        </p:txBody>
      </p:sp>
      <p:cxnSp>
        <p:nvCxnSpPr>
          <p:cNvPr id="35" name="Raven konektor 34">
            <a:extLst>
              <a:ext uri="{FF2B5EF4-FFF2-40B4-BE49-F238E27FC236}">
                <a16:creationId xmlns:a16="http://schemas.microsoft.com/office/drawing/2014/main" id="{79E21976-81B8-4C66-B209-B25040096A24}"/>
              </a:ext>
            </a:extLst>
          </p:cNvPr>
          <p:cNvCxnSpPr/>
          <p:nvPr/>
        </p:nvCxnSpPr>
        <p:spPr>
          <a:xfrm rot="16200000" flipH="1">
            <a:off x="2267744" y="908844"/>
            <a:ext cx="1728788" cy="172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43" name="PoljeZBesedilom 35">
            <a:extLst>
              <a:ext uri="{FF2B5EF4-FFF2-40B4-BE49-F238E27FC236}">
                <a16:creationId xmlns:a16="http://schemas.microsoft.com/office/drawing/2014/main" id="{DDBEFA46-40B4-4787-9482-98FB3B7A0B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3213" y="260350"/>
            <a:ext cx="21637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 b="1"/>
              <a:t>POVRŠJE:</a:t>
            </a:r>
          </a:p>
          <a:p>
            <a:r>
              <a:rPr lang="sl-SI" altLang="sl-SI"/>
              <a:t>- Novozelandske alpe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slov 1">
            <a:extLst>
              <a:ext uri="{FF2B5EF4-FFF2-40B4-BE49-F238E27FC236}">
                <a16:creationId xmlns:a16="http://schemas.microsoft.com/office/drawing/2014/main" id="{511B3F48-6BA6-435D-99BF-7BD6A4B08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NOVI POJMI</a:t>
            </a:r>
          </a:p>
        </p:txBody>
      </p:sp>
      <p:sp>
        <p:nvSpPr>
          <p:cNvPr id="6147" name="PoljeZBesedilom 2">
            <a:extLst>
              <a:ext uri="{FF2B5EF4-FFF2-40B4-BE49-F238E27FC236}">
                <a16:creationId xmlns:a16="http://schemas.microsoft.com/office/drawing/2014/main" id="{A51F836C-1656-41D7-98DD-0EFBE4371F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844675"/>
            <a:ext cx="60690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 b="1"/>
              <a:t>KORALNI GREBEN: </a:t>
            </a:r>
            <a:r>
              <a:rPr lang="sl-SI" altLang="sl-SI"/>
              <a:t>je greben v tropskih morjih, zgrajen iz koral.</a:t>
            </a:r>
          </a:p>
        </p:txBody>
      </p:sp>
      <p:sp>
        <p:nvSpPr>
          <p:cNvPr id="6148" name="PoljeZBesedilom 5">
            <a:extLst>
              <a:ext uri="{FF2B5EF4-FFF2-40B4-BE49-F238E27FC236}">
                <a16:creationId xmlns:a16="http://schemas.microsoft.com/office/drawing/2014/main" id="{03AD9E88-B100-4B5A-B5DC-AC1B3073E0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2276475"/>
            <a:ext cx="79009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 b="1"/>
              <a:t>ARTEŠKI VODNJAK: </a:t>
            </a:r>
            <a:r>
              <a:rPr lang="sl-SI" altLang="sl-SI"/>
              <a:t>je črpališče vode, zajete med dvema neprepustnima plastema.</a:t>
            </a:r>
            <a:br>
              <a:rPr lang="sl-SI" altLang="sl-SI"/>
            </a:br>
            <a:r>
              <a:rPr lang="sl-SI" altLang="sl-SI"/>
              <a:t>Voda pride samodejno na dan, če zgornji neprepustni sloj prevrtamo.</a:t>
            </a:r>
          </a:p>
        </p:txBody>
      </p:sp>
      <p:sp>
        <p:nvSpPr>
          <p:cNvPr id="6149" name="PoljeZBesedilom 6">
            <a:extLst>
              <a:ext uri="{FF2B5EF4-FFF2-40B4-BE49-F238E27FC236}">
                <a16:creationId xmlns:a16="http://schemas.microsoft.com/office/drawing/2014/main" id="{92CA7437-7733-4E37-8BF8-A1329B4C87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412875"/>
            <a:ext cx="6667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 b="1"/>
              <a:t>SCRUB: </a:t>
            </a:r>
            <a:r>
              <a:rPr lang="sl-SI" altLang="sl-SI"/>
              <a:t>je grmičasto bodljikavo rastlinstvo v avstralskih (pol)puščavah.</a:t>
            </a:r>
          </a:p>
        </p:txBody>
      </p:sp>
      <p:sp>
        <p:nvSpPr>
          <p:cNvPr id="6150" name="PoljeZBesedilom 8">
            <a:extLst>
              <a:ext uri="{FF2B5EF4-FFF2-40B4-BE49-F238E27FC236}">
                <a16:creationId xmlns:a16="http://schemas.microsoft.com/office/drawing/2014/main" id="{89601F0E-6576-449B-82BE-BF2CFBBBF6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2997200"/>
            <a:ext cx="79533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 b="1"/>
              <a:t>GEJZIR: </a:t>
            </a:r>
            <a:r>
              <a:rPr lang="sl-SI" altLang="sl-SI"/>
              <a:t>je talni izbruh pare in vroče vode. Ta naravni pojav je posledica vulkanskega</a:t>
            </a:r>
            <a:br>
              <a:rPr lang="sl-SI" altLang="sl-SI"/>
            </a:br>
            <a:r>
              <a:rPr lang="sl-SI" altLang="sl-SI"/>
              <a:t>delovanja.</a:t>
            </a:r>
          </a:p>
        </p:txBody>
      </p:sp>
      <p:sp>
        <p:nvSpPr>
          <p:cNvPr id="6151" name="PoljeZBesedilom 9">
            <a:extLst>
              <a:ext uri="{FF2B5EF4-FFF2-40B4-BE49-F238E27FC236}">
                <a16:creationId xmlns:a16="http://schemas.microsoft.com/office/drawing/2014/main" id="{CF0222C1-84B0-45BB-845C-6509A24FDA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3789363"/>
            <a:ext cx="59610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 b="1"/>
              <a:t>ATOL: </a:t>
            </a:r>
            <a:r>
              <a:rPr lang="sl-SI" altLang="sl-SI"/>
              <a:t>je koralni otok v obliki prstana, ki ima na sredini laguno.</a:t>
            </a:r>
          </a:p>
        </p:txBody>
      </p:sp>
      <p:sp>
        <p:nvSpPr>
          <p:cNvPr id="6152" name="PoljeZBesedilom 10">
            <a:extLst>
              <a:ext uri="{FF2B5EF4-FFF2-40B4-BE49-F238E27FC236}">
                <a16:creationId xmlns:a16="http://schemas.microsoft.com/office/drawing/2014/main" id="{DD3AFBD3-3EBF-45AF-99DB-28829A94DC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4365625"/>
            <a:ext cx="80216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 b="1"/>
              <a:t>LAGUNA: </a:t>
            </a:r>
            <a:r>
              <a:rPr lang="sl-SI" altLang="sl-SI"/>
              <a:t>je vodna površina znotraj atola, ki jo obdaja koralni greben okrogle oblike.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416</Words>
  <Application>Microsoft Office PowerPoint</Application>
  <PresentationFormat>On-screen Show (4:3)</PresentationFormat>
  <Paragraphs>125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Officeova tema</vt:lpstr>
      <vt:lpstr>PowerPoint Presentation</vt:lpstr>
      <vt:lpstr>PowerPoint Presentation</vt:lpstr>
      <vt:lpstr>PowerPoint Presentation</vt:lpstr>
      <vt:lpstr>PowerPoint Presentation</vt:lpstr>
      <vt:lpstr>NOVI POJMI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2019-05-31T08:41:46Z</dcterms:created>
  <dcterms:modified xsi:type="dcterms:W3CDTF">2019-05-31T08:41:46Z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