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90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05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242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625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955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834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320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700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2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86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9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31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0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4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0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4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8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22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341" y="656822"/>
            <a:ext cx="10290220" cy="6078827"/>
          </a:xfrm>
        </p:spPr>
        <p:txBody>
          <a:bodyPr anchor="b">
            <a:normAutofit/>
          </a:bodyPr>
          <a:lstStyle/>
          <a:p>
            <a:r>
              <a:rPr lang="sl-SI" sz="6000" dirty="0">
                <a:solidFill>
                  <a:srgbClr val="FF0000"/>
                </a:solidFill>
              </a:rPr>
              <a:t>JOHANN SEBASTIAN</a:t>
            </a:r>
            <a:br>
              <a:rPr lang="sl-SI" sz="6000" dirty="0">
                <a:solidFill>
                  <a:srgbClr val="FF0000"/>
                </a:solidFill>
              </a:rPr>
            </a:br>
            <a:r>
              <a:rPr lang="sl-SI" sz="6000" dirty="0">
                <a:solidFill>
                  <a:srgbClr val="FF0000"/>
                </a:solidFill>
              </a:rPr>
              <a:t> bach</a:t>
            </a:r>
            <a:br>
              <a:rPr lang="sl-SI" sz="6000" dirty="0">
                <a:solidFill>
                  <a:srgbClr val="FF0000"/>
                </a:solidFill>
              </a:rPr>
            </a:br>
            <a:br>
              <a:rPr lang="sl-SI" sz="6000" dirty="0">
                <a:solidFill>
                  <a:srgbClr val="FF0000"/>
                </a:solidFill>
              </a:rPr>
            </a:br>
            <a:r>
              <a:rPr lang="sl-SI" sz="6000" dirty="0">
                <a:solidFill>
                  <a:srgbClr val="FF0000"/>
                </a:solidFill>
              </a:rPr>
              <a:t>                          </a:t>
            </a:r>
            <a:br>
              <a:rPr lang="sl-SI" sz="6000" dirty="0">
                <a:solidFill>
                  <a:srgbClr val="FF0000"/>
                </a:solidFill>
              </a:rPr>
            </a:br>
            <a:r>
              <a:rPr lang="sl-SI" sz="6000" dirty="0">
                <a:solidFill>
                  <a:srgbClr val="FF0000"/>
                </a:solidFill>
              </a:rPr>
              <a:t>                      </a:t>
            </a:r>
            <a:r>
              <a:rPr lang="sl-SI" sz="2400" dirty="0">
                <a:solidFill>
                  <a:schemeClr val="bg1"/>
                </a:solidFill>
              </a:rPr>
              <a:t>taja trošt 7.a</a:t>
            </a:r>
            <a:br>
              <a:rPr lang="sl-SI" sz="2400" dirty="0">
                <a:solidFill>
                  <a:schemeClr val="bg1"/>
                </a:solidFill>
              </a:rPr>
            </a:br>
            <a:endParaRPr lang="sl-SI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upload.wikimedia.org/wikipedia/commons/thumb/6/6a/Johann_Sebastian_Bach.jpg/220px-Johann_Sebastian_B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75" y="2846231"/>
            <a:ext cx="2949262" cy="3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6669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953037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BAROK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3795" y="1056067"/>
            <a:ext cx="10353762" cy="5357611"/>
          </a:xfrm>
        </p:spPr>
        <p:txBody>
          <a:bodyPr>
            <a:normAutofit/>
          </a:bodyPr>
          <a:lstStyle/>
          <a:p>
            <a:r>
              <a:rPr lang="sl-SI" sz="2800" dirty="0"/>
              <a:t>Barok je evropski zgodovinski in umetnostni slog, ki se je začel okoli leta 1600 </a:t>
            </a:r>
          </a:p>
          <a:p>
            <a:r>
              <a:rPr lang="sl-SI" sz="2800" dirty="0"/>
              <a:t>Trajal je skozi celotno 17.Stoletje, ponekod tudi dlje. </a:t>
            </a:r>
          </a:p>
          <a:p>
            <a:r>
              <a:rPr lang="sl-SI" sz="2800" dirty="0"/>
              <a:t>Značilnosti baročnega sloga so: prekomerno upodabljanje čustev, blišč, kič...</a:t>
            </a:r>
          </a:p>
          <a:p>
            <a:r>
              <a:rPr lang="sl-SI" sz="2800" dirty="0"/>
              <a:t>Barok se je razvil znotraj kiparstva,slikarstva, kniževnosti in glasbe.</a:t>
            </a:r>
          </a:p>
        </p:txBody>
      </p:sp>
    </p:spTree>
    <p:extLst>
      <p:ext uri="{BB962C8B-B14F-4D97-AF65-F5344CB8AC3E}">
        <p14:creationId xmlns:p14="http://schemas.microsoft.com/office/powerpoint/2010/main" val="91562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58" y="0"/>
            <a:ext cx="10353761" cy="6858000"/>
          </a:xfrm>
        </p:spPr>
        <p:txBody>
          <a:bodyPr anchor="t"/>
          <a:lstStyle/>
          <a:p>
            <a:r>
              <a:rPr lang="sl-SI" dirty="0">
                <a:solidFill>
                  <a:srgbClr val="FF0000"/>
                </a:solidFill>
              </a:rPr>
              <a:t>slike</a:t>
            </a:r>
          </a:p>
        </p:txBody>
      </p:sp>
      <p:pic>
        <p:nvPicPr>
          <p:cNvPr id="1026" name="Picture 2" descr="http://images.zeno.org/Musik/I/big/scum065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00" y="1078069"/>
            <a:ext cx="3666508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9/93/Young_Bac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30" y="1472484"/>
            <a:ext cx="32575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2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811369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slike</a:t>
            </a:r>
          </a:p>
        </p:txBody>
      </p:sp>
      <p:pic>
        <p:nvPicPr>
          <p:cNvPr id="2050" name="Picture 2" descr="http://img.karaoketexty.sk/img/artists/41789/thumb/thumb-johann-sebastian-bach-306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8" y="1975555"/>
            <a:ext cx="476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ssets.sheetmusicplus.com/product/Look-Inside/large/3764716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64" y="811369"/>
            <a:ext cx="4365937" cy="565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Q1qrG1Q0c44B4jJi5w0MFPZFQnAu35qEL5DxRM1klUlSGExVwh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50" y="3930314"/>
            <a:ext cx="3000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16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4546"/>
            <a:ext cx="10353762" cy="64265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l-SI" sz="9600" dirty="0">
                <a:solidFill>
                  <a:srgbClr val="FF0000"/>
                </a:solidFill>
              </a:rPr>
              <a:t>KONEC</a:t>
            </a:r>
          </a:p>
        </p:txBody>
      </p:sp>
    </p:spTree>
    <p:extLst>
      <p:ext uri="{BB962C8B-B14F-4D97-AF65-F5344CB8AC3E}">
        <p14:creationId xmlns:p14="http://schemas.microsoft.com/office/powerpoint/2010/main" val="1483313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28789"/>
            <a:ext cx="10353761" cy="656822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Kdo je johann sebastian bach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901521"/>
            <a:ext cx="10353762" cy="5731099"/>
          </a:xfrm>
        </p:spPr>
        <p:txBody>
          <a:bodyPr>
            <a:normAutofit/>
          </a:bodyPr>
          <a:lstStyle/>
          <a:p>
            <a:r>
              <a:rPr lang="sl-SI" sz="2800" dirty="0">
                <a:effectLst/>
              </a:rPr>
              <a:t>Johann Sebastian Bach eden izmed najboljših skladateljev na svetu</a:t>
            </a:r>
          </a:p>
          <a:p>
            <a:r>
              <a:rPr lang="sl-SI" sz="2800" dirty="0">
                <a:effectLst/>
              </a:rPr>
              <a:t>Znan organist</a:t>
            </a:r>
          </a:p>
          <a:p>
            <a:r>
              <a:rPr lang="sl-SI" sz="2800" dirty="0">
                <a:effectLst/>
              </a:rPr>
              <a:t>Zelo spoštovan</a:t>
            </a:r>
          </a:p>
          <a:p>
            <a:r>
              <a:rPr lang="sl-SI" sz="2800" dirty="0">
                <a:effectLst/>
              </a:rPr>
              <a:t>Njegova glasba je postala slavna v 19 st.</a:t>
            </a:r>
          </a:p>
          <a:p>
            <a:r>
              <a:rPr lang="sl-SI" sz="2800" dirty="0"/>
              <a:t>Izhajal je iz zelo glasbene družine v kateri so bili skoraj vsi skladatelji ali organisti.</a:t>
            </a:r>
          </a:p>
          <a:p>
            <a:r>
              <a:rPr lang="sl-SI" sz="2800" dirty="0"/>
              <a:t>Znal je igrati na veliko inštrumentov</a:t>
            </a:r>
          </a:p>
        </p:txBody>
      </p:sp>
    </p:spTree>
    <p:extLst>
      <p:ext uri="{BB962C8B-B14F-4D97-AF65-F5344CB8AC3E}">
        <p14:creationId xmlns:p14="http://schemas.microsoft.com/office/powerpoint/2010/main" val="6485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862885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otroštvo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643944"/>
            <a:ext cx="10353762" cy="5962918"/>
          </a:xfrm>
        </p:spPr>
        <p:txBody>
          <a:bodyPr>
            <a:normAutofit/>
          </a:bodyPr>
          <a:lstStyle/>
          <a:p>
            <a:r>
              <a:rPr lang="sl-SI" sz="2800" dirty="0">
                <a:effectLst/>
              </a:rPr>
              <a:t>Rodil se je 21.3.1685 v skromni meščanski hiši v</a:t>
            </a:r>
            <a:r>
              <a:rPr lang="pl-PL" sz="2800" dirty="0">
                <a:effectLst/>
              </a:rPr>
              <a:t>  Eisenachu v Nemčiji.</a:t>
            </a:r>
            <a:r>
              <a:rPr lang="sl-SI" sz="2800" dirty="0">
                <a:effectLst/>
              </a:rPr>
              <a:t>    </a:t>
            </a:r>
          </a:p>
          <a:p>
            <a:r>
              <a:rPr lang="sl-SI" sz="2800" dirty="0">
                <a:effectLst/>
              </a:rPr>
              <a:t>Krščen je bil v cerkvi  svetega  Jurija.</a:t>
            </a:r>
          </a:p>
          <a:p>
            <a:r>
              <a:rPr lang="sl-SI" sz="2800" dirty="0">
                <a:effectLst/>
              </a:rPr>
              <a:t>Bil je 4. otrok v družini    </a:t>
            </a:r>
          </a:p>
          <a:p>
            <a:r>
              <a:rPr lang="sl-SI" sz="2800" dirty="0">
                <a:effectLst/>
              </a:rPr>
              <a:t>Mama je bila Maria Elisabeth, oče pa Johann Ambrosius      </a:t>
            </a:r>
          </a:p>
          <a:p>
            <a:r>
              <a:rPr lang="sl-SI" sz="2800" dirty="0">
                <a:effectLst/>
              </a:rPr>
              <a:t>Glasba mu je bila položena že v zibelko      </a:t>
            </a:r>
          </a:p>
          <a:p>
            <a:r>
              <a:rPr lang="sl-SI" sz="2800" dirty="0">
                <a:effectLst/>
              </a:rPr>
              <a:t>Mama in oče sta umrla, ko je imel 9let    </a:t>
            </a:r>
          </a:p>
          <a:p>
            <a:r>
              <a:rPr lang="sl-SI" sz="2800" dirty="0">
                <a:effectLst/>
              </a:rPr>
              <a:t>Živel  je z starejšim bratom</a:t>
            </a:r>
          </a:p>
          <a:p>
            <a:pPr marL="0" indent="0">
              <a:buNone/>
            </a:pPr>
            <a:endParaRPr lang="sl-SI" dirty="0">
              <a:effectLst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191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837127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Nadaljevanje otroštva in šolanje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056068"/>
            <a:ext cx="10353762" cy="5447763"/>
          </a:xfrm>
        </p:spPr>
        <p:txBody>
          <a:bodyPr>
            <a:normAutofit/>
          </a:bodyPr>
          <a:lstStyle/>
          <a:p>
            <a:r>
              <a:rPr lang="sl-SI" sz="2800" dirty="0">
                <a:effectLst/>
              </a:rPr>
              <a:t>Prva šola, ki jo je obiskoval je bila latinska šola v Eisenachu</a:t>
            </a:r>
          </a:p>
          <a:p>
            <a:r>
              <a:rPr lang="sl-SI" sz="2800" dirty="0">
                <a:effectLst/>
              </a:rPr>
              <a:t>Pri bratu se je dodobra spoznal orgelskimi skladbami</a:t>
            </a:r>
          </a:p>
          <a:p>
            <a:r>
              <a:rPr lang="sl-SI" sz="2800" dirty="0">
                <a:effectLst/>
              </a:rPr>
              <a:t>Zapustil je brata pri 15</a:t>
            </a:r>
          </a:p>
          <a:p>
            <a:r>
              <a:rPr lang="sl-SI" sz="2800" dirty="0">
                <a:effectLst/>
              </a:rPr>
              <a:t>Obiskoval latinsko gimnazijo v Lüneburgu</a:t>
            </a:r>
          </a:p>
          <a:p>
            <a:r>
              <a:rPr lang="sl-SI" sz="2800" dirty="0">
                <a:effectLst/>
              </a:rPr>
              <a:t>Že zelo zgodaj pokazal izredno nadarjenost tudi za violino</a:t>
            </a:r>
          </a:p>
          <a:p>
            <a:r>
              <a:rPr lang="sl-SI" sz="2800" dirty="0">
                <a:effectLst/>
              </a:rPr>
              <a:t>Leta 1702 je Johann končal šolanje v Mihaelovi šoli v Lüneburgu takrat je bil star 17 let.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363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03032"/>
            <a:ext cx="10353761" cy="875762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življenje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171977"/>
            <a:ext cx="10353762" cy="5357611"/>
          </a:xfrm>
        </p:spPr>
        <p:txBody>
          <a:bodyPr>
            <a:normAutofit/>
          </a:bodyPr>
          <a:lstStyle/>
          <a:p>
            <a:r>
              <a:rPr lang="sl-SI" sz="2800" dirty="0">
                <a:effectLst/>
              </a:rPr>
              <a:t>Namesto višje gimnazije je raje začel delati</a:t>
            </a:r>
          </a:p>
          <a:p>
            <a:r>
              <a:rPr lang="sl-SI" sz="2800" dirty="0">
                <a:effectLst/>
              </a:rPr>
              <a:t>Prva služba je bila igranje violine v majhnem orkestri pri princu Johanu Ernstu </a:t>
            </a:r>
            <a:r>
              <a:rPr lang="az-Cyrl-AZ" sz="2800" dirty="0">
                <a:effectLst/>
              </a:rPr>
              <a:t>ІІ</a:t>
            </a:r>
            <a:r>
              <a:rPr lang="sl-SI" sz="2800" dirty="0">
                <a:effectLst/>
              </a:rPr>
              <a:t> v Weimarju</a:t>
            </a:r>
            <a:r>
              <a:rPr lang="az-Cyrl-AZ" sz="2800" dirty="0">
                <a:effectLst/>
              </a:rPr>
              <a:t>.</a:t>
            </a:r>
            <a:r>
              <a:rPr lang="sl-SI" sz="2800" dirty="0">
                <a:effectLst/>
              </a:rPr>
              <a:t> To je bilo njegovo prvo ustvarjalno obdobje.</a:t>
            </a:r>
          </a:p>
          <a:p>
            <a:r>
              <a:rPr lang="sl-SI" sz="2800" dirty="0">
                <a:effectLst/>
              </a:rPr>
              <a:t>Čeprav se je zaposlil kot violinist, so ga bolj pritegnile orgle, tako da je še istega leta postal organist v Arnstadtu.</a:t>
            </a:r>
          </a:p>
          <a:p>
            <a:r>
              <a:rPr lang="sl-SI" sz="2800" dirty="0">
                <a:effectLst/>
              </a:rPr>
              <a:t>Leta 1707 se je poročil s svojo sestrično v drugem kolenu Marijo Barbaro Bach. (najstarejša sinova sta postala slavna skladatelja)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5826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631065"/>
            <a:ext cx="10353762" cy="5911404"/>
          </a:xfrm>
        </p:spPr>
        <p:txBody>
          <a:bodyPr>
            <a:normAutofit/>
          </a:bodyPr>
          <a:lstStyle/>
          <a:p>
            <a:r>
              <a:rPr lang="sl-SI" sz="2800" dirty="0">
                <a:effectLst/>
              </a:rPr>
              <a:t>Leta 1708 se je preselil v weimar kjer je igral orgle</a:t>
            </a:r>
          </a:p>
          <a:p>
            <a:r>
              <a:rPr lang="sl-SI" sz="2800" dirty="0">
                <a:effectLst/>
              </a:rPr>
              <a:t>Leta 1717 se je zaposlil pri knezu Leopoldu Anhaltskem v Köthenu kot dvorni kapelnik.</a:t>
            </a:r>
          </a:p>
          <a:p>
            <a:r>
              <a:rPr lang="sl-SI" sz="2800" dirty="0">
                <a:effectLst/>
              </a:rPr>
              <a:t>Knez je bil velik ljubitelj umetnosti, predvsem posvetne glasbe</a:t>
            </a:r>
          </a:p>
          <a:p>
            <a:r>
              <a:rPr lang="sl-SI" sz="2800" dirty="0">
                <a:effectLst/>
              </a:rPr>
              <a:t>Postala sta prava prijatelja</a:t>
            </a:r>
          </a:p>
          <a:p>
            <a:r>
              <a:rPr lang="sl-SI" sz="2800" dirty="0">
                <a:effectLst/>
              </a:rPr>
              <a:t>Srečo prekine ženina smrt</a:t>
            </a:r>
          </a:p>
          <a:p>
            <a:r>
              <a:rPr lang="sl-SI" sz="2800" dirty="0">
                <a:effectLst/>
              </a:rPr>
              <a:t>Ker so otroci potrebovali mater, se je Bach poročil z Anno Magdaleno Wilcken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24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916" y="450760"/>
            <a:ext cx="10353762" cy="5859888"/>
          </a:xfrm>
        </p:spPr>
        <p:txBody>
          <a:bodyPr>
            <a:normAutofit/>
          </a:bodyPr>
          <a:lstStyle/>
          <a:p>
            <a:r>
              <a:rPr lang="sl-SI" sz="2800" dirty="0">
                <a:effectLst/>
              </a:rPr>
              <a:t>Začelo se je tretje najbogatejše obdobje, krona Bachovega življenja. Postal je kantor v cerkvi svetega Tomaža v Leipzigu.</a:t>
            </a:r>
          </a:p>
          <a:p>
            <a:r>
              <a:rPr lang="sl-SI" sz="2800" dirty="0">
                <a:effectLst/>
              </a:rPr>
              <a:t>V Leipzigu je izvedel svoje veličastne pasijone, motete in večino izmed svojih 300 kantat </a:t>
            </a:r>
          </a:p>
          <a:p>
            <a:r>
              <a:rPr lang="sl-SI" sz="2800" dirty="0">
                <a:effectLst/>
              </a:rPr>
              <a:t>Zbolel je za sivo mreno, po dveh operavijah je več mesecev živel v temi</a:t>
            </a:r>
          </a:p>
          <a:p>
            <a:r>
              <a:rPr lang="sl-SI" sz="2800" dirty="0">
                <a:effectLst/>
              </a:rPr>
              <a:t>Zadnja leta je postal član slavne glasbene drušbe in gost federika velikega</a:t>
            </a:r>
          </a:p>
          <a:p>
            <a:r>
              <a:rPr lang="sl-SI" sz="2800" dirty="0">
                <a:effectLst/>
              </a:rPr>
              <a:t>Umrl je 28. julija 1750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21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90153"/>
            <a:ext cx="10353761" cy="734096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Oblike glasbe in najpomembnejša dela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721217"/>
            <a:ext cx="10353762" cy="5422006"/>
          </a:xfrm>
        </p:spPr>
        <p:txBody>
          <a:bodyPr/>
          <a:lstStyle/>
          <a:p>
            <a:r>
              <a:rPr lang="sl-SI" sz="2800" dirty="0"/>
              <a:t>Pisal je:</a:t>
            </a:r>
          </a:p>
          <a:p>
            <a:pPr marL="0" indent="0">
              <a:buNone/>
            </a:pPr>
            <a:r>
              <a:rPr lang="sl-SI" sz="2800" dirty="0"/>
              <a:t>Kantate, oratorije, maše, koncerte, sonate, suite, fuge...</a:t>
            </a:r>
          </a:p>
          <a:p>
            <a:r>
              <a:rPr lang="sl-SI" sz="2800" dirty="0"/>
              <a:t>Pomembna dela: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dirty="0"/>
              <a:t>Dobro uglašeni klavr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dirty="0"/>
              <a:t>Maša v h-molu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dirty="0"/>
              <a:t>Violinski koncert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dirty="0"/>
              <a:t>Pasion po Mateju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dirty="0"/>
              <a:t>Magnificat 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0653753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"/>
            <a:ext cx="10353761" cy="798490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zanimivosti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798491"/>
            <a:ext cx="10353762" cy="5409126"/>
          </a:xfrm>
        </p:spPr>
        <p:txBody>
          <a:bodyPr>
            <a:normAutofit/>
          </a:bodyPr>
          <a:lstStyle/>
          <a:p>
            <a:r>
              <a:rPr lang="sl-SI" sz="2800" dirty="0"/>
              <a:t>Trajalo je 60 let, da so znanstveniki dodobra raziskali Bacha</a:t>
            </a:r>
          </a:p>
          <a:p>
            <a:r>
              <a:rPr lang="sl-SI" sz="2800" dirty="0"/>
              <a:t>Imel je 20 otrok</a:t>
            </a:r>
          </a:p>
          <a:p>
            <a:r>
              <a:rPr lang="sl-SI" sz="2800" dirty="0"/>
              <a:t>Bil je zelo delaven in skromen</a:t>
            </a:r>
          </a:p>
          <a:p>
            <a:r>
              <a:rPr lang="sl-SI" sz="2800" dirty="0"/>
              <a:t>Napisal je dosti koncertov </a:t>
            </a:r>
          </a:p>
          <a:p>
            <a:r>
              <a:rPr lang="sl-SI" sz="2800" dirty="0"/>
              <a:t>Podpisoval se je tudi s svojim posebnim križem</a:t>
            </a:r>
          </a:p>
          <a:p>
            <a:endParaRPr lang="sl-SI" sz="2800" dirty="0"/>
          </a:p>
        </p:txBody>
      </p:sp>
      <p:pic>
        <p:nvPicPr>
          <p:cNvPr id="6" name="Picture 2" descr="https://upload.wikimedia.org/wikipedia/commons/thumb/1/1b/Bachscross.svg/2000px-Bachscros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1" y="3902298"/>
            <a:ext cx="2195109" cy="206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524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Rockwell</vt:lpstr>
      <vt:lpstr>Wingdings</vt:lpstr>
      <vt:lpstr>Damask</vt:lpstr>
      <vt:lpstr>JOHANN SEBASTIAN  bach                                                   taja trošt 7.a </vt:lpstr>
      <vt:lpstr>Kdo je johann sebastian bach</vt:lpstr>
      <vt:lpstr>otroštvo</vt:lpstr>
      <vt:lpstr>Nadaljevanje otroštva in šolanje</vt:lpstr>
      <vt:lpstr>življenje</vt:lpstr>
      <vt:lpstr>PowerPoint Presentation</vt:lpstr>
      <vt:lpstr>PowerPoint Presentation</vt:lpstr>
      <vt:lpstr>Oblike glasbe in najpomembnejša dela</vt:lpstr>
      <vt:lpstr>zanimivosti</vt:lpstr>
      <vt:lpstr>BAROK</vt:lpstr>
      <vt:lpstr>slike</vt:lpstr>
      <vt:lpstr>slike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2020-05-28T13:23:07Z</dcterms:created>
  <dcterms:modified xsi:type="dcterms:W3CDTF">2020-05-28T13:23:07Z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