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-18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-18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-18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-18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-18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-18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-18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-18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-18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02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47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63AEC09-867D-4F2B-A2D9-4E03803107C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BF3954-4C41-46FC-A95C-B4A6ABC1B46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447E361F-1FA0-4932-9954-0280A8C05768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029906B-CACE-4047-A77A-4CD6F1B59B2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6C5D404-C314-47A7-94E5-C111E28631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D9FA17-C8A7-4EC6-9F7C-0975FFF1BB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6137E6-C136-4D2D-A3C7-AAD50A61E9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7A0EB470-9F40-4DD2-8CF8-6E6E966C0832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08CBBA53-9A2E-4203-BA8D-FE292568837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11D280ED-232D-480E-8D2E-23DA7A60FE8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sl-SI" altLang="sl-SI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0D26A33A-1BE3-4974-9C3F-EF524AFCF90D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-18"/>
              </a:defRPr>
            </a:lvl9pPr>
          </a:lstStyle>
          <a:p>
            <a:fld id="{AD2EF62C-F5C5-4063-BF87-ED58695D49E9}" type="slidenum">
              <a:rPr lang="en-US" altLang="sl-SI">
                <a:latin typeface="Calibri" panose="020F0502020204030204" pitchFamily="34" charset="0"/>
              </a:rPr>
              <a:pPr/>
              <a:t>8</a:t>
            </a:fld>
            <a:endParaRPr lang="en-US" altLang="sl-SI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B1C6847-B833-44BD-8469-FBB3C9B06AC6}"/>
              </a:ext>
            </a:extLst>
          </p:cNvPr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80FCB88-2A0F-4ED4-AB59-4331CF1BACBC}"/>
              </a:ext>
            </a:extLst>
          </p:cNvPr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76DBAC-514B-4344-B275-980B7206998C}"/>
              </a:ext>
            </a:extLst>
          </p:cNvPr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27">
            <a:extLst>
              <a:ext uri="{FF2B5EF4-FFF2-40B4-BE49-F238E27FC236}">
                <a16:creationId xmlns:a16="http://schemas.microsoft.com/office/drawing/2014/main" id="{209747BA-ADB5-4620-A16A-5B805D83C1A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C827C7D-63A3-4A99-A42B-881B7AE2F8C8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10" name="Footer Placeholder 16">
            <a:extLst>
              <a:ext uri="{FF2B5EF4-FFF2-40B4-BE49-F238E27FC236}">
                <a16:creationId xmlns:a16="http://schemas.microsoft.com/office/drawing/2014/main" id="{4E6E4742-5013-4DCC-864E-7A42EA936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>
            <a:extLst>
              <a:ext uri="{FF2B5EF4-FFF2-40B4-BE49-F238E27FC236}">
                <a16:creationId xmlns:a16="http://schemas.microsoft.com/office/drawing/2014/main" id="{491D44DC-C283-46BB-946B-621299350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A67387-87B3-47EC-B41C-941C8D1E4B80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7353884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97BB25E-48C2-4FBE-9ADA-374977ABA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4DAE3-32A3-4D86-A9A8-85D8442C2A11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BA2F12D3-7ED0-42A4-9FEC-BF435D4013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4BB88AEC-13F6-4647-82C2-637F72E75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D108DC-09D8-4555-9D3D-2041C163B40D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494553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3FEE66A6-2E67-4474-8C79-AE1AD7C48A44}"/>
              </a:ext>
            </a:extLst>
          </p:cNvPr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1A0A07-8CB3-43E5-A3CF-BA746B4B5E9D}"/>
              </a:ext>
            </a:extLst>
          </p:cNvPr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6B6CA1-528C-401C-844A-FBC229D703D9}"/>
              </a:ext>
            </a:extLst>
          </p:cNvPr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345E191C-3794-4DBE-8132-DBDA9EAAB16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EA4E3E-5CC5-49C1-B5B4-9EACE748D24E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2902243D-883C-49F4-92ED-ADE6DD3774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B87773E8-35FB-4BCB-9765-BF03BBFB4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fld id="{7B990DBF-109C-4EFE-BFE4-90BAF3B7FAC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7088750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AA17D2D9-A36E-49A0-8F69-7B9297E69D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87423A-113E-48F1-A45A-F89A0DA4273C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12235250-BA64-4053-8C96-F4A082C71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D256BAF0-C229-4AE3-A0B4-88EA90C6E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314FA-C864-406D-8E6C-4A0A788F9EB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5050425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88C06920-E652-4291-BD67-E0367055D3F3}"/>
              </a:ext>
            </a:extLst>
          </p:cNvPr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DD517C-1486-481A-976C-07403016BEB8}"/>
              </a:ext>
            </a:extLst>
          </p:cNvPr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1A84121-A91F-40F0-9462-9F10711CFB90}"/>
              </a:ext>
            </a:extLst>
          </p:cNvPr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Date Placeholder 11">
            <a:extLst>
              <a:ext uri="{FF2B5EF4-FFF2-40B4-BE49-F238E27FC236}">
                <a16:creationId xmlns:a16="http://schemas.microsoft.com/office/drawing/2014/main" id="{F3ABC526-1DE5-4C37-BF7B-FE2426570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60FE7D-236A-4B95-9D3D-B0F2D2E33191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8" name="Slide Number Placeholder 12">
            <a:extLst>
              <a:ext uri="{FF2B5EF4-FFF2-40B4-BE49-F238E27FC236}">
                <a16:creationId xmlns:a16="http://schemas.microsoft.com/office/drawing/2014/main" id="{EF5CCD35-AB94-4E3E-A150-D16183C3482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/>
            </a:lvl1pPr>
          </a:lstStyle>
          <a:p>
            <a:fld id="{283DB2D2-C5FB-495B-A88C-5B97317DE244}" type="slidenum">
              <a:rPr lang="en-US" altLang="sl-SI"/>
              <a:pPr/>
              <a:t>‹#›</a:t>
            </a:fld>
            <a:endParaRPr lang="en-US" altLang="sl-SI"/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E434632F-0BB7-40D9-9619-9968551790C3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58271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7">
            <a:extLst>
              <a:ext uri="{FF2B5EF4-FFF2-40B4-BE49-F238E27FC236}">
                <a16:creationId xmlns:a16="http://schemas.microsoft.com/office/drawing/2014/main" id="{CD560C02-C385-4B5A-A543-C8DE8C7BA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3D82594-134C-4F29-9106-870B580C6761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6" name="Slide Number Placeholder 9">
            <a:extLst>
              <a:ext uri="{FF2B5EF4-FFF2-40B4-BE49-F238E27FC236}">
                <a16:creationId xmlns:a16="http://schemas.microsoft.com/office/drawing/2014/main" id="{7DCB0C7D-C4EA-4668-A0A2-7BA02ADF911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31492D6-34CF-44D9-A852-B103124005EB}" type="slidenum">
              <a:rPr lang="en-US" altLang="sl-SI"/>
              <a:pPr/>
              <a:t>‹#›</a:t>
            </a:fld>
            <a:endParaRPr lang="en-US" altLang="sl-SI"/>
          </a:p>
        </p:txBody>
      </p:sp>
      <p:sp>
        <p:nvSpPr>
          <p:cNvPr id="7" name="Footer Placeholder 11">
            <a:extLst>
              <a:ext uri="{FF2B5EF4-FFF2-40B4-BE49-F238E27FC236}">
                <a16:creationId xmlns:a16="http://schemas.microsoft.com/office/drawing/2014/main" id="{F60AAED1-9124-4F42-8D2E-E847850D1024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00241133-655C-49E6-98F8-029FE46AB4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1F91FA6-ADDB-4A7E-B988-D3145D023FB2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8" name="Slide Number Placeholder 11">
            <a:extLst>
              <a:ext uri="{FF2B5EF4-FFF2-40B4-BE49-F238E27FC236}">
                <a16:creationId xmlns:a16="http://schemas.microsoft.com/office/drawing/2014/main" id="{43DF913C-099C-4A9E-9890-7EC9B4F0D57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53AD8B1-4FAA-4FEE-AB1E-EB2C8DDA8ED7}" type="slidenum">
              <a:rPr lang="en-US" altLang="sl-SI"/>
              <a:pPr/>
              <a:t>‹#›</a:t>
            </a:fld>
            <a:endParaRPr lang="en-US" altLang="sl-SI"/>
          </a:p>
        </p:txBody>
      </p:sp>
      <p:sp>
        <p:nvSpPr>
          <p:cNvPr id="9" name="Footer Placeholder 13">
            <a:extLst>
              <a:ext uri="{FF2B5EF4-FFF2-40B4-BE49-F238E27FC236}">
                <a16:creationId xmlns:a16="http://schemas.microsoft.com/office/drawing/2014/main" id="{11891A53-5AF2-4BDA-91EC-00F95D097C8D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906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13">
            <a:extLst>
              <a:ext uri="{FF2B5EF4-FFF2-40B4-BE49-F238E27FC236}">
                <a16:creationId xmlns:a16="http://schemas.microsoft.com/office/drawing/2014/main" id="{4004D5DA-B78F-4C1C-A557-AA70FA3EF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5E6445-F500-4779-B353-046E2A9522F2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4" name="Footer Placeholder 2">
            <a:extLst>
              <a:ext uri="{FF2B5EF4-FFF2-40B4-BE49-F238E27FC236}">
                <a16:creationId xmlns:a16="http://schemas.microsoft.com/office/drawing/2014/main" id="{3E428350-C5FF-4759-A20C-A60E62EA7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6CB5B33D-AA27-46D6-AF23-569C72DB46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527A8B-4ADD-4BE3-9CA1-632F34FBAA3F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394229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221463B-35A8-439A-98A1-3F0451513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9D5E3-AD33-4C94-A552-764F90DD67E3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0CB7309-B650-4CE5-BB0A-0DDDF4706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4AD498-2DBE-4296-A69A-CF50C007B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F01B4D4-36EF-4292-8584-A8E72102E824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1702810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DBF7A4C4-2377-4221-9342-B6F42C329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BD09E8-CE79-4CAC-92FF-48871ECEC4D6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E46337A8-689C-433D-8798-CE98B15F2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A5B3872F-9B43-4246-B586-D67514C7A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63CECD-F65D-47D1-9014-48DFA65AF25A}" type="slidenum">
              <a:rPr lang="en-US" altLang="sl-SI"/>
              <a:pPr/>
              <a:t>‹#›</a:t>
            </a:fld>
            <a:endParaRPr lang="en-US" altLang="sl-SI"/>
          </a:p>
        </p:txBody>
      </p:sp>
    </p:spTree>
    <p:extLst>
      <p:ext uri="{BB962C8B-B14F-4D97-AF65-F5344CB8AC3E}">
        <p14:creationId xmlns:p14="http://schemas.microsoft.com/office/powerpoint/2010/main" val="2004552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7D19631-F232-4F93-9F1D-B2C92736980D}"/>
              </a:ext>
            </a:extLst>
          </p:cNvPr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F9E544D-394D-4D13-BB4C-A60966BFF88B}"/>
              </a:ext>
            </a:extLst>
          </p:cNvPr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DD9EDBE-DD29-40A8-AB80-F29DBC21A879}"/>
              </a:ext>
            </a:extLst>
          </p:cNvPr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943AC9-F932-4A7B-999F-3FF0E1A5EB7F}"/>
              </a:ext>
            </a:extLst>
          </p:cNvPr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9" name="Date Placeholder 11">
            <a:extLst>
              <a:ext uri="{FF2B5EF4-FFF2-40B4-BE49-F238E27FC236}">
                <a16:creationId xmlns:a16="http://schemas.microsoft.com/office/drawing/2014/main" id="{337DA85C-0DCD-4FAA-807A-6B0E2BAA392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AE0E982E-6FC8-484B-B20D-F07FCE4D68D5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10" name="Slide Number Placeholder 12">
            <a:extLst>
              <a:ext uri="{FF2B5EF4-FFF2-40B4-BE49-F238E27FC236}">
                <a16:creationId xmlns:a16="http://schemas.microsoft.com/office/drawing/2014/main" id="{B6181E98-1AC5-4E08-A46B-B96189D4A4C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/>
          <a:lstStyle>
            <a:lvl1pPr>
              <a:defRPr sz="2800"/>
            </a:lvl1pPr>
          </a:lstStyle>
          <a:p>
            <a:fld id="{49D9B14D-19DE-44EA-BA82-36B9AF24BDAD}" type="slidenum">
              <a:rPr lang="en-US" altLang="sl-SI"/>
              <a:pPr/>
              <a:t>‹#›</a:t>
            </a:fld>
            <a:endParaRPr lang="en-US" altLang="sl-SI"/>
          </a:p>
        </p:txBody>
      </p:sp>
      <p:sp>
        <p:nvSpPr>
          <p:cNvPr id="11" name="Footer Placeholder 13">
            <a:extLst>
              <a:ext uri="{FF2B5EF4-FFF2-40B4-BE49-F238E27FC236}">
                <a16:creationId xmlns:a16="http://schemas.microsoft.com/office/drawing/2014/main" id="{40088516-0AF5-4252-BD6D-3B52A6DFF2B7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4296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>
            <a:extLst>
              <a:ext uri="{FF2B5EF4-FFF2-40B4-BE49-F238E27FC236}">
                <a16:creationId xmlns:a16="http://schemas.microsoft.com/office/drawing/2014/main" id="{AFD332BA-BC8A-446A-8FAC-8A9B2D9BC9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title style</a:t>
            </a:r>
          </a:p>
        </p:txBody>
      </p:sp>
      <p:sp>
        <p:nvSpPr>
          <p:cNvPr id="1027" name="Text Placeholder 12">
            <a:extLst>
              <a:ext uri="{FF2B5EF4-FFF2-40B4-BE49-F238E27FC236}">
                <a16:creationId xmlns:a16="http://schemas.microsoft.com/office/drawing/2014/main" id="{43280522-1D5E-4D5C-AE2F-8C53173E110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3DEAD27D-7A91-4806-927C-944EB2CF8F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5CE05FB-1F70-4F57-8605-B2536A7D1297}" type="datetimeFigureOut">
              <a:rPr lang="en-US"/>
              <a:pPr>
                <a:defRPr/>
              </a:pPr>
              <a:t>5/31/2019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EC88E58-93B4-416C-AFD0-8E34A20567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1CDBA45-C47E-4EB8-8561-11B5D557E276}"/>
              </a:ext>
            </a:extLst>
          </p:cNvPr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70FDC2C-BA60-4ACF-AFB9-FDC5E594748E}"/>
              </a:ext>
            </a:extLst>
          </p:cNvPr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5F75530-33AA-47BE-B2D8-57081E4C9422}"/>
              </a:ext>
            </a:extLst>
          </p:cNvPr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F7EFC3C4-A2B4-4399-BD80-E5D7F30C0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fld id="{277C42AF-5036-4D28-B7FB-41B59DFD4B9C}" type="slidenum">
              <a:rPr lang="en-US" altLang="sl-SI"/>
              <a:pPr/>
              <a:t>‹#›</a:t>
            </a:fld>
            <a:endParaRPr lang="en-US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3" r:id="rId2"/>
    <p:sldLayoutId id="2147483708" r:id="rId3"/>
    <p:sldLayoutId id="2147483709" r:id="rId4"/>
    <p:sldLayoutId id="2147483710" r:id="rId5"/>
    <p:sldLayoutId id="2147483704" r:id="rId6"/>
    <p:sldLayoutId id="2147483711" r:id="rId7"/>
    <p:sldLayoutId id="2147483705" r:id="rId8"/>
    <p:sldLayoutId id="2147483712" r:id="rId9"/>
    <p:sldLayoutId id="2147483706" r:id="rId10"/>
    <p:sldLayoutId id="214748371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-18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-18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-18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-18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-18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-18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-18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-18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ijaski.net/glasba/referati.html?r=gla_ref_brahms_johannes_01__predstavitev.ppt" TargetMode="External"/><Relationship Id="rId2" Type="http://schemas.openxmlformats.org/officeDocument/2006/relationships/hyperlink" Target="http://sl.wikipedia.org/wiki/Johannes_Brahm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X9LvC9WkkQ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t894eGoymio" TargetMode="External"/><Relationship Id="rId4" Type="http://schemas.openxmlformats.org/officeDocument/2006/relationships/hyperlink" Target="https://www.youtube.com/watch?v=5tvjR0j5yEY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CC760D-DE8B-4221-B5EE-408BF450471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8688" y="1714500"/>
            <a:ext cx="7358062" cy="2786063"/>
          </a:xfrm>
        </p:spPr>
        <p:txBody>
          <a:bodyPr>
            <a:no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sl-SI" sz="8800" dirty="0">
                <a:solidFill>
                  <a:srgbClr val="FFFF00"/>
                </a:solidFill>
                <a:latin typeface="Cooper Black" pitchFamily="18" charset="0"/>
              </a:rPr>
              <a:t>JOHANNES BRAHMS</a:t>
            </a:r>
            <a:endParaRPr lang="en-US" sz="8800" dirty="0">
              <a:solidFill>
                <a:srgbClr val="FFFF00"/>
              </a:solidFill>
              <a:latin typeface="Cooper Black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F023E3-E643-4CF1-9C1E-239059EFD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r>
              <a:rPr lang="sl-SI" altLang="sl-SI" dirty="0"/>
              <a:t>                                                  </a:t>
            </a:r>
            <a:endParaRPr lang="en-US" altLang="sl-SI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EB4A98D7-3264-4038-92F6-EAC813EF44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sl-SI" altLang="sl-SI"/>
              <a:t>VIRI:</a:t>
            </a:r>
            <a:endParaRPr lang="en-US" altLang="sl-SI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1BE38434-A37E-4246-8E17-9629F5E00B7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400"/>
              <a:t>KNJIGE:</a:t>
            </a:r>
          </a:p>
          <a:p>
            <a:r>
              <a:rPr lang="sl-SI" altLang="sl-SI" sz="2400"/>
              <a:t> Pesek Albinca: GLASBA NEKOČ IN DANES. Založba Rokus Klett, Ljubljana 2011</a:t>
            </a:r>
          </a:p>
          <a:p>
            <a:r>
              <a:rPr lang="sl-SI" altLang="sl-SI" sz="2400"/>
              <a:t>Širca Costantini Karmen, Tornič Milharič Brigita: MALI GLASBENIK 4. Samozaložba, Postojna, 2012</a:t>
            </a:r>
          </a:p>
          <a:p>
            <a:pPr>
              <a:buFont typeface="Wingdings" panose="05000000000000000000" pitchFamily="2" charset="2"/>
              <a:buNone/>
            </a:pPr>
            <a:r>
              <a:rPr lang="sl-SI" altLang="sl-SI" sz="2400"/>
              <a:t>INTERNET:</a:t>
            </a:r>
          </a:p>
          <a:p>
            <a:r>
              <a:rPr lang="en-US" altLang="sl-SI" sz="2400">
                <a:hlinkClick r:id="rId2"/>
              </a:rPr>
              <a:t>http://sl.wikipedia.org/wiki/Johannes_Brahms</a:t>
            </a:r>
            <a:endParaRPr lang="sl-SI" altLang="sl-SI" sz="2400"/>
          </a:p>
          <a:p>
            <a:r>
              <a:rPr lang="en-US" altLang="sl-SI" sz="2400">
                <a:hlinkClick r:id="rId3"/>
              </a:rPr>
              <a:t>http://www.dijaski.net/glasba/referati.html?r=gla_ref_brahms_johannes_01__predstavitev.ppt</a:t>
            </a:r>
            <a:r>
              <a:rPr lang="sl-SI" altLang="sl-SI" sz="2400"/>
              <a:t>  </a:t>
            </a:r>
          </a:p>
          <a:p>
            <a:endParaRPr lang="en-US" altLang="sl-SI"/>
          </a:p>
        </p:txBody>
      </p:sp>
    </p:spTree>
  </p:cSld>
  <p:clrMapOvr>
    <a:masterClrMapping/>
  </p:clrMapOvr>
  <p:transition>
    <p:split orient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5147D18F-35F8-4EBA-9EDA-A4A676FDBD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sl-SI" altLang="sl-SI"/>
              <a:t>OTROŠTVO</a:t>
            </a:r>
            <a:endParaRPr lang="en-US" altLang="sl-SI"/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3E61EA82-AEDF-468B-8A6B-18C5C817499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sl-SI" altLang="sl-SI" sz="2800"/>
              <a:t>predstavnik zgodnje – romantičnega obdobja </a:t>
            </a:r>
          </a:p>
          <a:p>
            <a:r>
              <a:rPr lang="sl-SI" altLang="sl-SI" sz="2800"/>
              <a:t>7. maj 1883 v Hamburgu, Nemčija </a:t>
            </a:r>
          </a:p>
          <a:p>
            <a:r>
              <a:rPr lang="sl-SI" altLang="sl-SI" sz="2800"/>
              <a:t>revni družina</a:t>
            </a:r>
            <a:endParaRPr lang="en-US" altLang="sl-SI" sz="2800"/>
          </a:p>
          <a:p>
            <a:r>
              <a:rPr lang="sl-SI" altLang="sl-SI" sz="2800"/>
              <a:t>veliko sam </a:t>
            </a:r>
            <a:r>
              <a:rPr lang="sl-SI" altLang="sl-SI" sz="2800">
                <a:latin typeface="Calibri" panose="020F0502020204030204" pitchFamily="34" charset="0"/>
              </a:rPr>
              <a:t>→</a:t>
            </a:r>
            <a:r>
              <a:rPr lang="sl-SI" altLang="sl-SI" sz="2800"/>
              <a:t> otožen značaj</a:t>
            </a:r>
            <a:endParaRPr lang="en-US" altLang="sl-SI" sz="2800"/>
          </a:p>
          <a:p>
            <a:r>
              <a:rPr lang="sl-SI" altLang="sl-SI" sz="2800"/>
              <a:t>oče kontrabasist</a:t>
            </a:r>
          </a:p>
          <a:p>
            <a:r>
              <a:rPr lang="sl-SI" altLang="sl-SI" sz="2800"/>
              <a:t>kupili klavir </a:t>
            </a:r>
            <a:r>
              <a:rPr lang="sl-SI" altLang="sl-SI" sz="2800">
                <a:latin typeface="Calibri" panose="020F0502020204030204" pitchFamily="34" charset="0"/>
              </a:rPr>
              <a:t>→ </a:t>
            </a:r>
            <a:r>
              <a:rPr lang="sl-SI" altLang="sl-SI" sz="2800"/>
              <a:t>pisal lastne skladbe</a:t>
            </a:r>
            <a:endParaRPr lang="en-US" altLang="sl-SI" sz="2800"/>
          </a:p>
          <a:p>
            <a:r>
              <a:rPr lang="sl-SI" altLang="sl-SI" sz="2800"/>
              <a:t>učitelji pomagali pri študiju</a:t>
            </a:r>
            <a:endParaRPr lang="en-US" altLang="sl-SI" sz="2800"/>
          </a:p>
          <a:p>
            <a:endParaRPr lang="en-US" altLang="sl-SI"/>
          </a:p>
        </p:txBody>
      </p:sp>
      <p:pic>
        <p:nvPicPr>
          <p:cNvPr id="21508" name="Picture 4" descr="http://paulthomasonwriter.com/wp-content/uploads/2012/09/brahms.jpg">
            <a:extLst>
              <a:ext uri="{FF2B5EF4-FFF2-40B4-BE49-F238E27FC236}">
                <a16:creationId xmlns:a16="http://schemas.microsoft.com/office/drawing/2014/main" id="{BE8FA85D-E9D4-42F9-9423-1157057ACC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63" y="2214563"/>
            <a:ext cx="2581275" cy="419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4" descr="https://encrypted-tbn1.gstatic.com/images?q=tbn:ANd9GcQ1_Z1RqU2b1i86GeU3P2RDgp-DGctQgUMouijA0UDkZ4IplZYY">
            <a:extLst>
              <a:ext uri="{FF2B5EF4-FFF2-40B4-BE49-F238E27FC236}">
                <a16:creationId xmlns:a16="http://schemas.microsoft.com/office/drawing/2014/main" id="{4690BB71-5C2E-4853-A205-53A29A2D65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15125" y="214313"/>
            <a:ext cx="2163763" cy="252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2" descr="http://upload.wikimedia.org/wikipedia/commons/f/f9/Clara_Schumann_1853.jpg">
            <a:extLst>
              <a:ext uri="{FF2B5EF4-FFF2-40B4-BE49-F238E27FC236}">
                <a16:creationId xmlns:a16="http://schemas.microsoft.com/office/drawing/2014/main" id="{2E08209E-615F-4CDD-A21A-CC51AD69D6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50" y="3143250"/>
            <a:ext cx="2444750" cy="3532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itle 1">
            <a:extLst>
              <a:ext uri="{FF2B5EF4-FFF2-40B4-BE49-F238E27FC236}">
                <a16:creationId xmlns:a16="http://schemas.microsoft.com/office/drawing/2014/main" id="{6348E28E-F4BB-49BF-8830-EA37D22DC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sl-SI" altLang="sl-SI"/>
              <a:t>DELOVANJE</a:t>
            </a:r>
            <a:endParaRPr lang="en-US" altLang="sl-SI"/>
          </a:p>
        </p:txBody>
      </p:sp>
      <p:sp>
        <p:nvSpPr>
          <p:cNvPr id="11269" name="Content Placeholder 2">
            <a:extLst>
              <a:ext uri="{FF2B5EF4-FFF2-40B4-BE49-F238E27FC236}">
                <a16:creationId xmlns:a16="http://schemas.microsoft.com/office/drawing/2014/main" id="{72257CAB-3BCD-421C-BEF0-8A6AB2545F6D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sl-SI" altLang="sl-SI" sz="2800"/>
              <a:t>deloval na Dunaju</a:t>
            </a:r>
            <a:endParaRPr lang="en-US" altLang="sl-SI" sz="2800"/>
          </a:p>
          <a:p>
            <a:r>
              <a:rPr lang="sl-SI" altLang="sl-SI" sz="2800"/>
              <a:t>blizu mu je bil Ludwig van Beethoven</a:t>
            </a:r>
          </a:p>
          <a:p>
            <a:r>
              <a:rPr lang="sl-SI" altLang="sl-SI" sz="2800"/>
              <a:t>klasicistična glasbena </a:t>
            </a:r>
            <a:r>
              <a:rPr lang="sl-SI" altLang="sl-SI" sz="2800">
                <a:latin typeface="Calibri" panose="020F0502020204030204" pitchFamily="34" charset="0"/>
              </a:rPr>
              <a:t>→</a:t>
            </a:r>
            <a:r>
              <a:rPr lang="sl-SI" altLang="sl-SI" sz="2800"/>
              <a:t> romantični harmonski elementi </a:t>
            </a:r>
          </a:p>
          <a:p>
            <a:r>
              <a:rPr lang="sl-SI" altLang="sl-SI" sz="2800"/>
              <a:t>prijatelj Franza Liszta, Wagner</a:t>
            </a:r>
            <a:r>
              <a:rPr lang="sl-SI" altLang="sl-SI" sz="2800">
                <a:solidFill>
                  <a:schemeClr val="bg1"/>
                </a:solidFill>
              </a:rPr>
              <a:t>ja in Roberta </a:t>
            </a:r>
            <a:r>
              <a:rPr lang="sl-SI" altLang="sl-SI" sz="2800"/>
              <a:t>Schumanna</a:t>
            </a:r>
            <a:endParaRPr lang="en-US" altLang="sl-SI" sz="2800"/>
          </a:p>
          <a:p>
            <a:r>
              <a:rPr lang="sl-SI" altLang="sl-SI" sz="2800"/>
              <a:t>Claro Wieck Schumann - zaupn</a:t>
            </a:r>
            <a:r>
              <a:rPr lang="sl-SI" altLang="sl-SI" sz="2800">
                <a:solidFill>
                  <a:schemeClr val="bg1"/>
                </a:solidFill>
              </a:rPr>
              <a:t>ica</a:t>
            </a:r>
            <a:endParaRPr lang="en-US" altLang="sl-SI" sz="280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8C31B135-D41C-4495-A16E-41C19D2D0B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sl-SI" altLang="sl-SI"/>
              <a:t>DELOVANJE</a:t>
            </a:r>
            <a:endParaRPr lang="en-US" altLang="sl-SI"/>
          </a:p>
        </p:txBody>
      </p:sp>
      <p:sp>
        <p:nvSpPr>
          <p:cNvPr id="12291" name="Content Placeholder 2">
            <a:extLst>
              <a:ext uri="{FF2B5EF4-FFF2-40B4-BE49-F238E27FC236}">
                <a16:creationId xmlns:a16="http://schemas.microsoft.com/office/drawing/2014/main" id="{250446B0-48B7-43E4-87FC-846832FFAAD1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sl-SI" altLang="sl-SI" sz="2800"/>
              <a:t>ustanovil ženski zbor ga vodil in učil, skladal</a:t>
            </a:r>
            <a:endParaRPr lang="en-US" altLang="sl-SI" sz="2800"/>
          </a:p>
          <a:p>
            <a:r>
              <a:rPr lang="sl-SI" altLang="sl-SI" sz="2800"/>
              <a:t>pritegnila pevka Bertha Porubsky</a:t>
            </a:r>
            <a:endParaRPr lang="en-US" altLang="sl-SI" sz="2800"/>
          </a:p>
          <a:p>
            <a:r>
              <a:rPr lang="sl-SI" altLang="sl-SI" sz="2800"/>
              <a:t>za prvega otroka - uspavanka Pesem za zibelko ali Brahmsova uspavanka</a:t>
            </a:r>
            <a:endParaRPr lang="en-US" altLang="sl-SI" sz="2800"/>
          </a:p>
        </p:txBody>
      </p:sp>
      <p:pic>
        <p:nvPicPr>
          <p:cNvPr id="7170" name="Picture 2" descr="http://www.classical-composers.org/uploads/comp/brahms/7958/CUsersd673852PicturesEspeciaisCompositoresBrahms_-_1853.jpg">
            <a:extLst>
              <a:ext uri="{FF2B5EF4-FFF2-40B4-BE49-F238E27FC236}">
                <a16:creationId xmlns:a16="http://schemas.microsoft.com/office/drawing/2014/main" id="{A052975B-8357-4FF3-9FF6-AC998AC003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5938" y="3643313"/>
            <a:ext cx="2201862" cy="302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 descr="https://encrypted-tbn1.gstatic.com/images?q=tbn:ANd9GcQS1YCKRbyl9n-y7n4Rn_ge-P-FE9YZHGPSLihcKqI_LL-qMTTk">
            <a:extLst>
              <a:ext uri="{FF2B5EF4-FFF2-40B4-BE49-F238E27FC236}">
                <a16:creationId xmlns:a16="http://schemas.microsoft.com/office/drawing/2014/main" id="{B0847EDA-E5D5-4D91-A345-A6B7F99E6E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5" y="3643313"/>
            <a:ext cx="2214563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D4A827D4-DCE8-4276-8CDC-16107D2E49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sl-SI" altLang="sl-SI"/>
              <a:t>SMRT</a:t>
            </a:r>
            <a:endParaRPr lang="en-US" altLang="sl-SI"/>
          </a:p>
        </p:txBody>
      </p:sp>
      <p:sp>
        <p:nvSpPr>
          <p:cNvPr id="13315" name="Content Placeholder 2">
            <a:extLst>
              <a:ext uri="{FF2B5EF4-FFF2-40B4-BE49-F238E27FC236}">
                <a16:creationId xmlns:a16="http://schemas.microsoft.com/office/drawing/2014/main" id="{A15F4142-D150-4416-B69D-5CA88D87EF3E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r>
              <a:rPr lang="sl-SI" altLang="sl-SI" sz="2800"/>
              <a:t>1896 je umrla Clara Schumann</a:t>
            </a:r>
            <a:endParaRPr lang="en-US" altLang="sl-SI" sz="2800"/>
          </a:p>
          <a:p>
            <a:r>
              <a:rPr lang="sl-SI" altLang="sl-SI" sz="2800"/>
              <a:t>zbolel za rakom </a:t>
            </a:r>
            <a:endParaRPr lang="en-US" altLang="sl-SI" sz="2800"/>
          </a:p>
          <a:p>
            <a:r>
              <a:rPr lang="sl-SI" altLang="sl-SI" sz="2800"/>
              <a:t>3. aprila 1897 umrl na Dunaju</a:t>
            </a:r>
            <a:endParaRPr lang="en-US" altLang="sl-SI" sz="2800"/>
          </a:p>
          <a:p>
            <a:endParaRPr lang="en-US" altLang="sl-SI"/>
          </a:p>
        </p:txBody>
      </p:sp>
      <p:pic>
        <p:nvPicPr>
          <p:cNvPr id="13316" name="Picture 2" descr="http://1.bp.blogspot.com/-RcPAg_yO6jA/UXs7Y3WaqiI/AAAAAAAAAXM/mh5PzXCiHIA/s1600/clara-schumann-1819-1896-granger.jpg">
            <a:extLst>
              <a:ext uri="{FF2B5EF4-FFF2-40B4-BE49-F238E27FC236}">
                <a16:creationId xmlns:a16="http://schemas.microsoft.com/office/drawing/2014/main" id="{C07A9073-AF0F-44A4-AAF0-0195099DC6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29313" y="2000250"/>
            <a:ext cx="2979737" cy="4319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2" descr="http://upload.wikimedia.org/wikipedia/commons/thumb/1/15/JohannesBrahms.jpg/200px-JohannesBrahms.jpg">
            <a:extLst>
              <a:ext uri="{FF2B5EF4-FFF2-40B4-BE49-F238E27FC236}">
                <a16:creationId xmlns:a16="http://schemas.microsoft.com/office/drawing/2014/main" id="{22E71B41-1387-4ED3-AA2D-18973A815F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3214688"/>
            <a:ext cx="2643187" cy="3422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3A1A00A2-E776-485B-A783-3985070A08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sl-SI" altLang="sl-SI"/>
              <a:t>DELA</a:t>
            </a:r>
            <a:endParaRPr lang="en-US" altLang="sl-SI"/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9403CCE9-34C3-4157-B992-B1C196C0EF5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571500" y="1785938"/>
            <a:ext cx="8153400" cy="3500437"/>
          </a:xfrm>
        </p:spPr>
        <p:txBody>
          <a:bodyPr/>
          <a:lstStyle/>
          <a:p>
            <a:r>
              <a:rPr lang="sl-SI" altLang="sl-SI" sz="2800"/>
              <a:t>Nemški rekviem (žalna maša) – posvetil materi in Robertu Schumannu</a:t>
            </a:r>
            <a:endParaRPr lang="en-US" altLang="sl-SI" sz="2800"/>
          </a:p>
          <a:p>
            <a:r>
              <a:rPr lang="sl-SI" altLang="sl-SI" sz="2800"/>
              <a:t>poslušal cigansko glasbo – Madžarski plesi </a:t>
            </a:r>
            <a:r>
              <a:rPr lang="sl-SI" altLang="sl-SI" sz="2800">
                <a:latin typeface="Calibri" panose="020F0502020204030204" pitchFamily="34" charset="0"/>
              </a:rPr>
              <a:t>→ </a:t>
            </a:r>
            <a:r>
              <a:rPr lang="sl-SI" altLang="sl-SI" sz="2800"/>
              <a:t>21</a:t>
            </a:r>
            <a:endParaRPr lang="en-US" altLang="sl-SI" sz="2800"/>
          </a:p>
          <a:p>
            <a:endParaRPr lang="en-US" altLang="sl-SI"/>
          </a:p>
        </p:txBody>
      </p:sp>
      <p:pic>
        <p:nvPicPr>
          <p:cNvPr id="14340" name="Picture 2" descr="https://encrypted-tbn0.gstatic.com/images?q=tbn:ANd9GcQnS6vrKm7MPSKUs7eaUNawwLGZUtBQHsrOeW0pXLGS0Z1wqeTvhQ">
            <a:extLst>
              <a:ext uri="{FF2B5EF4-FFF2-40B4-BE49-F238E27FC236}">
                <a16:creationId xmlns:a16="http://schemas.microsoft.com/office/drawing/2014/main" id="{21196D47-316D-4269-B78A-B22D4E072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813" y="3500438"/>
            <a:ext cx="3643312" cy="3036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4" descr="http://farm3.staticflickr.com/2535/4203030512_e048d5cfeb.jpg">
            <a:extLst>
              <a:ext uri="{FF2B5EF4-FFF2-40B4-BE49-F238E27FC236}">
                <a16:creationId xmlns:a16="http://schemas.microsoft.com/office/drawing/2014/main" id="{69CCF413-BDA3-42EA-8A57-40164CDC25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9188" y="3429000"/>
            <a:ext cx="3140075" cy="318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>
            <a:extLst>
              <a:ext uri="{FF2B5EF4-FFF2-40B4-BE49-F238E27FC236}">
                <a16:creationId xmlns:a16="http://schemas.microsoft.com/office/drawing/2014/main" id="{352EB9F1-0720-45D5-941D-3307381CD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sl-SI" altLang="sl-SI"/>
              <a:t>DELA</a:t>
            </a:r>
            <a:endParaRPr lang="en-US" altLang="sl-S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343F28-45DE-45D3-A156-58B782FB417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900613"/>
          </a:xfrm>
        </p:spPr>
        <p:txBody>
          <a:bodyPr>
            <a:normAutofit lnSpcReduction="1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sl-SI" sz="2800" dirty="0"/>
              <a:t>vse razen oratorija in opere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sl-SI" sz="2800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sl-SI" sz="2800" dirty="0"/>
              <a:t>orkestrska dela:  preko 13 </a:t>
            </a:r>
            <a:endParaRPr lang="en-US" sz="2800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sl-SI" sz="2800" dirty="0"/>
              <a:t>komparacije za klavir (dvoročno):  preko 110</a:t>
            </a:r>
            <a:endParaRPr lang="en-US" sz="2800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sl-SI" sz="2800" dirty="0"/>
              <a:t>komparacije za klavir (štiriročno):  preko 70</a:t>
            </a:r>
            <a:endParaRPr lang="en-US" sz="2800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err="1"/>
              <a:t>komorna</a:t>
            </a:r>
            <a:r>
              <a:rPr lang="en-US" sz="2800" dirty="0"/>
              <a:t> </a:t>
            </a:r>
            <a:r>
              <a:rPr lang="en-US" sz="2800" dirty="0" err="1"/>
              <a:t>glasba</a:t>
            </a:r>
            <a:r>
              <a:rPr lang="en-US" sz="2800" dirty="0"/>
              <a:t> s </a:t>
            </a:r>
            <a:r>
              <a:rPr lang="en-US" sz="2800" dirty="0" err="1"/>
              <a:t>klavirjem</a:t>
            </a:r>
            <a:r>
              <a:rPr lang="en-US" sz="2800" dirty="0"/>
              <a:t>:  </a:t>
            </a:r>
            <a:r>
              <a:rPr lang="en-US" sz="2800" dirty="0" err="1"/>
              <a:t>okoli</a:t>
            </a:r>
            <a:r>
              <a:rPr lang="en-US" sz="2800" dirty="0"/>
              <a:t> 20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sl-SI" sz="2800" dirty="0"/>
              <a:t>komorna glasba brez klavirja:  okoli 8</a:t>
            </a:r>
            <a:endParaRPr lang="en-US" sz="2800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err="1"/>
              <a:t>orgelska</a:t>
            </a:r>
            <a:r>
              <a:rPr lang="en-US" sz="2800" dirty="0"/>
              <a:t> </a:t>
            </a:r>
            <a:r>
              <a:rPr lang="en-US" sz="2800" dirty="0" err="1"/>
              <a:t>dela</a:t>
            </a:r>
            <a:r>
              <a:rPr lang="en-US" sz="2800" dirty="0"/>
              <a:t>: 5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err="1"/>
              <a:t>zborovska</a:t>
            </a:r>
            <a:r>
              <a:rPr lang="en-US" sz="2800" dirty="0"/>
              <a:t> </a:t>
            </a:r>
            <a:r>
              <a:rPr lang="en-US" sz="2800" dirty="0" err="1"/>
              <a:t>dela</a:t>
            </a:r>
            <a:r>
              <a:rPr lang="en-US" sz="2800" dirty="0"/>
              <a:t>:  </a:t>
            </a:r>
            <a:r>
              <a:rPr lang="en-US" sz="2800" dirty="0" err="1"/>
              <a:t>okoli</a:t>
            </a:r>
            <a:r>
              <a:rPr lang="en-US" sz="2800" dirty="0"/>
              <a:t> 33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en-US" sz="2800" dirty="0" err="1"/>
              <a:t>samospevi</a:t>
            </a:r>
            <a:r>
              <a:rPr lang="en-US" sz="2800" dirty="0"/>
              <a:t>:  330 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dirty="0"/>
          </a:p>
        </p:txBody>
      </p:sp>
    </p:spTree>
  </p:cSld>
  <p:clrMapOvr>
    <a:masterClrMapping/>
  </p:clrMapOvr>
  <p:transition>
    <p:wipe dir="d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2AE12472-6280-4AA9-94D1-2496E08D33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r>
              <a:rPr lang="sl-SI" altLang="sl-SI"/>
              <a:t>POSLUŠANJE:</a:t>
            </a:r>
            <a:endParaRPr lang="en-US" altLang="sl-SI"/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26855989-3D55-4291-AEBA-300C0300417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r>
              <a:rPr lang="sl-SI" altLang="sl-SI" sz="2800"/>
              <a:t>Brahmsova uspavanka in pa Madžarski ples št. 5.</a:t>
            </a:r>
            <a:endParaRPr lang="en-US" altLang="sl-SI" sz="2800"/>
          </a:p>
          <a:p>
            <a:r>
              <a:rPr lang="sl-SI" altLang="sl-SI" sz="2800" u="sng">
                <a:hlinkClick r:id="rId3"/>
              </a:rPr>
              <a:t>https://www.youtube.com/watch?v=3X9LvC9WkkQ</a:t>
            </a:r>
            <a:r>
              <a:rPr lang="sl-SI" altLang="sl-SI" sz="2800"/>
              <a:t> (s slikami) ali</a:t>
            </a:r>
            <a:endParaRPr lang="en-US" altLang="sl-SI" sz="2800"/>
          </a:p>
          <a:p>
            <a:r>
              <a:rPr lang="sl-SI" altLang="sl-SI" sz="2800" u="sng">
                <a:hlinkClick r:id="rId4"/>
              </a:rPr>
              <a:t>https://www.youtube.com/watch?v=5tvjR0j5yEY</a:t>
            </a:r>
            <a:r>
              <a:rPr lang="sl-SI" altLang="sl-SI" sz="2800"/>
              <a:t> (z orkestrom)</a:t>
            </a:r>
            <a:endParaRPr lang="en-US" altLang="sl-SI" sz="2800"/>
          </a:p>
          <a:p>
            <a:r>
              <a:rPr lang="sl-SI" altLang="sl-SI" sz="2800"/>
              <a:t> </a:t>
            </a:r>
            <a:endParaRPr lang="en-US" altLang="sl-SI" sz="2800"/>
          </a:p>
          <a:p>
            <a:r>
              <a:rPr lang="sl-SI" altLang="sl-SI" sz="2800" u="sng">
                <a:hlinkClick r:id="rId5"/>
              </a:rPr>
              <a:t>https://www.youtube.com/watch?v=t894eGoymio</a:t>
            </a:r>
            <a:r>
              <a:rPr lang="sl-SI" altLang="sl-SI" sz="2800"/>
              <a:t> – uspavanka</a:t>
            </a:r>
            <a:endParaRPr lang="en-US" altLang="sl-SI" sz="2800"/>
          </a:p>
        </p:txBody>
      </p:sp>
    </p:spTree>
  </p:cSld>
  <p:clrMapOvr>
    <a:masterClrMapping/>
  </p:clrMapOvr>
  <p:transition>
    <p:wipe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230D61C5-F0FF-4AB4-AD00-FFAB15C4A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2938" y="0"/>
            <a:ext cx="8123237" cy="3128963"/>
          </a:xfrm>
        </p:spPr>
        <p:txBody>
          <a:bodyPr/>
          <a:lstStyle/>
          <a:p>
            <a:r>
              <a:rPr lang="sl-SI" altLang="sl-SI" sz="8800">
                <a:latin typeface="Cooper Black" panose="0208090404030B020404" pitchFamily="18" charset="0"/>
              </a:rPr>
              <a:t>HVALA ZA POZORNOST </a:t>
            </a:r>
            <a:endParaRPr lang="en-US" altLang="sl-SI" sz="8800">
              <a:latin typeface="Cooper Black" panose="0208090404030B020404" pitchFamily="18" charset="0"/>
            </a:endParaRPr>
          </a:p>
        </p:txBody>
      </p:sp>
      <p:pic>
        <p:nvPicPr>
          <p:cNvPr id="17411" name="Picture 2" descr="https://encrypted-tbn1.gstatic.com/images?q=tbn:ANd9GcSALG2qGvNmJB5_Ms7TUDzQ-p1ZOWZZMt3eOFYcF3klJPTfdYVC">
            <a:extLst>
              <a:ext uri="{FF2B5EF4-FFF2-40B4-BE49-F238E27FC236}">
                <a16:creationId xmlns:a16="http://schemas.microsoft.com/office/drawing/2014/main" id="{90FD4E24-D46E-4369-91A6-16B9E7243C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2714625"/>
            <a:ext cx="3409950" cy="396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Median">
    <a:dk1>
      <a:sysClr val="windowText" lastClr="000000"/>
    </a:dk1>
    <a:lt1>
      <a:sysClr val="window" lastClr="FFFFFF"/>
    </a:lt1>
    <a:dk2>
      <a:srgbClr val="775F55"/>
    </a:dk2>
    <a:lt2>
      <a:srgbClr val="EBDDC3"/>
    </a:lt2>
    <a:accent1>
      <a:srgbClr val="94B6D2"/>
    </a:accent1>
    <a:accent2>
      <a:srgbClr val="DD8047"/>
    </a:accent2>
    <a:accent3>
      <a:srgbClr val="A5AB81"/>
    </a:accent3>
    <a:accent4>
      <a:srgbClr val="D8B25C"/>
    </a:accent4>
    <a:accent5>
      <a:srgbClr val="7BA79D"/>
    </a:accent5>
    <a:accent6>
      <a:srgbClr val="968C8C"/>
    </a:accent6>
    <a:hlink>
      <a:srgbClr val="F7B615"/>
    </a:hlink>
    <a:folHlink>
      <a:srgbClr val="704404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0</TotalTime>
  <Words>312</Words>
  <Application>Microsoft Office PowerPoint</Application>
  <PresentationFormat>On-screen Show (4:3)</PresentationFormat>
  <Paragraphs>53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Cooper Black</vt:lpstr>
      <vt:lpstr>Tw Cen MT</vt:lpstr>
      <vt:lpstr>Wingdings</vt:lpstr>
      <vt:lpstr>Wingdings 2</vt:lpstr>
      <vt:lpstr>Median</vt:lpstr>
      <vt:lpstr>JOHANNES BRAHMS</vt:lpstr>
      <vt:lpstr>OTROŠTVO</vt:lpstr>
      <vt:lpstr>DELOVANJE</vt:lpstr>
      <vt:lpstr>DELOVANJE</vt:lpstr>
      <vt:lpstr>SMRT</vt:lpstr>
      <vt:lpstr>DELA</vt:lpstr>
      <vt:lpstr>DELA</vt:lpstr>
      <vt:lpstr>POSLUŠANJE:</vt:lpstr>
      <vt:lpstr>HVALA ZA POZORNOST </vt:lpstr>
      <vt:lpstr>VIRI: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2019-05-31T08:41:53Z</dcterms:created>
  <dcterms:modified xsi:type="dcterms:W3CDTF">2019-05-31T08:41:53Z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URL">
    <vt:lpwstr>https://dijaski.net</vt:lpwstr>
  </property>
</Properties>
</file>