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3AEC09-867D-4F2B-A2D9-4E03803107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BF3954-4C41-46FC-A95C-B4A6ABC1B46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7E361F-1FA0-4932-9954-0280A8C05768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29906B-CACE-4047-A77A-4CD6F1B59B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6C5D404-C314-47A7-94E5-C111E2863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9FA17-C8A7-4EC6-9F7C-0975FFF1BB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137E6-C136-4D2D-A3C7-AAD50A61E9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0EB470-9F40-4DD2-8CF8-6E6E966C0832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8CBBA53-9A2E-4203-BA8D-FE29256883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11D280ED-232D-480E-8D2E-23DA7A60FE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0D26A33A-1BE3-4974-9C3F-EF524AFCF9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AD2EF62C-F5C5-4063-BF87-ED58695D49E9}" type="slidenum">
              <a:rPr lang="en-US" altLang="sl-SI">
                <a:latin typeface="Calibri" panose="020F0502020204030204" pitchFamily="34" charset="0"/>
              </a:rPr>
              <a:pPr/>
              <a:t>8</a:t>
            </a:fld>
            <a:endParaRPr lang="en-US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1C6847-B833-44BD-8469-FBB3C9B06AC6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0FCB88-2A0F-4ED4-AB59-4331CF1BACBC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6DBAC-514B-4344-B275-980B7206998C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209747BA-ADB5-4620-A16A-5B805D83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827C7D-63A3-4A99-A42B-881B7AE2F8C8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4E6E4742-5013-4DCC-864E-7A42EA93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491D44DC-C283-46BB-946B-62129935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A67387-87B3-47EC-B41C-941C8D1E4B8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35388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97BB25E-48C2-4FBE-9ADA-374977AB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4DAE3-32A3-4D86-A9A8-85D8442C2A11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A2F12D3-7ED0-42A4-9FEC-BF435D40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4BB88AEC-13F6-4647-82C2-637F72E75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108DC-09D8-4555-9D3D-2041C163B40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9455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EE66A6-2E67-4474-8C79-AE1AD7C48A44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1A0A07-8CB3-43E5-A3CF-BA746B4B5E9D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6B6CA1-528C-401C-844A-FBC229D703D9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45E191C-3794-4DBE-8132-DBDA9EAA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4E3E-5CC5-49C1-B5B4-9EACE748D24E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02243D-883C-49F4-92ED-ADE6DD37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7773E8-35FB-4BCB-9765-BF03BBFB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B990DBF-109C-4EFE-BFE4-90BAF3B7FAC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08875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AA17D2D9-A36E-49A0-8F69-7B9297E6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423A-113E-48F1-A45A-F89A0DA4273C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2235250-BA64-4053-8C96-F4A082C7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256BAF0-C229-4AE3-A0B4-88EA90C6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314FA-C864-406D-8E6C-4A0A788F9EB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0504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C06920-E652-4291-BD67-E0367055D3F3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DD517C-1486-481A-976C-07403016BEB8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A84121-A91F-40F0-9462-9F10711CFB90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F3ABC526-1DE5-4C37-BF7B-FE2426570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FE7D-236A-4B95-9D3D-B0F2D2E33191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EF5CCD35-AB94-4E3E-A150-D16183C34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283DB2D2-C5FB-495B-A88C-5B97317DE244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434632F-0BB7-40D9-9619-9968551790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82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CD560C02-C385-4B5A-A543-C8DE8C7B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D82594-134C-4F29-9106-870B580C6761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7DCB0C7D-C4EA-4668-A0A2-7BA02ADF9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1492D6-34CF-44D9-A852-B103124005EB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F60AAED1-9124-4F42-8D2E-E847850D102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00241133-655C-49E6-98F8-029FE46A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F91FA6-ADDB-4A7E-B988-D3145D023FB2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43DF913C-099C-4A9E-9890-7EC9B4F0D5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3AD8B1-4FAA-4FEE-AB1E-EB2C8DDA8ED7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11891A53-5AF2-4BDA-91EC-00F95D097C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0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4004D5DA-B78F-4C1C-A557-AA70FA3E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E6445-F500-4779-B353-046E2A9522F2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E428350-C5FF-4759-A20C-A60E62EA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6CB5B33D-AA27-46D6-AF23-569C72DB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27A8B-4ADD-4BE3-9CA1-632F34FBAA3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39422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21463B-35A8-439A-98A1-3F0451513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9D5E3-AD33-4C94-A552-764F90DD67E3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B7309-B650-4CE5-BB0A-0DDDF470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AD498-2DBE-4296-A69A-CF50C007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01B4D4-36EF-4292-8584-A8E72102E82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281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BF7A4C4-2377-4221-9342-B6F42C32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09E8-CE79-4CAC-92FF-48871ECEC4D6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46337A8-689C-433D-8798-CE98B15F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5B3872F-9B43-4246-B586-D67514C7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3CECD-F65D-47D1-9014-48DFA65AF25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0455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7D19631-F232-4F93-9F1D-B2C92736980D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9E544D-394D-4D13-BB4C-A60966BFF88B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D9EDBE-DD29-40A8-AB80-F29DBC21A879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943AC9-F932-4A7B-999F-3FF0E1A5EB7F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337DA85C-0DCD-4FAA-807A-6B0E2BAA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0E982E-6FC8-484B-B20D-F07FCE4D68D5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B6181E98-1AC5-4E08-A46B-B96189D4A4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49D9B14D-19DE-44EA-BA82-36B9AF24BDAD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40088516-0AF5-4252-BD6D-3B52A6DFF2B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96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AFD332BA-BC8A-446A-8FAC-8A9B2D9BC9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43280522-1D5E-4D5C-AE2F-8C53173E11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DEAD27D-7A91-4806-927C-944EB2CF8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CE05FB-1F70-4F57-8605-B2536A7D1297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88E58-93B4-416C-AFD0-8E34A2056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CDBA45-C47E-4EB8-8561-11B5D557E276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0FDC2C-BA60-4ACF-AFB9-FDC5E594748E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F75530-33AA-47BE-B2D8-57081E4C9422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7EFC3C4-A2B4-4399-BD80-E5D7F30C0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277C42AF-5036-4D28-B7FB-41B59DFD4B9C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9" r:id="rId4"/>
    <p:sldLayoutId id="2147483710" r:id="rId5"/>
    <p:sldLayoutId id="2147483704" r:id="rId6"/>
    <p:sldLayoutId id="2147483711" r:id="rId7"/>
    <p:sldLayoutId id="2147483705" r:id="rId8"/>
    <p:sldLayoutId id="2147483712" r:id="rId9"/>
    <p:sldLayoutId id="2147483706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glasba/referati.html?r=gla_ref_brahms_johannes_01__predstavitev.ppt" TargetMode="External"/><Relationship Id="rId2" Type="http://schemas.openxmlformats.org/officeDocument/2006/relationships/hyperlink" Target="http://sl.wikipedia.org/wiki/Johannes_Brah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X9LvC9Wkk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894eGoymio" TargetMode="External"/><Relationship Id="rId4" Type="http://schemas.openxmlformats.org/officeDocument/2006/relationships/hyperlink" Target="https://www.youtube.com/watch?v=5tvjR0j5yE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760D-DE8B-4221-B5EE-408BF4504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688" y="1714500"/>
            <a:ext cx="7358062" cy="27860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8800" dirty="0">
                <a:solidFill>
                  <a:srgbClr val="FFFF00"/>
                </a:solidFill>
                <a:latin typeface="Cooper Black" pitchFamily="18" charset="0"/>
              </a:rPr>
              <a:t>JOHANNES BRAHMS</a:t>
            </a:r>
            <a:endParaRPr lang="en-US" sz="8800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023E3-E643-4CF1-9C1E-239059EFD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sl-SI" altLang="sl-SI" dirty="0"/>
              <a:t>                                                  </a:t>
            </a:r>
            <a:endParaRPr lang="en-US" altLang="sl-SI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B4A98D7-3264-4038-92F6-EAC813EF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VIRI:</a:t>
            </a:r>
            <a:endParaRPr lang="en-US" altLang="sl-SI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BE38434-A37E-4246-8E17-9629F5E00B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KNJIGE:</a:t>
            </a:r>
          </a:p>
          <a:p>
            <a:r>
              <a:rPr lang="sl-SI" altLang="sl-SI" sz="2400"/>
              <a:t> Pesek Albinca: GLASBA NEKOČ IN DANES. Založba Rokus Klett, Ljubljana 2011</a:t>
            </a:r>
          </a:p>
          <a:p>
            <a:r>
              <a:rPr lang="sl-SI" altLang="sl-SI" sz="2400"/>
              <a:t>Širca Costantini Karmen, Tornič Milharič Brigita: MALI GLASBENIK 4. Samozaložba, Postojna, 2012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INTERNET:</a:t>
            </a:r>
          </a:p>
          <a:p>
            <a:r>
              <a:rPr lang="en-US" altLang="sl-SI" sz="2400">
                <a:hlinkClick r:id="rId2"/>
              </a:rPr>
              <a:t>http://sl.wikipedia.org/wiki/Johannes_Brahms</a:t>
            </a:r>
            <a:endParaRPr lang="sl-SI" altLang="sl-SI" sz="2400"/>
          </a:p>
          <a:p>
            <a:r>
              <a:rPr lang="en-US" altLang="sl-SI" sz="2400">
                <a:hlinkClick r:id="rId3"/>
              </a:rPr>
              <a:t>http://www.dijaski.net/glasba/referati.html?r=gla_ref_brahms_johannes_01__predstavitev.ppt</a:t>
            </a:r>
            <a:r>
              <a:rPr lang="sl-SI" altLang="sl-SI" sz="2400"/>
              <a:t>  </a:t>
            </a:r>
          </a:p>
          <a:p>
            <a:endParaRPr lang="en-US" altLang="sl-SI"/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147D18F-35F8-4EBA-9EDA-A4A676FDB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OTROŠTVO</a:t>
            </a:r>
            <a:endParaRPr lang="en-US" altLang="sl-SI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E61EA82-AEDF-468B-8A6B-18C5C81749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predstavnik zgodnje – romantičnega obdobja </a:t>
            </a:r>
          </a:p>
          <a:p>
            <a:r>
              <a:rPr lang="sl-SI" altLang="sl-SI" sz="2800"/>
              <a:t>7. maj 1883 v Hamburgu, Nemčija </a:t>
            </a:r>
          </a:p>
          <a:p>
            <a:r>
              <a:rPr lang="sl-SI" altLang="sl-SI" sz="2800"/>
              <a:t>revni družina</a:t>
            </a:r>
            <a:endParaRPr lang="en-US" altLang="sl-SI" sz="2800"/>
          </a:p>
          <a:p>
            <a:r>
              <a:rPr lang="sl-SI" altLang="sl-SI" sz="2800"/>
              <a:t>veliko sam </a:t>
            </a:r>
            <a:r>
              <a:rPr lang="sl-SI" altLang="sl-SI" sz="2800">
                <a:latin typeface="Calibri" panose="020F0502020204030204" pitchFamily="34" charset="0"/>
              </a:rPr>
              <a:t>→</a:t>
            </a:r>
            <a:r>
              <a:rPr lang="sl-SI" altLang="sl-SI" sz="2800"/>
              <a:t> otožen značaj</a:t>
            </a:r>
            <a:endParaRPr lang="en-US" altLang="sl-SI" sz="2800"/>
          </a:p>
          <a:p>
            <a:r>
              <a:rPr lang="sl-SI" altLang="sl-SI" sz="2800"/>
              <a:t>oče kontrabasist</a:t>
            </a:r>
          </a:p>
          <a:p>
            <a:r>
              <a:rPr lang="sl-SI" altLang="sl-SI" sz="2800"/>
              <a:t>kupili klavir </a:t>
            </a:r>
            <a:r>
              <a:rPr lang="sl-SI" altLang="sl-SI" sz="2800">
                <a:latin typeface="Calibri" panose="020F0502020204030204" pitchFamily="34" charset="0"/>
              </a:rPr>
              <a:t>→ </a:t>
            </a:r>
            <a:r>
              <a:rPr lang="sl-SI" altLang="sl-SI" sz="2800"/>
              <a:t>pisal lastne skladbe</a:t>
            </a:r>
            <a:endParaRPr lang="en-US" altLang="sl-SI" sz="2800"/>
          </a:p>
          <a:p>
            <a:r>
              <a:rPr lang="sl-SI" altLang="sl-SI" sz="2800"/>
              <a:t>učitelji pomagali pri študiju</a:t>
            </a:r>
            <a:endParaRPr lang="en-US" altLang="sl-SI" sz="2800"/>
          </a:p>
          <a:p>
            <a:endParaRPr lang="en-US" altLang="sl-SI"/>
          </a:p>
        </p:txBody>
      </p:sp>
      <p:pic>
        <p:nvPicPr>
          <p:cNvPr id="21508" name="Picture 4" descr="http://paulthomasonwriter.com/wp-content/uploads/2012/09/brahms.jpg">
            <a:extLst>
              <a:ext uri="{FF2B5EF4-FFF2-40B4-BE49-F238E27FC236}">
                <a16:creationId xmlns:a16="http://schemas.microsoft.com/office/drawing/2014/main" id="{BE8FA85D-E9D4-42F9-9423-1157057AC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214563"/>
            <a:ext cx="2581275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encrypted-tbn1.gstatic.com/images?q=tbn:ANd9GcQ1_Z1RqU2b1i86GeU3P2RDgp-DGctQgUMouijA0UDkZ4IplZYY">
            <a:extLst>
              <a:ext uri="{FF2B5EF4-FFF2-40B4-BE49-F238E27FC236}">
                <a16:creationId xmlns:a16="http://schemas.microsoft.com/office/drawing/2014/main" id="{4690BB71-5C2E-4853-A205-53A29A2D6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14313"/>
            <a:ext cx="216376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 descr="http://upload.wikimedia.org/wikipedia/commons/f/f9/Clara_Schumann_1853.jpg">
            <a:extLst>
              <a:ext uri="{FF2B5EF4-FFF2-40B4-BE49-F238E27FC236}">
                <a16:creationId xmlns:a16="http://schemas.microsoft.com/office/drawing/2014/main" id="{2E08209E-615F-4CDD-A21A-CC51AD69D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143250"/>
            <a:ext cx="2444750" cy="353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le 1">
            <a:extLst>
              <a:ext uri="{FF2B5EF4-FFF2-40B4-BE49-F238E27FC236}">
                <a16:creationId xmlns:a16="http://schemas.microsoft.com/office/drawing/2014/main" id="{6348E28E-F4BB-49BF-8830-EA37D22DC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DELOVANJE</a:t>
            </a:r>
            <a:endParaRPr lang="en-US" altLang="sl-SI"/>
          </a:p>
        </p:txBody>
      </p:sp>
      <p:sp>
        <p:nvSpPr>
          <p:cNvPr id="11269" name="Content Placeholder 2">
            <a:extLst>
              <a:ext uri="{FF2B5EF4-FFF2-40B4-BE49-F238E27FC236}">
                <a16:creationId xmlns:a16="http://schemas.microsoft.com/office/drawing/2014/main" id="{72257CAB-3BCD-421C-BEF0-8A6AB2545F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deloval na Dunaju</a:t>
            </a:r>
            <a:endParaRPr lang="en-US" altLang="sl-SI" sz="2800"/>
          </a:p>
          <a:p>
            <a:r>
              <a:rPr lang="sl-SI" altLang="sl-SI" sz="2800"/>
              <a:t>blizu mu je bil Ludwig van Beethoven</a:t>
            </a:r>
          </a:p>
          <a:p>
            <a:r>
              <a:rPr lang="sl-SI" altLang="sl-SI" sz="2800"/>
              <a:t>klasicistična glasbena </a:t>
            </a:r>
            <a:r>
              <a:rPr lang="sl-SI" altLang="sl-SI" sz="2800">
                <a:latin typeface="Calibri" panose="020F0502020204030204" pitchFamily="34" charset="0"/>
              </a:rPr>
              <a:t>→</a:t>
            </a:r>
            <a:r>
              <a:rPr lang="sl-SI" altLang="sl-SI" sz="2800"/>
              <a:t> romantični harmonski elementi </a:t>
            </a:r>
          </a:p>
          <a:p>
            <a:r>
              <a:rPr lang="sl-SI" altLang="sl-SI" sz="2800"/>
              <a:t>prijatelj Franza Liszta, Wagner</a:t>
            </a:r>
            <a:r>
              <a:rPr lang="sl-SI" altLang="sl-SI" sz="2800">
                <a:solidFill>
                  <a:schemeClr val="bg1"/>
                </a:solidFill>
              </a:rPr>
              <a:t>ja in Roberta </a:t>
            </a:r>
            <a:r>
              <a:rPr lang="sl-SI" altLang="sl-SI" sz="2800"/>
              <a:t>Schumanna</a:t>
            </a:r>
            <a:endParaRPr lang="en-US" altLang="sl-SI" sz="2800"/>
          </a:p>
          <a:p>
            <a:r>
              <a:rPr lang="sl-SI" altLang="sl-SI" sz="2800"/>
              <a:t>Claro Wieck Schumann - zaupn</a:t>
            </a:r>
            <a:r>
              <a:rPr lang="sl-SI" altLang="sl-SI" sz="2800">
                <a:solidFill>
                  <a:schemeClr val="bg1"/>
                </a:solidFill>
              </a:rPr>
              <a:t>ica</a:t>
            </a:r>
            <a:endParaRPr lang="en-US" altLang="sl-SI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C31B135-D41C-4495-A16E-41C19D2D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DELOVANJE</a:t>
            </a:r>
            <a:endParaRPr lang="en-US" altLang="sl-SI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50446B0-48B7-43E4-87FC-846832FFAA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ustanovil ženski zbor ga vodil in učil, skladal</a:t>
            </a:r>
            <a:endParaRPr lang="en-US" altLang="sl-SI" sz="2800"/>
          </a:p>
          <a:p>
            <a:r>
              <a:rPr lang="sl-SI" altLang="sl-SI" sz="2800"/>
              <a:t>pritegnila pevka Bertha Porubsky</a:t>
            </a:r>
            <a:endParaRPr lang="en-US" altLang="sl-SI" sz="2800"/>
          </a:p>
          <a:p>
            <a:r>
              <a:rPr lang="sl-SI" altLang="sl-SI" sz="2800"/>
              <a:t>za prvega otroka - uspavanka Pesem za zibelko ali Brahmsova uspavanka</a:t>
            </a:r>
            <a:endParaRPr lang="en-US" altLang="sl-SI" sz="2800"/>
          </a:p>
        </p:txBody>
      </p:sp>
      <p:pic>
        <p:nvPicPr>
          <p:cNvPr id="7170" name="Picture 2" descr="http://www.classical-composers.org/uploads/comp/brahms/7958/CUsersd673852PicturesEspeciaisCompositoresBrahms_-_1853.jpg">
            <a:extLst>
              <a:ext uri="{FF2B5EF4-FFF2-40B4-BE49-F238E27FC236}">
                <a16:creationId xmlns:a16="http://schemas.microsoft.com/office/drawing/2014/main" id="{A052975B-8357-4FF3-9FF6-AC998AC00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643313"/>
            <a:ext cx="2201862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https://encrypted-tbn1.gstatic.com/images?q=tbn:ANd9GcQS1YCKRbyl9n-y7n4Rn_ge-P-FE9YZHGPSLihcKqI_LL-qMTTk">
            <a:extLst>
              <a:ext uri="{FF2B5EF4-FFF2-40B4-BE49-F238E27FC236}">
                <a16:creationId xmlns:a16="http://schemas.microsoft.com/office/drawing/2014/main" id="{B0847EDA-E5D5-4D91-A345-A6B7F99E6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643313"/>
            <a:ext cx="2214563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4A827D4-DCE8-4276-8CDC-16107D2E4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SMRT</a:t>
            </a:r>
            <a:endParaRPr lang="en-US" altLang="sl-SI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15F4142-D150-4416-B69D-5CA88D87EF3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1896 je umrla Clara Schumann</a:t>
            </a:r>
            <a:endParaRPr lang="en-US" altLang="sl-SI" sz="2800"/>
          </a:p>
          <a:p>
            <a:r>
              <a:rPr lang="sl-SI" altLang="sl-SI" sz="2800"/>
              <a:t>zbolel za rakom </a:t>
            </a:r>
            <a:endParaRPr lang="en-US" altLang="sl-SI" sz="2800"/>
          </a:p>
          <a:p>
            <a:r>
              <a:rPr lang="sl-SI" altLang="sl-SI" sz="2800"/>
              <a:t>3. aprila 1897 umrl na Dunaju</a:t>
            </a:r>
            <a:endParaRPr lang="en-US" altLang="sl-SI" sz="2800"/>
          </a:p>
          <a:p>
            <a:endParaRPr lang="en-US" altLang="sl-SI"/>
          </a:p>
        </p:txBody>
      </p:sp>
      <p:pic>
        <p:nvPicPr>
          <p:cNvPr id="13316" name="Picture 2" descr="http://1.bp.blogspot.com/-RcPAg_yO6jA/UXs7Y3WaqiI/AAAAAAAAAXM/mh5PzXCiHIA/s1600/clara-schumann-1819-1896-granger.jpg">
            <a:extLst>
              <a:ext uri="{FF2B5EF4-FFF2-40B4-BE49-F238E27FC236}">
                <a16:creationId xmlns:a16="http://schemas.microsoft.com/office/drawing/2014/main" id="{C07A9073-AF0F-44A4-AAF0-0195099DC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000250"/>
            <a:ext cx="2979737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2" descr="http://upload.wikimedia.org/wikipedia/commons/thumb/1/15/JohannesBrahms.jpg/200px-JohannesBrahms.jpg">
            <a:extLst>
              <a:ext uri="{FF2B5EF4-FFF2-40B4-BE49-F238E27FC236}">
                <a16:creationId xmlns:a16="http://schemas.microsoft.com/office/drawing/2014/main" id="{22E71B41-1387-4ED3-AA2D-18973A815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214688"/>
            <a:ext cx="2643187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A1A00A2-E776-485B-A783-3985070A0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DELA</a:t>
            </a:r>
            <a:endParaRPr lang="en-US" altLang="sl-SI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403CCE9-34C3-4157-B992-B1C196C0EF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500" y="1785938"/>
            <a:ext cx="8153400" cy="3500437"/>
          </a:xfrm>
        </p:spPr>
        <p:txBody>
          <a:bodyPr/>
          <a:lstStyle/>
          <a:p>
            <a:r>
              <a:rPr lang="sl-SI" altLang="sl-SI" sz="2800"/>
              <a:t>Nemški rekviem (žalna maša) – posvetil materi in Robertu Schumannu</a:t>
            </a:r>
            <a:endParaRPr lang="en-US" altLang="sl-SI" sz="2800"/>
          </a:p>
          <a:p>
            <a:r>
              <a:rPr lang="sl-SI" altLang="sl-SI" sz="2800"/>
              <a:t>poslušal cigansko glasbo – Madžarski plesi </a:t>
            </a:r>
            <a:r>
              <a:rPr lang="sl-SI" altLang="sl-SI" sz="2800">
                <a:latin typeface="Calibri" panose="020F0502020204030204" pitchFamily="34" charset="0"/>
              </a:rPr>
              <a:t>→ </a:t>
            </a:r>
            <a:r>
              <a:rPr lang="sl-SI" altLang="sl-SI" sz="2800"/>
              <a:t>21</a:t>
            </a:r>
            <a:endParaRPr lang="en-US" altLang="sl-SI" sz="2800"/>
          </a:p>
          <a:p>
            <a:endParaRPr lang="en-US" altLang="sl-SI"/>
          </a:p>
        </p:txBody>
      </p:sp>
      <p:pic>
        <p:nvPicPr>
          <p:cNvPr id="14340" name="Picture 2" descr="https://encrypted-tbn0.gstatic.com/images?q=tbn:ANd9GcQnS6vrKm7MPSKUs7eaUNawwLGZUtBQHsrOeW0pXLGS0Z1wqeTvhQ">
            <a:extLst>
              <a:ext uri="{FF2B5EF4-FFF2-40B4-BE49-F238E27FC236}">
                <a16:creationId xmlns:a16="http://schemas.microsoft.com/office/drawing/2014/main" id="{21196D47-316D-4269-B78A-B22D4E072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500438"/>
            <a:ext cx="3643312" cy="3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http://farm3.staticflickr.com/2535/4203030512_e048d5cfeb.jpg">
            <a:extLst>
              <a:ext uri="{FF2B5EF4-FFF2-40B4-BE49-F238E27FC236}">
                <a16:creationId xmlns:a16="http://schemas.microsoft.com/office/drawing/2014/main" id="{69CCF413-BDA3-42EA-8A57-40164CDC2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429000"/>
            <a:ext cx="3140075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52EB9F1-0720-45D5-941D-3307381C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DELA</a:t>
            </a:r>
            <a:endParaRPr lang="en-US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43F28-45DE-45D3-A156-58B782FB417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00613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2800" dirty="0"/>
              <a:t>vse razen oratorija in opere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sl-SI" sz="2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2800" dirty="0"/>
              <a:t>orkestrska dela:  preko 13 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2800" dirty="0"/>
              <a:t>komparacije za klavir (dvoročno):  preko 110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2800" dirty="0"/>
              <a:t>komparacije za klavir (štiriročno):  preko 70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/>
              <a:t>komorna</a:t>
            </a:r>
            <a:r>
              <a:rPr lang="en-US" sz="2800" dirty="0"/>
              <a:t> </a:t>
            </a:r>
            <a:r>
              <a:rPr lang="en-US" sz="2800" dirty="0" err="1"/>
              <a:t>glasba</a:t>
            </a:r>
            <a:r>
              <a:rPr lang="en-US" sz="2800" dirty="0"/>
              <a:t> s </a:t>
            </a:r>
            <a:r>
              <a:rPr lang="en-US" sz="2800" dirty="0" err="1"/>
              <a:t>klavirjem</a:t>
            </a:r>
            <a:r>
              <a:rPr lang="en-US" sz="2800" dirty="0"/>
              <a:t>:  </a:t>
            </a:r>
            <a:r>
              <a:rPr lang="en-US" sz="2800" dirty="0" err="1"/>
              <a:t>okoli</a:t>
            </a:r>
            <a:r>
              <a:rPr lang="en-US" sz="2800" dirty="0"/>
              <a:t> 20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sl-SI" sz="2800" dirty="0"/>
              <a:t>komorna glasba brez klavirja:  okoli 8</a:t>
            </a:r>
            <a:endParaRPr lang="en-US" sz="28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/>
              <a:t>orgelska</a:t>
            </a:r>
            <a:r>
              <a:rPr lang="en-US" sz="2800" dirty="0"/>
              <a:t> </a:t>
            </a:r>
            <a:r>
              <a:rPr lang="en-US" sz="2800" dirty="0" err="1"/>
              <a:t>dela</a:t>
            </a:r>
            <a:r>
              <a:rPr lang="en-US" sz="2800" dirty="0"/>
              <a:t>: 5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/>
              <a:t>zborovska</a:t>
            </a:r>
            <a:r>
              <a:rPr lang="en-US" sz="2800" dirty="0"/>
              <a:t> </a:t>
            </a:r>
            <a:r>
              <a:rPr lang="en-US" sz="2800" dirty="0" err="1"/>
              <a:t>dela</a:t>
            </a:r>
            <a:r>
              <a:rPr lang="en-US" sz="2800" dirty="0"/>
              <a:t>:  </a:t>
            </a:r>
            <a:r>
              <a:rPr lang="en-US" sz="2800" dirty="0" err="1"/>
              <a:t>okoli</a:t>
            </a:r>
            <a:r>
              <a:rPr lang="en-US" sz="2800" dirty="0"/>
              <a:t> 33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/>
              <a:t>samospevi</a:t>
            </a:r>
            <a:r>
              <a:rPr lang="en-US" sz="2800" dirty="0"/>
              <a:t>:  330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2AE12472-6280-4AA9-94D1-2496E08D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POSLUŠANJE:</a:t>
            </a:r>
            <a:endParaRPr lang="en-US" altLang="sl-SI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6855989-3D55-4291-AEBA-300C0300417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Brahmsova uspavanka in pa Madžarski ples št. 5.</a:t>
            </a:r>
            <a:endParaRPr lang="en-US" altLang="sl-SI" sz="2800"/>
          </a:p>
          <a:p>
            <a:r>
              <a:rPr lang="sl-SI" altLang="sl-SI" sz="2800" u="sng">
                <a:hlinkClick r:id="rId3"/>
              </a:rPr>
              <a:t>https://www.youtube.com/watch?v=3X9LvC9WkkQ</a:t>
            </a:r>
            <a:r>
              <a:rPr lang="sl-SI" altLang="sl-SI" sz="2800"/>
              <a:t> (s slikami) ali</a:t>
            </a:r>
            <a:endParaRPr lang="en-US" altLang="sl-SI" sz="2800"/>
          </a:p>
          <a:p>
            <a:r>
              <a:rPr lang="sl-SI" altLang="sl-SI" sz="2800" u="sng">
                <a:hlinkClick r:id="rId4"/>
              </a:rPr>
              <a:t>https://www.youtube.com/watch?v=5tvjR0j5yEY</a:t>
            </a:r>
            <a:r>
              <a:rPr lang="sl-SI" altLang="sl-SI" sz="2800"/>
              <a:t> (z orkestrom)</a:t>
            </a:r>
            <a:endParaRPr lang="en-US" altLang="sl-SI" sz="2800"/>
          </a:p>
          <a:p>
            <a:r>
              <a:rPr lang="sl-SI" altLang="sl-SI" sz="2800"/>
              <a:t> </a:t>
            </a:r>
            <a:endParaRPr lang="en-US" altLang="sl-SI" sz="2800"/>
          </a:p>
          <a:p>
            <a:r>
              <a:rPr lang="sl-SI" altLang="sl-SI" sz="2800" u="sng">
                <a:hlinkClick r:id="rId5"/>
              </a:rPr>
              <a:t>https://www.youtube.com/watch?v=t894eGoymio</a:t>
            </a:r>
            <a:r>
              <a:rPr lang="sl-SI" altLang="sl-SI" sz="2800"/>
              <a:t> – uspavanka</a:t>
            </a:r>
            <a:endParaRPr lang="en-US" altLang="sl-SI" sz="2800"/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30D61C5-F0FF-4AB4-AD00-FFAB15C4A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8123237" cy="3128963"/>
          </a:xfrm>
        </p:spPr>
        <p:txBody>
          <a:bodyPr/>
          <a:lstStyle/>
          <a:p>
            <a:r>
              <a:rPr lang="sl-SI" altLang="sl-SI" sz="8800">
                <a:latin typeface="Cooper Black" panose="0208090404030B020404" pitchFamily="18" charset="0"/>
              </a:rPr>
              <a:t>HVALA ZA POZORNOST </a:t>
            </a:r>
            <a:endParaRPr lang="en-US" altLang="sl-SI" sz="8800">
              <a:latin typeface="Cooper Black" panose="0208090404030B020404" pitchFamily="18" charset="0"/>
            </a:endParaRPr>
          </a:p>
        </p:txBody>
      </p:sp>
      <p:pic>
        <p:nvPicPr>
          <p:cNvPr id="17411" name="Picture 2" descr="https://encrypted-tbn1.gstatic.com/images?q=tbn:ANd9GcSALG2qGvNmJB5_Ms7TUDzQ-p1ZOWZZMt3eOFYcF3klJPTfdYVC">
            <a:extLst>
              <a:ext uri="{FF2B5EF4-FFF2-40B4-BE49-F238E27FC236}">
                <a16:creationId xmlns:a16="http://schemas.microsoft.com/office/drawing/2014/main" id="{90FD4E24-D46E-4369-91A6-16B9E7243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2714625"/>
            <a:ext cx="34099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312</Words>
  <Application>Microsoft Office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Cooper Black</vt:lpstr>
      <vt:lpstr>Tw Cen MT</vt:lpstr>
      <vt:lpstr>Wingdings</vt:lpstr>
      <vt:lpstr>Wingdings 2</vt:lpstr>
      <vt:lpstr>Median</vt:lpstr>
      <vt:lpstr>JOHANNES BRAHMS</vt:lpstr>
      <vt:lpstr>OTROŠTVO</vt:lpstr>
      <vt:lpstr>DELOVANJE</vt:lpstr>
      <vt:lpstr>DELOVANJE</vt:lpstr>
      <vt:lpstr>SMRT</vt:lpstr>
      <vt:lpstr>DELA</vt:lpstr>
      <vt:lpstr>DELA</vt:lpstr>
      <vt:lpstr>POSLUŠANJE:</vt:lpstr>
      <vt:lpstr>HVALA ZA POZORNOST 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2019-05-31T08:41:53Z</dcterms:created>
  <dcterms:modified xsi:type="dcterms:W3CDTF">2019-05-31T08:41:53Z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