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40CC5CD6-87FF-4940-A45D-AAB3C7F4E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F9A2AF9-928B-4AFB-9EFC-1155B7CA5C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C937B0-CD8D-473A-869D-D411189D502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8D85EF1-2FDF-46A7-9F75-A17888D7FA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80267ED8-B1C7-4AE1-9191-428FE2685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86FFEB6-AB04-4C1F-B388-0FAD8BA572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8EC8F63-6B43-41CD-8E4C-3FAC30652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D9788F-199F-4632-B415-E80107C1FE6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BC5763AA-C57E-4C01-8B7D-DD51AC8562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2B5AA15E-E690-4FD8-809C-435D5F0DD5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FCBB8495-98DA-40FC-81B9-802E78B61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6B7BDE-5CFA-4077-89E0-AE7459981B44}" type="slidenum">
              <a:rPr lang="sl-SI" altLang="sl-SI"/>
              <a:pPr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39085714-2CD6-4501-A9DE-54CBE39DE5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8D0C871F-C371-4448-9C7D-9AFB3169B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B1115C4A-954D-4946-B5C9-E329DD100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57FB12-20EF-4007-9D91-7028DE74A464}" type="slidenum">
              <a:rPr lang="sl-SI" altLang="sl-SI"/>
              <a:pPr/>
              <a:t>13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B13C82A-4102-4FCA-A36A-362590CF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654C-CF29-4D02-965D-245A5876EC5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0A8A677-3BE8-43E7-B72B-9972E020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EA34855-4492-462E-9E33-141D665F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C5A47-C552-4BB0-A17C-658220F779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300364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FD64736-E7DB-4A55-897E-6E589B98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9D8C-9C0F-4F87-80CD-9A52CC362F9E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2F812F1-728A-49B0-BE12-AA80E7C1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C88482B-4F05-4ED0-8680-D7CD943D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93FAC-E69D-4F54-9883-4ED124322B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388415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DAFFE42-8767-4F4F-A199-3901ECE9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8DE5-289A-4CA0-B6EB-4204BA457E96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65B2450-CFDC-4103-B7F1-82B983B5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96F2273-F3B9-41A5-A210-F96AD1A8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617DF-921A-4AE1-8B6C-DAA0D61E33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1531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E80749C-6092-4B69-BBF4-EDDFEE3D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2E79-4768-49D6-811B-8C9C583E495A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CEFFEBB-2717-46E1-B950-935A480D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B5FC27C-85BC-4C1E-9E82-3C5DA58D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CE172-8DB3-49A7-B452-232723C13E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40358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733D18A-2195-4CC1-934A-C6008B2F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C78A-F86C-42D8-95CD-7957B82FAB5F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3F306A1-EBC5-47FF-90A5-F5CCB67A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EF8A3AC-6A04-4110-A69F-93F84994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EB7D4-7806-4BE7-8259-9FD5693D7B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449065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40443B7-8A5C-42A7-988C-F627E111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D270-77DA-4E49-81D2-C375F9FF5987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2A6F586-0D62-485A-A9A6-F9DC878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3ED3D7A-AA49-4191-BED8-6CE00672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9DF49-3355-4299-8B38-07312D3387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601250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DC577224-E8BF-4D14-9958-9DB65BE2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C772-6461-4865-9624-A084D1AA3725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39E9783-F864-4742-B3A3-70003B0D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5867733-0BA3-49AA-AED2-16B92016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B266C-266F-46B0-9157-E3DFCBC13F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39283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FAA2AA4-F5C1-46A5-BD42-FE1FC579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BA30-0C15-49BA-AD53-B153507DEE4F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5DE19238-D092-4531-A922-4B0FDAD1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989293A-2C3D-4535-B0DB-3B0C6CA1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81617-88A4-4818-9689-30CBF173DE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535546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FD35C16B-2196-4794-8B14-8A058129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ABE1-314D-4798-85FC-FB16AEF66419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39D6877-F49A-4E6C-B464-A731C051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0652E627-EA35-4DC5-B050-06A6888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2C2CC-848B-4952-B401-B1A3EED74E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868053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1652814-F250-4205-A618-8F6DDEC8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7B18-AA89-4E71-B0DF-90D780DD468F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BA7CA13-C4B6-43CE-8182-AF10B45D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B2452EA-DE05-4DCF-B3BF-398D3836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A15D6-205B-43F8-B6DE-C8AF919405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327371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8A83F47-9BAB-4A35-A4EF-76E22888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4D3A-C2D4-4B49-B237-01B79BA0D244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D4226EE-7050-4018-9CFC-AEC93B6B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C47BBFA-4225-43A8-A339-A03E1718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E1B1-15DD-4D2A-9B44-AC5364F5AC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423093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60EE23B2-54B0-4DA5-90ED-F8C92C7369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3DBC5C8-1F47-43D0-8C40-65851C191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35E6922-46F4-42FF-BA9F-A93F460B6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D14BD-A838-4D93-9D0B-0E505B1DCFA1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66ABD6E-D692-4A9F-95C5-CC1EF4226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AA00E12-0DC8-4801-B23E-89667B700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70CC351-C21A-48C9-B146-5C9939B9041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rJoB7y6Ncs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IAN_archive_854874_Scene_from_Pyotr_Tchaikovsky's_ballet_Swan_Lake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theridgefieldschoolofdance.com/faculty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Ew6Lydmlo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en.ria.ru/culture/20090608/155197549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mn.ru/god-save-in-tchaikovsky/index-e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slp.org/wiki/Symphony_No.1,_Op.13_(Tchaikovsky,_Pyotr)" TargetMode="External"/><Relationship Id="rId13" Type="http://schemas.openxmlformats.org/officeDocument/2006/relationships/hyperlink" Target="http://www.sennaya.com/sennayahistory.html" TargetMode="External"/><Relationship Id="rId18" Type="http://schemas.openxmlformats.org/officeDocument/2006/relationships/hyperlink" Target="http://www.hymn.ru/god-save-in-tchaikovsky/index-en.html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maps.google.si/" TargetMode="External"/><Relationship Id="rId12" Type="http://schemas.openxmlformats.org/officeDocument/2006/relationships/hyperlink" Target="http://bassoonblog.blogspot.com/2010/04/beethoven-leshnoff-and-tchaikovsky.html" TargetMode="External"/><Relationship Id="rId17" Type="http://schemas.openxmlformats.org/officeDocument/2006/relationships/hyperlink" Target="http://www.posterlounge.co.uk/tchaikovsky-grave-alexander-nevsky-cemetery-pr99573.html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veerybooks.com/index.phtml?pid1201" TargetMode="External"/><Relationship Id="rId20" Type="http://schemas.openxmlformats.org/officeDocument/2006/relationships/hyperlink" Target="http://leadingtone.tumblr.com/post/14611076440/tchaikovsky-symphony-no-4-in-f-minor-op-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assicfm.com/composers/tchaikovsky/guides/tchaikovsky-facts/childhood/" TargetMode="External"/><Relationship Id="rId11" Type="http://schemas.openxmlformats.org/officeDocument/2006/relationships/hyperlink" Target="http://en.wikipedia.org/wiki/Antonina_Miliukova" TargetMode="External"/><Relationship Id="rId5" Type="http://schemas.openxmlformats.org/officeDocument/2006/relationships/hyperlink" Target="http://www.dijaski.net/glasba/referati.html?r=gla_ref_cajkovski_peter_iljic_04.doc" TargetMode="External"/><Relationship Id="rId15" Type="http://schemas.openxmlformats.org/officeDocument/2006/relationships/hyperlink" Target="http://wiki.tchaikovsky-research.net/wiki/Aleksandra_Davydova" TargetMode="External"/><Relationship Id="rId10" Type="http://schemas.openxmlformats.org/officeDocument/2006/relationships/hyperlink" Target="http://en.wikipedia.org/wiki/Nadezhda_von_Meck" TargetMode="External"/><Relationship Id="rId19" Type="http://schemas.openxmlformats.org/officeDocument/2006/relationships/hyperlink" Target="http://en.wikipedia.org/wiki/Pyotr_Ilyich_Tchaikovsky" TargetMode="External"/><Relationship Id="rId4" Type="http://schemas.openxmlformats.org/officeDocument/2006/relationships/hyperlink" Target="http://weheartit.com/search/entries?utf8=%E2%9C%93&amp;ac=0&amp;query=Tchaikovsky&amp;commit=&amp;page=3" TargetMode="External"/><Relationship Id="rId9" Type="http://schemas.openxmlformats.org/officeDocument/2006/relationships/hyperlink" Target="http://ocalapianolessons.wordpress.com/2012/01/" TargetMode="External"/><Relationship Id="rId14" Type="http://schemas.openxmlformats.org/officeDocument/2006/relationships/hyperlink" Target="http://en.wikipedia.org/wiki/The_Sleeping_Beauty_(ballet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Pyotr_Ilyich_Tchaikovsk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fm.com/composers/tchaikovsky/guides/tchaikovsky-facts/childhoo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slp.org/wiki/Symphony_No.1,_Op.13_(Tchaikovsky,_Pyotr)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ocalapianolessons.wordpress.com/2012/0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adezhda_von_Meck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bassoonblog.blogspot.com/2010/04/beethoven-leshnoff-and-tchaikovsky.html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tonina_Miliuko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sennaya.com/sennayahistory.html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Sleeping_Beauty_(ballet)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iki.tchaikovsky-research.net/wiki/File:Aleksandra_Davydova.jpg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erybooks.com/index.phtml?pid12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posterlounge.co.uk/tchaikovsky-grave-alexander-nevsky-cemetery-pr99573.html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dop_dPIgeI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dingtone.tumblr.com/post/14611076440/tchaikovsky-symphony-no-4-in-f-minor-op-36" TargetMode="External"/><Relationship Id="rId5" Type="http://schemas.openxmlformats.org/officeDocument/2006/relationships/hyperlink" Target="http://www.youtube.com/watch?v=1E15i6Kb6is" TargetMode="External"/><Relationship Id="rId4" Type="http://schemas.openxmlformats.org/officeDocument/2006/relationships/hyperlink" Target="http://www.youtube.com/watch?v=rAotb3P4V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NEZA\viol.jpg">
            <a:extLst>
              <a:ext uri="{FF2B5EF4-FFF2-40B4-BE49-F238E27FC236}">
                <a16:creationId xmlns:a16="http://schemas.microsoft.com/office/drawing/2014/main" id="{CEBD129F-4AAE-4B27-9565-EBFEB222B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Podnaslov 2">
            <a:extLst>
              <a:ext uri="{FF2B5EF4-FFF2-40B4-BE49-F238E27FC236}">
                <a16:creationId xmlns:a16="http://schemas.microsoft.com/office/drawing/2014/main" id="{B8DF9315-C54E-442D-A11D-CF82E3815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97475"/>
            <a:ext cx="4691063" cy="1651000"/>
          </a:xfrm>
        </p:spPr>
        <p:txBody>
          <a:bodyPr/>
          <a:lstStyle/>
          <a:p>
            <a:r>
              <a:rPr lang="sl-SI" altLang="sl-SI" sz="2400">
                <a:solidFill>
                  <a:schemeClr val="tx1"/>
                </a:solidFill>
              </a:rPr>
              <a:t> </a:t>
            </a:r>
            <a:endParaRPr lang="sl-SI" altLang="sl-SI" sz="2400" dirty="0">
              <a:solidFill>
                <a:schemeClr val="tx1"/>
              </a:solidFill>
            </a:endParaRPr>
          </a:p>
        </p:txBody>
      </p:sp>
      <p:sp>
        <p:nvSpPr>
          <p:cNvPr id="2052" name="Naslov 1">
            <a:extLst>
              <a:ext uri="{FF2B5EF4-FFF2-40B4-BE49-F238E27FC236}">
                <a16:creationId xmlns:a16="http://schemas.microsoft.com/office/drawing/2014/main" id="{D73F832D-3070-4099-BB83-944236B8C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549275"/>
            <a:ext cx="7772400" cy="1470025"/>
          </a:xfrm>
        </p:spPr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Peter Iljič Čajkovski</a:t>
            </a:r>
            <a:br>
              <a:rPr lang="sl-SI" altLang="sl-SI"/>
            </a:br>
            <a:endParaRPr lang="sl-SI" altLang="sl-SI"/>
          </a:p>
        </p:txBody>
      </p:sp>
      <p:pic>
        <p:nvPicPr>
          <p:cNvPr id="2053" name="Picture 5" descr="C:\NEZA\tch.jpg">
            <a:extLst>
              <a:ext uri="{FF2B5EF4-FFF2-40B4-BE49-F238E27FC236}">
                <a16:creationId xmlns:a16="http://schemas.microsoft.com/office/drawing/2014/main" id="{006E9A2C-2A1B-4BC4-B9EF-DDC9F33C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557338"/>
            <a:ext cx="4279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upload.wikimedia.org/wikipedia/commons/thumb/b/b5/Tchaikovksy%27s_signature.jpg/210px-Tchaikovksy%27s_signature.jpg">
            <a:extLst>
              <a:ext uri="{FF2B5EF4-FFF2-40B4-BE49-F238E27FC236}">
                <a16:creationId xmlns:a16="http://schemas.microsoft.com/office/drawing/2014/main" id="{5752C15E-7A45-4DC7-94E3-5F52696B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7263"/>
            <a:ext cx="30083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9E103BBA-B3BA-4BAF-B36D-B2497512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97AE5E00-6E5F-41BB-B2D3-9A8E234F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Baleti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CADAF69E-3AF2-4533-B81A-A27316AD4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/>
              <a:t>Čajkovski je postal svetovno znan prav zaradi baletov</a:t>
            </a:r>
          </a:p>
          <a:p>
            <a:r>
              <a:rPr lang="sl-SI" altLang="sl-SI" sz="1800"/>
              <a:t>Labodje jezero - njegovo najbolj znano delo (</a:t>
            </a:r>
            <a:r>
              <a:rPr lang="sl-SI" altLang="sl-SI" sz="1800">
                <a:hlinkClick r:id="rId3"/>
              </a:rPr>
              <a:t>http://www.youtube.com/watch?v=9rJoB7y6Ncs</a:t>
            </a:r>
            <a:r>
              <a:rPr lang="sl-SI" altLang="sl-SI" sz="1800"/>
              <a:t> )</a:t>
            </a:r>
          </a:p>
          <a:p>
            <a:r>
              <a:rPr lang="sl-SI" altLang="sl-SI" sz="1800"/>
              <a:t>Trnuljčica </a:t>
            </a:r>
          </a:p>
          <a:p>
            <a:r>
              <a:rPr lang="sl-SI" altLang="sl-SI" sz="1800"/>
              <a:t>Hrestač – balet z velikim melodičnim bogastvom</a:t>
            </a:r>
          </a:p>
          <a:p>
            <a:endParaRPr lang="sl-SI" altLang="sl-SI" sz="2400"/>
          </a:p>
        </p:txBody>
      </p:sp>
      <p:pic>
        <p:nvPicPr>
          <p:cNvPr id="11269" name="Picture 2" descr="http://www.theridgefieldschoolofdance.com/images/Faculty/Larissa%20en%20pointe.jpg">
            <a:hlinkClick r:id="rId4"/>
            <a:extLst>
              <a:ext uri="{FF2B5EF4-FFF2-40B4-BE49-F238E27FC236}">
                <a16:creationId xmlns:a16="http://schemas.microsoft.com/office/drawing/2014/main" id="{DDDE02E5-AD73-46C1-BD98-3CEF5204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1875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upload.wikimedia.org/wikipedia/commons/0/0b/RIAN_archive_854874_Scene_from_Pyotr_Tchaikovsky's_ballet_Swan_Lake.jpg">
            <a:hlinkClick r:id="rId6"/>
            <a:extLst>
              <a:ext uri="{FF2B5EF4-FFF2-40B4-BE49-F238E27FC236}">
                <a16:creationId xmlns:a16="http://schemas.microsoft.com/office/drawing/2014/main" id="{9673AFF9-4304-40D4-A1A0-00A5FFC6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73450"/>
            <a:ext cx="48244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148CE1E0-7557-41A6-B52A-6B9812324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Naslov 1">
            <a:extLst>
              <a:ext uri="{FF2B5EF4-FFF2-40B4-BE49-F238E27FC236}">
                <a16:creationId xmlns:a16="http://schemas.microsoft.com/office/drawing/2014/main" id="{85B47E35-DC4F-45B9-B812-E18E40FB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Opere</a:t>
            </a:r>
          </a:p>
        </p:txBody>
      </p:sp>
      <p:sp>
        <p:nvSpPr>
          <p:cNvPr id="12292" name="Ograda vsebine 2">
            <a:extLst>
              <a:ext uri="{FF2B5EF4-FFF2-40B4-BE49-F238E27FC236}">
                <a16:creationId xmlns:a16="http://schemas.microsoft.com/office/drawing/2014/main" id="{84692E27-44CF-48D0-8E63-F606112B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10 oper</a:t>
            </a:r>
          </a:p>
          <a:p>
            <a:r>
              <a:rPr lang="sl-SI" altLang="sl-SI" sz="2000"/>
              <a:t>Rusalka – lirična opera, ki so jo cesarska gledališča zavrnila</a:t>
            </a:r>
          </a:p>
          <a:p>
            <a:r>
              <a:rPr lang="sl-SI" altLang="sl-SI" sz="2000"/>
              <a:t>Evgenij onjegin (</a:t>
            </a:r>
            <a:r>
              <a:rPr lang="sl-SI" altLang="sl-SI" sz="2000">
                <a:hlinkClick r:id="rId3"/>
              </a:rPr>
              <a:t>http://www.youtube.com/watch?v=_Ew6LydmloI</a:t>
            </a:r>
            <a:r>
              <a:rPr lang="sl-SI" altLang="sl-SI" sz="2000"/>
              <a:t> )</a:t>
            </a:r>
          </a:p>
          <a:p>
            <a:r>
              <a:rPr lang="sl-SI" altLang="sl-SI" sz="2000"/>
              <a:t>Ivana orleanska – občinstvo ji je ploskalo, kritika pa jo je raztrgala</a:t>
            </a:r>
          </a:p>
          <a:p>
            <a:endParaRPr lang="sl-SI" altLang="sl-SI"/>
          </a:p>
        </p:txBody>
      </p:sp>
      <p:pic>
        <p:nvPicPr>
          <p:cNvPr id="12293" name="Picture 2" descr="http://en.ria.ru/images/15519/80/155198074.jpg">
            <a:hlinkClick r:id="rId4"/>
            <a:extLst>
              <a:ext uri="{FF2B5EF4-FFF2-40B4-BE49-F238E27FC236}">
                <a16:creationId xmlns:a16="http://schemas.microsoft.com/office/drawing/2014/main" id="{8D21C1FB-4C3C-4F1D-B134-0EAE551C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429000"/>
            <a:ext cx="538321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46EF34CA-DFC1-4FF6-8BDB-362624DEE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Naslov 1">
            <a:extLst>
              <a:ext uri="{FF2B5EF4-FFF2-40B4-BE49-F238E27FC236}">
                <a16:creationId xmlns:a16="http://schemas.microsoft.com/office/drawing/2014/main" id="{79249E59-982B-4ACA-B3D2-B17D8410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…</a:t>
            </a:r>
          </a:p>
        </p:txBody>
      </p:sp>
      <p:sp>
        <p:nvSpPr>
          <p:cNvPr id="13316" name="Ograda vsebine 2">
            <a:extLst>
              <a:ext uri="{FF2B5EF4-FFF2-40B4-BE49-F238E27FC236}">
                <a16:creationId xmlns:a16="http://schemas.microsoft.com/office/drawing/2014/main" id="{66A53B83-2168-481A-BA53-8EBA8B17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 čustva v svojih delih</a:t>
            </a:r>
          </a:p>
          <a:p>
            <a:r>
              <a:rPr lang="sl-SI" altLang="sl-SI" sz="2000"/>
              <a:t>Mozart</a:t>
            </a:r>
          </a:p>
          <a:p>
            <a:r>
              <a:rPr lang="sl-SI" altLang="sl-SI" sz="2000"/>
              <a:t>pisal opere in balete</a:t>
            </a:r>
          </a:p>
          <a:p>
            <a:r>
              <a:rPr lang="sl-SI" altLang="sl-SI" sz="2000"/>
              <a:t>pretiraval in poudarjal</a:t>
            </a:r>
          </a:p>
          <a:p>
            <a:r>
              <a:rPr lang="sl-SI" altLang="sl-SI" sz="2000"/>
              <a:t>Priljubljenost danes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2DED3011-7815-430B-BE33-60F4658C36C9}"/>
              </a:ext>
            </a:extLst>
          </p:cNvPr>
          <p:cNvSpPr/>
          <p:nvPr/>
        </p:nvSpPr>
        <p:spPr>
          <a:xfrm>
            <a:off x="971550" y="3789363"/>
            <a:ext cx="2879725" cy="23034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Century Gothic" pitchFamily="34" charset="0"/>
              </a:rPr>
              <a:t>Obžalovanje preteklosti, upanje na prihodnost, večno nezadovoljstvo s sedanjostjo, to je moje življenje.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Century Gothic" pitchFamily="34" charset="0"/>
              </a:rPr>
              <a:t>                  -Čajkovski</a:t>
            </a:r>
          </a:p>
        </p:txBody>
      </p:sp>
      <p:pic>
        <p:nvPicPr>
          <p:cNvPr id="13318" name="Picture 2" descr="http://www.hymn.ru/god-save-in-tchaikovsky/tchaikovsky-photo_by_chekhovsky_18930120-1.jpg">
            <a:hlinkClick r:id="rId3"/>
            <a:extLst>
              <a:ext uri="{FF2B5EF4-FFF2-40B4-BE49-F238E27FC236}">
                <a16:creationId xmlns:a16="http://schemas.microsoft.com/office/drawing/2014/main" id="{289B728C-6E4A-450F-AB69-A56EA31A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8146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E9F9B513-6FAA-4EAC-B53E-F4BEDDBF1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Naslov 1">
            <a:extLst>
              <a:ext uri="{FF2B5EF4-FFF2-40B4-BE49-F238E27FC236}">
                <a16:creationId xmlns:a16="http://schemas.microsoft.com/office/drawing/2014/main" id="{2F285ADB-E5E2-455B-B6B3-F18359BF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2BCA519-D370-416C-89EB-7234C03A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http://weheartit.com/search/entries?utf8=%E2%9C%93&amp;ac=0&amp;query=Tchaikovsky&amp;commit=&amp;page=3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http://www.dijaski.net/glasba/referati.html?r=gla_ref_cajkovski_peter_iljic_04.doc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http://www.classicfm.com/composers/tchaikovsky/guides/tchaikovsky-facts/childhood/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7"/>
              </a:rPr>
              <a:t>https://maps.google.si/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8"/>
              </a:rPr>
              <a:t>http://imslp.org/wiki/Symphony_No.1,_Op.13_(Tchaikovsky,_Pyotr)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9"/>
              </a:rPr>
              <a:t>http://ocalapianolessons.wordpress.com/2012/01/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0"/>
              </a:rPr>
              <a:t>http://en.wikipedia.org/wiki/Nadezhda_von_Meck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1"/>
              </a:rPr>
              <a:t>http://en.wikipedia.org/wiki/Antonina_Miliukova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2"/>
              </a:rPr>
              <a:t>http://bassoonblog.blogspot.com/2010/04/beethoven-leshnoff-and-tchaikovsky.html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3"/>
              </a:rPr>
              <a:t>http://www.sennaya.com/sennayahistory.html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4"/>
              </a:rPr>
              <a:t>http://en.wikipedia.org/wiki/The_Sleeping_Beauty_(ballet)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5"/>
              </a:rPr>
              <a:t>http://wiki.tchaikovsky-research.net/wiki/Aleksandra_Davydova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6"/>
              </a:rPr>
              <a:t>http://www.veerybooks.com/index.phtml?pid1201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7"/>
              </a:rPr>
              <a:t>http://www.posterlounge.co.uk/tchaikovsky-grave-alexander-nevsky-cemetery-pr99573.html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8"/>
              </a:rPr>
              <a:t>http://www.hymn.ru/god-save-in-tchaikovsky/index-en.html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9"/>
              </a:rPr>
              <a:t>http://en.wikipedia.org/wiki/Pyotr_Ilyich_Tchaikovsky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0"/>
              </a:rPr>
              <a:t>http://leadingtone.tumblr.com/post/14611076440/tchaikovsky-symphony-no-4-in-f-minor-op-36</a:t>
            </a:r>
            <a:r>
              <a:rPr lang="sl-SI" dirty="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FE423DC1-D566-440C-B651-55CF3B7A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Naslov 1">
            <a:extLst>
              <a:ext uri="{FF2B5EF4-FFF2-40B4-BE49-F238E27FC236}">
                <a16:creationId xmlns:a16="http://schemas.microsoft.com/office/drawing/2014/main" id="{8888608D-1432-47F6-A64F-62C49284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DECD42D4-FFE6-4FB1-BD84-34962107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5" name="Picture 3" descr="C:\NEZA\quot tcsh.jpg">
            <a:extLst>
              <a:ext uri="{FF2B5EF4-FFF2-40B4-BE49-F238E27FC236}">
                <a16:creationId xmlns:a16="http://schemas.microsoft.com/office/drawing/2014/main" id="{DE7994F2-0A76-4995-A48A-5C24637F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D5EDD98F-1E6D-45F7-8CA6-26EA83809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Naslov 1">
            <a:extLst>
              <a:ext uri="{FF2B5EF4-FFF2-40B4-BE49-F238E27FC236}">
                <a16:creationId xmlns:a16="http://schemas.microsoft.com/office/drawing/2014/main" id="{88725290-31C2-405D-BF5A-76A4AA4C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Življenje</a:t>
            </a:r>
          </a:p>
        </p:txBody>
      </p:sp>
      <p:sp>
        <p:nvSpPr>
          <p:cNvPr id="3076" name="Ograda vsebine 2">
            <a:extLst>
              <a:ext uri="{FF2B5EF4-FFF2-40B4-BE49-F238E27FC236}">
                <a16:creationId xmlns:a16="http://schemas.microsoft.com/office/drawing/2014/main" id="{E5B4F6F2-92D7-4382-B6FC-E1053A19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*7. maja 1840 (romantika) Votkinsk v Rusiji</a:t>
            </a:r>
          </a:p>
          <a:p>
            <a:r>
              <a:rPr lang="sl-SI" altLang="sl-SI" sz="2400"/>
              <a:t>oče - uradnik, rudarski inženir, ukrajinskega rodu</a:t>
            </a:r>
          </a:p>
          <a:p>
            <a:r>
              <a:rPr lang="sl-SI" altLang="sl-SI" sz="2400"/>
              <a:t>mati – Francozinja,lepa inteligentna in tenkočutna</a:t>
            </a:r>
          </a:p>
        </p:txBody>
      </p:sp>
      <p:pic>
        <p:nvPicPr>
          <p:cNvPr id="3077" name="Slika 1">
            <a:extLst>
              <a:ext uri="{FF2B5EF4-FFF2-40B4-BE49-F238E27FC236}">
                <a16:creationId xmlns:a16="http://schemas.microsoft.com/office/drawing/2014/main" id="{8634E1D6-8AB1-49B6-9F4F-C692D1D8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50279" r="43842" b="18021"/>
          <a:stretch>
            <a:fillRect/>
          </a:stretch>
        </p:blipFill>
        <p:spPr bwMode="auto">
          <a:xfrm>
            <a:off x="4249738" y="3101975"/>
            <a:ext cx="42830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upload.wikimedia.org/wikipedia/commons/c/cf/Tchaikovskys_family_in_1848_From_left_to_right_sitting_Alexandra_Andreevna_Tchaikovska_Alexandra_Ippolit_Ilya_Petrovitch_Tchai_Family_2.jpg">
            <a:hlinkClick r:id="rId4"/>
            <a:extLst>
              <a:ext uri="{FF2B5EF4-FFF2-40B4-BE49-F238E27FC236}">
                <a16:creationId xmlns:a16="http://schemas.microsoft.com/office/drawing/2014/main" id="{0E2697ED-CE33-443C-A6F7-98C5FBF1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01975"/>
            <a:ext cx="3095625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903EE6EA-3DE2-42B8-BC8E-78ABFCCE1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Naslov 1">
            <a:extLst>
              <a:ext uri="{FF2B5EF4-FFF2-40B4-BE49-F238E27FC236}">
                <a16:creationId xmlns:a16="http://schemas.microsoft.com/office/drawing/2014/main" id="{A3063E72-4928-4775-828C-8DBE8660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…</a:t>
            </a:r>
          </a:p>
        </p:txBody>
      </p:sp>
      <p:sp>
        <p:nvSpPr>
          <p:cNvPr id="4100" name="Ograda vsebine 2">
            <a:extLst>
              <a:ext uri="{FF2B5EF4-FFF2-40B4-BE49-F238E27FC236}">
                <a16:creationId xmlns:a16="http://schemas.microsoft.com/office/drawing/2014/main" id="{81DEE974-9031-4DA8-9AB9-90A52376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glasbeno nadarjen, bister otrok</a:t>
            </a:r>
          </a:p>
          <a:p>
            <a:r>
              <a:rPr lang="sl-SI" altLang="sl-SI" sz="2400"/>
              <a:t>Znal francosko in nemško</a:t>
            </a:r>
          </a:p>
          <a:p>
            <a:r>
              <a:rPr lang="sl-SI" altLang="sl-SI" sz="2400"/>
              <a:t>izredno občutljiv - težko prenesel kritiko</a:t>
            </a:r>
          </a:p>
          <a:p>
            <a:r>
              <a:rPr lang="sl-SI" altLang="sl-SI" sz="2400"/>
              <a:t>mati umrla za kolero, ko mu je bilo 14 let</a:t>
            </a:r>
          </a:p>
          <a:p>
            <a:r>
              <a:rPr lang="sl-SI" altLang="sl-SI" sz="2400"/>
              <a:t>strašen udarec</a:t>
            </a:r>
          </a:p>
          <a:p>
            <a:r>
              <a:rPr lang="sl-SI" altLang="sl-SI" sz="2400"/>
              <a:t>‚postal‘ homoseksualec</a:t>
            </a:r>
          </a:p>
          <a:p>
            <a:endParaRPr lang="sl-SI" altLang="sl-SI" sz="2400"/>
          </a:p>
        </p:txBody>
      </p:sp>
      <p:pic>
        <p:nvPicPr>
          <p:cNvPr id="4101" name="Picture 2" descr="http://assets9.classicfm.com/2012/47/tchaikovsky-as-a-child-1863-1353510558-view-0.jpg">
            <a:hlinkClick r:id="rId3"/>
            <a:extLst>
              <a:ext uri="{FF2B5EF4-FFF2-40B4-BE49-F238E27FC236}">
                <a16:creationId xmlns:a16="http://schemas.microsoft.com/office/drawing/2014/main" id="{B0B223DE-2F27-45BF-9256-18CCF260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02013"/>
            <a:ext cx="23526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NEZA\little tch.jpg">
            <a:extLst>
              <a:ext uri="{FF2B5EF4-FFF2-40B4-BE49-F238E27FC236}">
                <a16:creationId xmlns:a16="http://schemas.microsoft.com/office/drawing/2014/main" id="{1D18CBF2-43BE-402D-86B9-AA861540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2376487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BE1F2C39-8F1F-4BBF-8F50-965B2C6EE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Naslov 1">
            <a:extLst>
              <a:ext uri="{FF2B5EF4-FFF2-40B4-BE49-F238E27FC236}">
                <a16:creationId xmlns:a16="http://schemas.microsoft.com/office/drawing/2014/main" id="{D5D2896F-0883-4840-AE92-F917D503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…</a:t>
            </a:r>
          </a:p>
        </p:txBody>
      </p:sp>
      <p:sp>
        <p:nvSpPr>
          <p:cNvPr id="5124" name="Ograda vsebine 2">
            <a:extLst>
              <a:ext uri="{FF2B5EF4-FFF2-40B4-BE49-F238E27FC236}">
                <a16:creationId xmlns:a16="http://schemas.microsoft.com/office/drawing/2014/main" id="{E0675613-DD0A-48F0-9002-80B3CD560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1859 končal pravno šolo, se zaposlil kot uradnik - Pravo mu ni dišalo </a:t>
            </a:r>
          </a:p>
          <a:p>
            <a:r>
              <a:rPr lang="sl-SI" altLang="sl-SI" sz="2000"/>
              <a:t>Učil se je harmonije, kompozicije, klavirja in flavte</a:t>
            </a:r>
          </a:p>
          <a:p>
            <a:r>
              <a:rPr lang="sl-SI" altLang="sl-SI" sz="2000"/>
              <a:t>preselil v Moskvo,  ostal 11 let</a:t>
            </a:r>
          </a:p>
          <a:p>
            <a:r>
              <a:rPr lang="sl-SI" altLang="sl-SI" sz="2000"/>
              <a:t>zložil Prvo simfonijo, skoraj stala živčnega zloma</a:t>
            </a:r>
          </a:p>
          <a:p>
            <a:r>
              <a:rPr lang="sl-SI" altLang="sl-SI" sz="2000"/>
              <a:t>Trpel zaradi osamljenosti</a:t>
            </a:r>
          </a:p>
        </p:txBody>
      </p:sp>
      <p:pic>
        <p:nvPicPr>
          <p:cNvPr id="5125" name="Picture 2" descr="http://ocalapianolessons.files.wordpress.com/2012/01/young-tchaikovsky.jpeg?w=529">
            <a:hlinkClick r:id="rId4"/>
            <a:extLst>
              <a:ext uri="{FF2B5EF4-FFF2-40B4-BE49-F238E27FC236}">
                <a16:creationId xmlns:a16="http://schemas.microsoft.com/office/drawing/2014/main" id="{DE23E06C-41FC-43CB-9F28-43577C66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54400"/>
            <a:ext cx="25558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s2.imslp.org/images/thumb/pdfs/08/967338b28255319f444eb4d3875c1ae93365f8cd.png">
            <a:hlinkClick r:id="rId6"/>
            <a:extLst>
              <a:ext uri="{FF2B5EF4-FFF2-40B4-BE49-F238E27FC236}">
                <a16:creationId xmlns:a16="http://schemas.microsoft.com/office/drawing/2014/main" id="{0E1C4F32-EE94-4049-AE25-62377559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1"/>
          <a:stretch>
            <a:fillRect/>
          </a:stretch>
        </p:blipFill>
        <p:spPr bwMode="auto">
          <a:xfrm>
            <a:off x="1531938" y="3889375"/>
            <a:ext cx="33337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74935E6D-834F-46E7-A4F9-16D5633D0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6DDECF87-38B9-4F63-95A0-18CD8E60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…</a:t>
            </a:r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176015C3-3E64-406B-807B-26869921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1876 - skladal Variacije na rokokojsko temo</a:t>
            </a:r>
          </a:p>
          <a:p>
            <a:r>
              <a:rPr lang="sl-SI" altLang="sl-SI" sz="2000"/>
              <a:t>začel dopisovati z Nadeždo von Meck</a:t>
            </a:r>
          </a:p>
          <a:p>
            <a:r>
              <a:rPr lang="sl-SI" altLang="sl-SI" sz="2000"/>
              <a:t>Četrta simfonija in opera Evgenij Onjegin</a:t>
            </a:r>
          </a:p>
          <a:p>
            <a:r>
              <a:rPr lang="sl-SI" altLang="sl-SI" sz="2000"/>
              <a:t>Antonina Miljukova</a:t>
            </a:r>
          </a:p>
          <a:p>
            <a:endParaRPr lang="sl-SI" altLang="sl-SI"/>
          </a:p>
        </p:txBody>
      </p:sp>
      <p:pic>
        <p:nvPicPr>
          <p:cNvPr id="6149" name="Picture 3" descr="Nadezhda von Meck">
            <a:hlinkClick r:id="rId3" tooltip="Nadezhda von Meck"/>
            <a:extLst>
              <a:ext uri="{FF2B5EF4-FFF2-40B4-BE49-F238E27FC236}">
                <a16:creationId xmlns:a16="http://schemas.microsoft.com/office/drawing/2014/main" id="{B5C590DF-4787-43C2-BD99-630E2439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25788"/>
            <a:ext cx="230346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://3.bp.blogspot.com/_Rlhd4jbY24U/S80JnykU_iI/AAAAAAAABiA/5Os9TOi5S-o/s1600/April2010+076.jpg">
            <a:hlinkClick r:id="rId5"/>
            <a:extLst>
              <a:ext uri="{FF2B5EF4-FFF2-40B4-BE49-F238E27FC236}">
                <a16:creationId xmlns:a16="http://schemas.microsoft.com/office/drawing/2014/main" id="{5A51CB1C-CE48-4531-91D9-FF3E31E4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52750"/>
            <a:ext cx="45497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153F1F2B-BE4E-47D4-A154-0EB726A8C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AA736320-2ADB-44FB-8FD4-A4613A94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…</a:t>
            </a:r>
          </a:p>
        </p:txBody>
      </p:sp>
      <p:sp>
        <p:nvSpPr>
          <p:cNvPr id="7172" name="Ograda vsebine 2">
            <a:extLst>
              <a:ext uri="{FF2B5EF4-FFF2-40B4-BE49-F238E27FC236}">
                <a16:creationId xmlns:a16="http://schemas.microsoft.com/office/drawing/2014/main" id="{C112BD9D-33DC-474B-AFFA-77542409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sl-SI" altLang="sl-SI" sz="2400"/>
              <a:t>Duševni zlom po poroki</a:t>
            </a:r>
          </a:p>
          <a:p>
            <a:r>
              <a:rPr lang="sl-SI" altLang="sl-SI" sz="2400"/>
              <a:t>Poskus samomora - pobegnil v St. Peterburh</a:t>
            </a:r>
          </a:p>
          <a:p>
            <a:r>
              <a:rPr lang="sl-SI" altLang="sl-SI" sz="2400"/>
              <a:t>potovanje v zahodno Evropo</a:t>
            </a:r>
          </a:p>
          <a:p>
            <a:r>
              <a:rPr lang="sl-SI" altLang="sl-SI" sz="2400"/>
              <a:t>1881 - ločitev</a:t>
            </a:r>
          </a:p>
          <a:p>
            <a:endParaRPr lang="sl-SI" altLang="sl-SI"/>
          </a:p>
        </p:txBody>
      </p:sp>
      <p:pic>
        <p:nvPicPr>
          <p:cNvPr id="7173" name="Picture 5" descr="http://upload.wikimedia.org/wikipedia/commons/b/b8/Tchaikovsky_with_wife_Antonina_Miliukova.jpg">
            <a:hlinkClick r:id="rId3"/>
            <a:extLst>
              <a:ext uri="{FF2B5EF4-FFF2-40B4-BE49-F238E27FC236}">
                <a16:creationId xmlns:a16="http://schemas.microsoft.com/office/drawing/2014/main" id="{22E243F0-BE97-4A21-A748-158F2FCA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21000"/>
            <a:ext cx="2857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://www.sennaya.com/images/sennaya1800color600.jpg">
            <a:hlinkClick r:id="rId5"/>
            <a:extLst>
              <a:ext uri="{FF2B5EF4-FFF2-40B4-BE49-F238E27FC236}">
                <a16:creationId xmlns:a16="http://schemas.microsoft.com/office/drawing/2014/main" id="{FF2401BB-907A-46A0-800B-E6BEB305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17900"/>
            <a:ext cx="350678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A0112DD2-B3FD-4B09-A3AE-C41D89E68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0CCD5359-30EE-45CE-B826-487C5917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…</a:t>
            </a:r>
          </a:p>
        </p:txBody>
      </p:sp>
      <p:sp>
        <p:nvSpPr>
          <p:cNvPr id="8196" name="Ograda vsebine 2">
            <a:extLst>
              <a:ext uri="{FF2B5EF4-FFF2-40B4-BE49-F238E27FC236}">
                <a16:creationId xmlns:a16="http://schemas.microsoft.com/office/drawing/2014/main" id="{362DC1F8-2000-474D-8BC0-8468A1D5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sl-SI" altLang="sl-SI" sz="1800"/>
              <a:t>januarja 1878 dokončal opero Evgenij Onjegin</a:t>
            </a:r>
          </a:p>
          <a:p>
            <a:r>
              <a:rPr lang="sl-SI" altLang="sl-SI" sz="1800"/>
              <a:t>ustvarjalno kriza</a:t>
            </a:r>
          </a:p>
          <a:p>
            <a:r>
              <a:rPr lang="sl-SI" altLang="sl-SI" sz="1800"/>
              <a:t>Ko se je vrnil v Rusijo napisal Peto simfonijo. </a:t>
            </a:r>
          </a:p>
          <a:p>
            <a:r>
              <a:rPr lang="sl-SI" altLang="sl-SI" sz="1800"/>
              <a:t>Balet Trnuljčica - prvič uprizorili januarja 1890 v St. Peterburgu</a:t>
            </a:r>
          </a:p>
          <a:p>
            <a:r>
              <a:rPr lang="sl-SI" altLang="sl-SI" sz="1800"/>
              <a:t>Dirigentska turneja</a:t>
            </a:r>
          </a:p>
          <a:p>
            <a:r>
              <a:rPr lang="sl-SI" altLang="sl-SI" sz="1800"/>
              <a:t>V Parizu  izvedel za smrt sestre Saše</a:t>
            </a:r>
          </a:p>
        </p:txBody>
      </p:sp>
      <p:pic>
        <p:nvPicPr>
          <p:cNvPr id="8197" name="Picture 2" descr="http://upload.wikimedia.org/wikipedia/commons/a/a9/Sleeping_beauty_cast.jpg">
            <a:hlinkClick r:id="rId3"/>
            <a:extLst>
              <a:ext uri="{FF2B5EF4-FFF2-40B4-BE49-F238E27FC236}">
                <a16:creationId xmlns:a16="http://schemas.microsoft.com/office/drawing/2014/main" id="{EB8D1CC7-6EEC-45D5-B747-7E97C8CB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42894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wiki.tchaikovsky-research.net/images/9/9f/Aleksandra_Davydova.jpg">
            <a:hlinkClick r:id="rId5"/>
            <a:extLst>
              <a:ext uri="{FF2B5EF4-FFF2-40B4-BE49-F238E27FC236}">
                <a16:creationId xmlns:a16="http://schemas.microsoft.com/office/drawing/2014/main" id="{46283894-C069-4238-8763-50229463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3141663"/>
            <a:ext cx="2214563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http://wiki.tchaikovsky-research.net/skins/common/images/magnify-clip.png">
            <a:hlinkClick r:id="rId5" tooltip="Enlarge"/>
            <a:extLst>
              <a:ext uri="{FF2B5EF4-FFF2-40B4-BE49-F238E27FC236}">
                <a16:creationId xmlns:a16="http://schemas.microsoft.com/office/drawing/2014/main" id="{B5576C18-FB27-4D83-9658-36A36310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68475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7E61F981-A4CB-459F-A24A-5B4CF587E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40F2E07D-AEBB-4D69-9A5F-43B809EF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…</a:t>
            </a:r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DB298CA0-9637-41BF-AC49-1108B59C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sl-SI" altLang="sl-SI" sz="2000"/>
              <a:t>Spomladi zložil mojstrsko Patetično simfonijo</a:t>
            </a:r>
          </a:p>
          <a:p>
            <a:r>
              <a:rPr lang="sl-SI" altLang="sl-SI" sz="2000"/>
              <a:t>6. novembra najden mrtev</a:t>
            </a:r>
          </a:p>
          <a:p>
            <a:r>
              <a:rPr lang="sl-SI" altLang="sl-SI" sz="2000"/>
              <a:t>Razširili zgodbo, da je umrl za kolero</a:t>
            </a:r>
            <a:r>
              <a:rPr lang="sl-SI" altLang="sl-SI"/>
              <a:t> </a:t>
            </a:r>
          </a:p>
          <a:p>
            <a:endParaRPr lang="sl-SI" altLang="sl-SI"/>
          </a:p>
        </p:txBody>
      </p:sp>
      <p:pic>
        <p:nvPicPr>
          <p:cNvPr id="9221" name="Picture 2" descr="http://www.veerybooks.com/imgs/001201_3.jpg">
            <a:hlinkClick r:id="rId3"/>
            <a:extLst>
              <a:ext uri="{FF2B5EF4-FFF2-40B4-BE49-F238E27FC236}">
                <a16:creationId xmlns:a16="http://schemas.microsoft.com/office/drawing/2014/main" id="{AA1F7688-8FA9-4EB3-A6E5-D6A5FDC3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327501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img.posterlounge.de/images/wbig/izzet-keribar-tchaikovsky-grave-alexander-nevsky-cemetery-94491.jpg">
            <a:hlinkClick r:id="rId5"/>
            <a:extLst>
              <a:ext uri="{FF2B5EF4-FFF2-40B4-BE49-F238E27FC236}">
                <a16:creationId xmlns:a16="http://schemas.microsoft.com/office/drawing/2014/main" id="{5F0CB541-CDC6-414C-B93B-9BFE8B19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23971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NEZA\viol.jpg">
            <a:extLst>
              <a:ext uri="{FF2B5EF4-FFF2-40B4-BE49-F238E27FC236}">
                <a16:creationId xmlns:a16="http://schemas.microsoft.com/office/drawing/2014/main" id="{E2A18CBD-0A91-423F-B5B4-E72C4F54B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C5CCB1A7-CC5D-4029-B797-5A9C343D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Simfonije</a:t>
            </a:r>
          </a:p>
        </p:txBody>
      </p:sp>
      <p:sp>
        <p:nvSpPr>
          <p:cNvPr id="10244" name="Ograda vsebine 2">
            <a:extLst>
              <a:ext uri="{FF2B5EF4-FFF2-40B4-BE49-F238E27FC236}">
                <a16:creationId xmlns:a16="http://schemas.microsoft.com/office/drawing/2014/main" id="{C0879DBA-3F15-46B4-9F1A-0E6623B3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/>
              <a:t>Napisal je šest simfonij:</a:t>
            </a:r>
          </a:p>
          <a:p>
            <a:r>
              <a:rPr lang="sl-SI" altLang="sl-SI" sz="1800"/>
              <a:t>Simfonija št. 1 - Zimske sanje - interpretacija podob narave in ljudskega življenja</a:t>
            </a:r>
          </a:p>
          <a:p>
            <a:r>
              <a:rPr lang="sl-SI" altLang="sl-SI" sz="1800"/>
              <a:t> (</a:t>
            </a:r>
            <a:r>
              <a:rPr lang="sl-SI" altLang="sl-SI" sz="1800">
                <a:hlinkClick r:id="rId3"/>
              </a:rPr>
              <a:t>http://www.youtube.com/watch?v=0dop_dPIgeI</a:t>
            </a:r>
            <a:r>
              <a:rPr lang="sl-SI" altLang="sl-SI" sz="1800"/>
              <a:t>) </a:t>
            </a:r>
          </a:p>
          <a:p>
            <a:r>
              <a:rPr lang="sl-SI" altLang="sl-SI" sz="1800"/>
              <a:t>Simfonija št. 2 – Maloruska - psihološke prvine</a:t>
            </a:r>
          </a:p>
          <a:p>
            <a:r>
              <a:rPr lang="sl-SI" altLang="sl-SI" sz="1800"/>
              <a:t>Simfonija št. 4 - izraža skladateljevo globoko misel</a:t>
            </a:r>
          </a:p>
          <a:p>
            <a:r>
              <a:rPr lang="sl-SI" altLang="sl-SI" sz="1800"/>
              <a:t> (</a:t>
            </a:r>
            <a:r>
              <a:rPr lang="sl-SI" altLang="sl-SI" sz="1800">
                <a:hlinkClick r:id="rId4"/>
              </a:rPr>
              <a:t>http://www.youtube.com/watch?v=rAotb3P4VPg</a:t>
            </a:r>
            <a:r>
              <a:rPr lang="sl-SI" altLang="sl-SI" sz="1800"/>
              <a:t>) </a:t>
            </a:r>
          </a:p>
          <a:p>
            <a:r>
              <a:rPr lang="sl-SI" altLang="sl-SI" sz="1800"/>
              <a:t>Simfonija št. 6 –Patetična (</a:t>
            </a:r>
            <a:r>
              <a:rPr lang="sl-SI" altLang="sl-SI" sz="1800">
                <a:hlinkClick r:id="rId5"/>
              </a:rPr>
              <a:t>http://www.youtube.com/watch?v=1E15i6Kb6is</a:t>
            </a:r>
            <a:r>
              <a:rPr lang="sl-SI" altLang="sl-SI" sz="1800"/>
              <a:t>) </a:t>
            </a:r>
          </a:p>
        </p:txBody>
      </p:sp>
      <p:pic>
        <p:nvPicPr>
          <p:cNvPr id="10245" name="Picture 2" descr="http://media.tumblr.com/tumblr_lwlnosF4zV1qeigxs.jpg">
            <a:hlinkClick r:id="rId6"/>
            <a:extLst>
              <a:ext uri="{FF2B5EF4-FFF2-40B4-BE49-F238E27FC236}">
                <a16:creationId xmlns:a16="http://schemas.microsoft.com/office/drawing/2014/main" id="{6CC85EE0-4C41-4C69-82C2-31CD4B3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32400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On-screen Show (4:3)</PresentationFormat>
  <Paragraphs>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Officeova tema</vt:lpstr>
      <vt:lpstr>Peter Iljič Čajkovski </vt:lpstr>
      <vt:lpstr>Življenje</vt:lpstr>
      <vt:lpstr>…</vt:lpstr>
      <vt:lpstr>…</vt:lpstr>
      <vt:lpstr>…</vt:lpstr>
      <vt:lpstr>…</vt:lpstr>
      <vt:lpstr>…</vt:lpstr>
      <vt:lpstr>…</vt:lpstr>
      <vt:lpstr>Simfonije</vt:lpstr>
      <vt:lpstr>Baleti</vt:lpstr>
      <vt:lpstr>Opere</vt:lpstr>
      <vt:lpstr>…</vt:lpstr>
      <vt:lpstr>Viri: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2019-05-31T08:41:54Z</dcterms:created>
  <dcterms:modified xsi:type="dcterms:W3CDTF">2019-05-31T08:41:54Z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