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05702-88C2-4E8C-B736-E0372223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3EBA-C90B-47DF-AC5D-431C603D01A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56B6C3-334E-4ABB-AB83-D607D92D9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F1D386-7717-43FF-992B-F043FBF0EEC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CB9B29-85EE-4B0D-856B-25119CC34D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629433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969EC-8015-4608-A0C7-206DEA3D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6651C-3E4C-4BD6-AAE4-52F72590B20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EAD009-024C-4687-B788-5410C1F8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8A833-A11D-488D-9726-E29D3BE62AF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05F142-9E42-4F16-A46C-E2A56ED3E8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903485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D24AD-A55A-46F9-BDD1-5A687007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8AF8-8778-4803-9F81-5FC77DAA6C5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F46143-BA2A-4103-ACC5-6CC44D10B2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5AA56E-D254-4243-B567-5A0C7498E7E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75F423-C5DB-499E-AFD4-ADF8F75AF3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03265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73683-EE69-4C26-9A11-D96397BF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79D1-6EFB-4C57-B52A-B259F42A3C7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E3AD36-7308-4C05-8A86-82FB72B3EE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F3C142-2443-47A0-9A25-48233627546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7DD9C-E660-40D7-9CBA-6A8B8B143D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390172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9A15B-393A-48A6-BFBA-F36854E0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6AED-58C4-46EB-B191-C1259F3F82C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A1B18D-EA95-469E-90AF-54763A109F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FDFC56-CAAB-441C-ABCD-CABA4A2A038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FFF66F-74F5-4B49-854B-6C36DBCC81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952939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CE9BFB-E926-4E54-BC64-5E8BD188EDB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03B7-2F67-426B-926C-9877B332616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72C89-B232-440B-BC54-AB991DB5AE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9A29021-7A45-4E9B-96D6-EC91F411E4E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2C4AB92-C5BE-4756-9A3F-0734E86037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109238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B01D65-1BBE-49A3-8E33-7A3E07A60F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FFD2-7FA3-45C5-B906-C527AD96144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C910FF-500F-404E-B8B4-31ECC54365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0A4D2AC-9F0B-40F5-A712-8F59DDDFB83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BC23BC-95E9-4836-8888-6E5A37CC14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05876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E8C322-2416-4010-9D64-0879CC88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B48E1-E86E-42B6-89EF-F08C3F7D6FC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60E693-ED24-4F37-943C-F80421634E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356F97-9C75-4598-8DF9-CC6991BCE80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B8E6-3637-4B96-8D40-6DD6226E38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54504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B123F3-DE19-4090-8334-5EBD456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6DE0-1E8F-43C8-B8BE-CAE2FE0613F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4A6BB2-94B6-4948-A743-2E6638988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498938-1CED-4398-A1EC-0D15B048513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B6027D-A3A9-49FE-A6A6-8033C421D1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21035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B84C97-BFBE-4D5D-BF95-729F7C08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7CC8C-99DE-4124-A990-1B0715377EB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5DE70-8210-40EF-8A8B-B495F60A80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4054BD-429F-4C7B-AE94-0E40723EAC9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CBD288-839D-4C26-8868-C0091CB0C9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995558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CF57C2-4E8A-4657-BB18-539531CB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049BD-ACDF-42D8-8746-775832FBB22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52436-4A19-4D1D-AE65-85BF13BF74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B71874-8E19-4761-8C38-0368B11B981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8E4C017-537D-47D8-A58C-BF6EF0F1E8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500851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B1D1F"/>
            </a:gs>
            <a:gs pos="64999">
              <a:srgbClr val="1E2022"/>
            </a:gs>
            <a:gs pos="100000">
              <a:srgbClr val="64666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4645DA-CE15-436F-8B70-21C9DB3D6EC5}"/>
              </a:ext>
            </a:extLst>
          </p:cNvPr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7191B-3117-4C33-A5C0-93C0843E2F94}"/>
              </a:ext>
            </a:extLst>
          </p:cNvPr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B4AA7785-E140-4E6C-B3FD-E8DAD0F39A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E82DFED0-14D0-4769-A293-B1877435D4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01A3A-B4D3-405B-9D6F-0D339004F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A60962-2D65-440E-B190-BB25A0D841E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63E5A-6189-47FD-90C0-DCC85F390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3BB94E-34EE-4583-9880-F647008F3D5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2AAC6-3AF9-4971-AACE-BEA1320AD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fmpnCtMQ3V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Antonin_Dvorak" TargetMode="External"/><Relationship Id="rId2" Type="http://schemas.openxmlformats.org/officeDocument/2006/relationships/hyperlink" Target="http://www.classical.net/music/comp.lst/dvorak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-cc.si/default.cfm?Jezik=Sl&amp;Kat=0201&amp;Predstava=226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9CEF2AB2-53FA-4DA0-B1FF-78937C46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-20638"/>
            <a:ext cx="5795962" cy="6878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D5669-9225-4285-892E-CC27EB9A7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7789"/>
            <a:ext cx="8640960" cy="455333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reestyle Script" pitchFamily="66" charset="0"/>
              </a:rPr>
              <a:t>Antonín</a:t>
            </a:r>
            <a:br>
              <a:rPr lang="sl-SI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reestyle Script" pitchFamily="66" charset="0"/>
              </a:rPr>
            </a:br>
            <a:r>
              <a:rPr lang="sl-SI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reestyle Script" pitchFamily="66" charset="0"/>
              </a:rPr>
              <a:t>Leopold </a:t>
            </a:r>
            <a:br>
              <a:rPr lang="sl-SI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reestyle Script" pitchFamily="66" charset="0"/>
              </a:rPr>
            </a:br>
            <a:r>
              <a:rPr lang="sl-SI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reestyle Script" pitchFamily="66" charset="0"/>
              </a:rPr>
              <a:t>Dvo</a:t>
            </a:r>
            <a:r>
              <a:rPr lang="sl-SI" sz="6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reestyle Script" pitchFamily="66" charset="0"/>
              </a:rPr>
              <a:t>ř</a:t>
            </a:r>
            <a:r>
              <a:rPr lang="sl-SI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reestyle Script" pitchFamily="66" charset="0"/>
              </a:rPr>
              <a:t>ák</a:t>
            </a:r>
          </a:p>
        </p:txBody>
      </p:sp>
      <p:sp>
        <p:nvSpPr>
          <p:cNvPr id="2052" name="Subtitle 2">
            <a:extLst>
              <a:ext uri="{FF2B5EF4-FFF2-40B4-BE49-F238E27FC236}">
                <a16:creationId xmlns:a16="http://schemas.microsoft.com/office/drawing/2014/main" id="{9F76A2B2-A31E-4777-A692-596AFD32D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1750" y="5421313"/>
            <a:ext cx="2227263" cy="1420812"/>
          </a:xfrm>
        </p:spPr>
        <p:txBody>
          <a:bodyPr/>
          <a:lstStyle/>
          <a:p>
            <a:endParaRPr lang="sl-SI" altLang="sl-SI" sz="2400">
              <a:latin typeface="Freestyle Script" panose="030804020302050B0404" pitchFamily="66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95B2946-F609-4535-8745-AE5793C3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38" y="277813"/>
            <a:ext cx="7315200" cy="1154112"/>
          </a:xfrm>
        </p:spPr>
        <p:txBody>
          <a:bodyPr/>
          <a:lstStyle/>
          <a:p>
            <a:r>
              <a:rPr lang="sl-SI" altLang="sl-SI"/>
              <a:t>Dela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43D803A-BA10-4FF9-9299-F09B50980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7761287" cy="4679950"/>
          </a:xfrm>
        </p:spPr>
        <p:txBody>
          <a:bodyPr/>
          <a:lstStyle/>
          <a:p>
            <a:r>
              <a:rPr lang="sl-SI" altLang="sl-SI" sz="2800"/>
              <a:t>Koncert za violončelo in orkester op. 104</a:t>
            </a:r>
          </a:p>
          <a:p>
            <a:r>
              <a:rPr lang="sl-SI" altLang="sl-SI" sz="2800"/>
              <a:t>Simfonija številka 9</a:t>
            </a:r>
          </a:p>
          <a:p>
            <a:r>
              <a:rPr lang="sl-SI" altLang="sl-SI" sz="2800"/>
              <a:t>Violinski koncert</a:t>
            </a:r>
          </a:p>
          <a:p>
            <a:r>
              <a:rPr lang="sl-SI" altLang="sl-SI" sz="2800"/>
              <a:t>Rekvijem</a:t>
            </a:r>
          </a:p>
          <a:p>
            <a:r>
              <a:rPr lang="sl-SI" altLang="sl-SI" sz="2800"/>
              <a:t>Stabat mater</a:t>
            </a:r>
          </a:p>
          <a:p>
            <a:r>
              <a:rPr lang="sl-SI" altLang="sl-SI" sz="2800"/>
              <a:t>Simfonija številka 8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A3DCF67C-D067-449A-80A9-0E91BE8E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0"/>
            <a:ext cx="1711325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8CA9B685-5CB2-4598-9399-AB97D3E3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420938"/>
            <a:ext cx="4303712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CC5D-875E-4D46-B971-F4209256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38" y="476250"/>
            <a:ext cx="6081712" cy="6778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Opere: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D3D05B8-1F41-4C37-919E-9D29C4980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400675"/>
          </a:xfrm>
        </p:spPr>
        <p:txBody>
          <a:bodyPr/>
          <a:lstStyle/>
          <a:p>
            <a:r>
              <a:rPr lang="sl-SI" altLang="sl-SI" sz="2800"/>
              <a:t>Alfred </a:t>
            </a:r>
          </a:p>
          <a:p>
            <a:r>
              <a:rPr lang="sl-SI" altLang="sl-SI" sz="2800"/>
              <a:t> Kralj in oglar</a:t>
            </a:r>
          </a:p>
          <a:p>
            <a:r>
              <a:rPr lang="sl-SI" altLang="sl-SI" sz="2800"/>
              <a:t> Vrag in Katra </a:t>
            </a:r>
          </a:p>
          <a:p>
            <a:r>
              <a:rPr lang="sl-SI" altLang="sl-SI" sz="2800"/>
              <a:t> Armida </a:t>
            </a:r>
          </a:p>
          <a:p>
            <a:r>
              <a:rPr lang="sl-SI" altLang="sl-SI" sz="2800"/>
              <a:t>opera Rusalka </a:t>
            </a:r>
            <a:r>
              <a:rPr lang="sl-SI" altLang="sl-SI" sz="3200"/>
              <a:t>(ta opera mu je prinesla največjo slavo)</a:t>
            </a:r>
          </a:p>
          <a:p>
            <a:endParaRPr lang="sl-SI" altLang="sl-SI" sz="2400">
              <a:hlinkClick r:id="rId2"/>
            </a:endParaRPr>
          </a:p>
          <a:p>
            <a:endParaRPr lang="sl-SI" altLang="sl-SI" sz="2400">
              <a:hlinkClick r:id="rId2"/>
            </a:endParaRPr>
          </a:p>
          <a:p>
            <a:endParaRPr lang="sl-SI" altLang="sl-SI" sz="2400">
              <a:hlinkClick r:id="rId2"/>
            </a:endParaRPr>
          </a:p>
          <a:p>
            <a:endParaRPr lang="sl-SI" altLang="sl-SI" sz="2400">
              <a:hlinkClick r:id="rId2"/>
            </a:endParaRPr>
          </a:p>
          <a:p>
            <a:r>
              <a:rPr lang="sl-SI" altLang="sl-SI" sz="2400">
                <a:hlinkClick r:id="rId2"/>
              </a:rPr>
              <a:t>http://www.youtube.com/watch?v=fmpnCtMQ3VE</a:t>
            </a:r>
            <a:endParaRPr lang="sl-SI" altLang="sl-SI" sz="2400"/>
          </a:p>
          <a:p>
            <a:endParaRPr lang="sl-SI" altLang="sl-SI" sz="2400"/>
          </a:p>
          <a:p>
            <a:endParaRPr lang="sl-SI" altLang="sl-SI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E18BF8F4-8660-4A2A-822B-130BC06FB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40005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F7727ABD-EA11-4996-B475-BEEAD083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39338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3A92248A-04B9-41D8-9C6C-67CAD644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692150"/>
            <a:ext cx="1738313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71887D1-A6F0-4060-BB10-B1A36F4C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60350"/>
            <a:ext cx="7315200" cy="1154113"/>
          </a:xfrm>
        </p:spPr>
        <p:txBody>
          <a:bodyPr/>
          <a:lstStyle/>
          <a:p>
            <a:r>
              <a:rPr lang="sl-SI" altLang="sl-SI"/>
              <a:t>Viri: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00BB1FE-F5DD-4E8C-AB51-B46BB75AB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700213"/>
            <a:ext cx="7315200" cy="3540125"/>
          </a:xfrm>
        </p:spPr>
        <p:txBody>
          <a:bodyPr/>
          <a:lstStyle/>
          <a:p>
            <a:r>
              <a:rPr lang="sl-SI" altLang="sl-SI" sz="2400">
                <a:hlinkClick r:id="rId2"/>
              </a:rPr>
              <a:t>http://www.classical.net/music/comp.lst/dvorak.php</a:t>
            </a:r>
            <a:endParaRPr lang="sl-SI" altLang="sl-SI" sz="2400"/>
          </a:p>
          <a:p>
            <a:r>
              <a:rPr lang="sl-SI" altLang="sl-SI" sz="2400">
                <a:hlinkClick r:id="rId3"/>
              </a:rPr>
              <a:t>http://sl.wikipedia.org/wiki/Antonin_Dvorak</a:t>
            </a:r>
            <a:endParaRPr lang="sl-SI" altLang="sl-SI" sz="2400"/>
          </a:p>
          <a:p>
            <a:r>
              <a:rPr lang="sl-SI" altLang="sl-SI" sz="2400">
                <a:hlinkClick r:id="rId4"/>
              </a:rPr>
              <a:t>http://www.cd-cc.si/default.cfm?Jezik=Sl&amp;Kat=0201&amp;Predstava=2264</a:t>
            </a:r>
            <a:endParaRPr lang="sl-SI" altLang="sl-SI" sz="2400"/>
          </a:p>
          <a:p>
            <a:endParaRPr lang="sl-SI" altLang="sl-SI" sz="2400"/>
          </a:p>
          <a:p>
            <a:endParaRPr lang="sl-SI" altLang="sl-SI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D416331-1505-4925-88C2-D7FBAB122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9788"/>
            <a:ext cx="91440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B9614C8C-81CF-44E4-BED8-4129F28B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620713"/>
            <a:ext cx="8569325" cy="3540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"/>
            </a:pPr>
            <a:r>
              <a:rPr lang="sl-SI" altLang="sl-SI" sz="3200"/>
              <a:t> 8. september 1841, Nelahozves pri Pragi, Češka</a:t>
            </a:r>
          </a:p>
          <a:p>
            <a:pPr>
              <a:buFont typeface="Wingdings" panose="05000000000000000000" pitchFamily="2" charset="2"/>
              <a:buChar char=""/>
            </a:pPr>
            <a:r>
              <a:rPr lang="sv-SE" altLang="sl-SI" sz="3200"/>
              <a:t>1. maj 1904, Praga, Češka.</a:t>
            </a:r>
            <a:endParaRPr lang="sl-SI" altLang="sl-SI" sz="3200"/>
          </a:p>
          <a:p>
            <a:pPr>
              <a:buFont typeface="Wingdings" panose="05000000000000000000" pitchFamily="2" charset="2"/>
              <a:buChar char=""/>
            </a:pPr>
            <a:endParaRPr lang="sl-SI" altLang="sl-SI"/>
          </a:p>
          <a:p>
            <a:pPr>
              <a:buFont typeface="Wingdings" panose="05000000000000000000" pitchFamily="2" charset="2"/>
              <a:buChar char=""/>
            </a:pPr>
            <a:endParaRPr lang="sl-SI" altLang="sl-SI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5CAC449A-0021-47E8-A569-D4A20342A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55613"/>
            <a:ext cx="8229600" cy="27574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"/>
            </a:pPr>
            <a:r>
              <a:rPr lang="sl-SI" altLang="sl-SI" sz="2400"/>
              <a:t> </a:t>
            </a:r>
            <a:r>
              <a:rPr lang="sl-SI" altLang="sl-SI" sz="3200"/>
              <a:t>češki skladatelj</a:t>
            </a:r>
          </a:p>
          <a:p>
            <a:pPr>
              <a:buFont typeface="Wingdings" panose="05000000000000000000" pitchFamily="2" charset="2"/>
              <a:buChar char=""/>
            </a:pPr>
            <a:r>
              <a:rPr lang="sl-SI" altLang="sl-SI" sz="3200"/>
              <a:t> Dvořák je poleg Smetane in Leoša Janačka najpomembnejši predstavnik češke glasbene romantike.</a:t>
            </a:r>
          </a:p>
          <a:p>
            <a:pPr>
              <a:buFont typeface="Wingdings" panose="05000000000000000000" pitchFamily="2" charset="2"/>
              <a:buChar char=""/>
            </a:pPr>
            <a:endParaRPr lang="sl-SI" altLang="sl-SI" sz="2400"/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0FDBC70A-BA49-45D1-9FC6-28904696D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73300"/>
            <a:ext cx="3306762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A03138B-51A3-4A58-8929-468D7CA0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1750"/>
            <a:ext cx="7315200" cy="1154113"/>
          </a:xfrm>
        </p:spPr>
        <p:txBody>
          <a:bodyPr/>
          <a:lstStyle/>
          <a:p>
            <a:r>
              <a:rPr lang="sl-SI" altLang="sl-SI"/>
              <a:t>ŽIVLJENJE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5DE4598-EE19-468A-BA7D-FBF6F0C1C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280400" cy="504031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v-SE" altLang="sl-SI" sz="3200"/>
              <a:t>Skladatelj se je rodil kot prvi od osmih otrok vaškega mesarja in gostilničarja</a:t>
            </a:r>
            <a:r>
              <a:rPr lang="sl-SI" altLang="sl-SI" sz="320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 sz="3200"/>
              <a:t>Imel je srečo, da so njegovi starši zgodaj spoznali njegov talent in ga podpirali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 sz="3200"/>
              <a:t>Prvi pouk glasbe je prejel v sosednjem mestu Zlonice od vaškega organista in od zborovodje, nato je odšel v Češke Kamenice in nazadnje v orgelsko šolo v Prago.</a:t>
            </a:r>
          </a:p>
          <a:p>
            <a:pPr>
              <a:buFont typeface="Courier New" panose="02070309020205020404" pitchFamily="49" charset="0"/>
              <a:buChar char="o"/>
            </a:pPr>
            <a:endParaRPr lang="sl-SI" altLang="sl-SI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4E098154-3EA4-45E1-B067-E58F96B8F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3933825"/>
            <a:ext cx="2216150" cy="27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565EF018-F803-4B88-AE35-333CC28AC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4525962"/>
          </a:xfrm>
        </p:spPr>
        <p:txBody>
          <a:bodyPr/>
          <a:lstStyle/>
          <a:p>
            <a:r>
              <a:rPr lang="sl-SI" altLang="sl-SI" sz="2800"/>
              <a:t>Preživljal se je z igranjem viole v opernem orkestru, ki ga je vodil Smetana.</a:t>
            </a:r>
          </a:p>
          <a:p>
            <a:r>
              <a:rPr lang="sl-SI" altLang="sl-SI" sz="2800"/>
              <a:t>Poučeval je tudi glasbo po meščanskih hišah</a:t>
            </a:r>
          </a:p>
          <a:p>
            <a:r>
              <a:rPr lang="sl-SI" altLang="sl-SI" sz="2800"/>
              <a:t>Kljub skromnim razmeram je vztrajno ustvarjal, saj je kot zaveden Čeh želel dokazati svetu, da tudi češka glasba lahko rodi velika umetniška dela.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8D4744F-C86D-45CD-B87E-D748D1B4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4467225"/>
            <a:ext cx="20859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05195DB4-96E4-466B-B649-86B0E59F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620713"/>
            <a:ext cx="8229600" cy="4525962"/>
          </a:xfrm>
        </p:spPr>
        <p:txBody>
          <a:bodyPr/>
          <a:lstStyle/>
          <a:p>
            <a:r>
              <a:rPr lang="sl-SI" altLang="sl-SI" sz="2800"/>
              <a:t>Po letu 1871 je zapustil orkester in postal poklicni skladatelj</a:t>
            </a:r>
          </a:p>
          <a:p>
            <a:r>
              <a:rPr lang="sl-SI" altLang="sl-SI" sz="2800"/>
              <a:t>Prvič je vzbudil pozornost z opero Kralj in oglar</a:t>
            </a:r>
          </a:p>
          <a:p>
            <a:r>
              <a:rPr lang="sl-SI" altLang="sl-SI" sz="2800"/>
              <a:t> </a:t>
            </a:r>
            <a:r>
              <a:rPr lang="pl-PL" altLang="sl-SI" sz="2800"/>
              <a:t>do preobrata v njegovi karieri pa je prišlo po letu 1874</a:t>
            </a:r>
          </a:p>
          <a:p>
            <a:endParaRPr lang="sl-SI" altLang="sl-SI"/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80CBF644-4249-4860-B835-FAE61FCD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36838"/>
            <a:ext cx="2962275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F9A91364-AD54-49BE-9227-CF6BC9316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404813"/>
            <a:ext cx="8229600" cy="6192837"/>
          </a:xfrm>
        </p:spPr>
        <p:txBody>
          <a:bodyPr/>
          <a:lstStyle/>
          <a:p>
            <a:r>
              <a:rPr lang="sl-SI" altLang="sl-SI" sz="2800"/>
              <a:t>Tedaj je pridobil avstrijsko državno štipendijo in vzbudil pozornost slavnega Johannesa Brahmsa, ki ga je priporočil svojemu založniku Simrocku.</a:t>
            </a:r>
          </a:p>
          <a:p>
            <a:r>
              <a:rPr lang="sl-SI" altLang="sl-SI" sz="2800"/>
              <a:t>Dvořak je čez noč zaslovel</a:t>
            </a:r>
          </a:p>
          <a:p>
            <a:r>
              <a:rPr lang="sl-SI" altLang="sl-SI" sz="2800"/>
              <a:t>Plese in duete so igrali in peli po salonih v vsej Srednji Evropi, orkestrirano verzijo Slovanskih plesov so izvedli orkestri v Berlinu, Budimpešti, na Dunaju in v Baltimoru in polagoma so se njegove slave začeli zavedati tudi v domovini.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0CD8062-118A-4945-B5EF-6D89640A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8913"/>
            <a:ext cx="4824413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F1CCF375-3515-499D-A90A-DDC7201F8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404813"/>
            <a:ext cx="8229600" cy="4525962"/>
          </a:xfrm>
        </p:spPr>
        <p:txBody>
          <a:bodyPr/>
          <a:lstStyle/>
          <a:p>
            <a:r>
              <a:rPr lang="sl-SI" altLang="sl-SI" sz="2800"/>
              <a:t>V 19. stoletju je njegova priljubljenost vztrajno rasla, pridobil si je prijatelje v Angliji, kjer je glasbeno občinstvo ni bilo obremenjeno s srednjeevropskimi nacionalno-kulturnimi zdrahami in predsodki do Slovanov, ki so preprečevali, da bi Dvořak v polni meri uspel na Dunaju in v Berlinu</a:t>
            </a:r>
            <a:r>
              <a:rPr lang="sl-SI" altLang="sl-SI"/>
              <a:t>.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CE7DC356-DC48-442A-9FBD-EA35E0DA0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32200"/>
            <a:ext cx="2997200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>
            <a:extLst>
              <a:ext uri="{FF2B5EF4-FFF2-40B4-BE49-F238E27FC236}">
                <a16:creationId xmlns:a16="http://schemas.microsoft.com/office/drawing/2014/main" id="{0121AEAD-B790-4120-A174-F33B0CCF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05250"/>
            <a:ext cx="205105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EF230217-8FEE-4176-8E75-D4496186C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60813"/>
            <a:ext cx="2171700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4E5A5A1-F1D5-4DEE-9749-D7302A3D7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4181475"/>
            <a:ext cx="17049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EB92109F-DA8C-4C16-B745-BADE14C9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sl-SI" altLang="sl-SI" sz="2800"/>
              <a:t>Leta 1890 je postal profesor kompozicije na konservatoriju v Pragi, kjer je z izjemo svojega bivanja v »Novem svetu« med leti 1892 in 1895 ostal do smrti.</a:t>
            </a:r>
          </a:p>
          <a:p>
            <a:r>
              <a:rPr lang="sl-SI" altLang="sl-SI" sz="2800"/>
              <a:t>V Pragi zaslovel kot zahteven in strog učitelj.</a:t>
            </a:r>
          </a:p>
          <a:p>
            <a:r>
              <a:rPr lang="sl-SI" altLang="sl-SI" sz="2800"/>
              <a:t>Od svojih študentov je zahteval trdo delo in obvladovanje glasbenih oblik, pa tudi domišljijo in zmožnost oblikovanja izvirnih glasbenih idej </a:t>
            </a: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0</TotalTime>
  <Words>470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Courier New</vt:lpstr>
      <vt:lpstr>Freestyle Script</vt:lpstr>
      <vt:lpstr>Wingdings</vt:lpstr>
      <vt:lpstr>Perspective</vt:lpstr>
      <vt:lpstr>Antonín Leopold  Dvořák</vt:lpstr>
      <vt:lpstr>PowerPoint Presentation</vt:lpstr>
      <vt:lpstr>PowerPoint Presentation</vt:lpstr>
      <vt:lpstr>ŽIVLJENJE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Dela</vt:lpstr>
      <vt:lpstr>Opere: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2019-05-31T08:42:00Z</dcterms:created>
  <dcterms:modified xsi:type="dcterms:W3CDTF">2019-05-31T08:42:00Z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