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10">
            <a:extLst>
              <a:ext uri="{FF2B5EF4-FFF2-40B4-BE49-F238E27FC236}">
                <a16:creationId xmlns:a16="http://schemas.microsoft.com/office/drawing/2014/main" id="{E923C544-11FA-4F28-AD1F-FB54C19638B2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>
            <a:extLst>
              <a:ext uri="{FF2B5EF4-FFF2-40B4-BE49-F238E27FC236}">
                <a16:creationId xmlns:a16="http://schemas.microsoft.com/office/drawing/2014/main" id="{40903CBF-2B32-44A2-B677-ABDD7B41465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16">
              <a:extLst>
                <a:ext uri="{FF2B5EF4-FFF2-40B4-BE49-F238E27FC236}">
                  <a16:creationId xmlns:a16="http://schemas.microsoft.com/office/drawing/2014/main" id="{9EE42541-5E55-4D9F-AB05-04499851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18">
              <a:extLst>
                <a:ext uri="{FF2B5EF4-FFF2-40B4-BE49-F238E27FC236}">
                  <a16:creationId xmlns:a16="http://schemas.microsoft.com/office/drawing/2014/main" id="{6E5BB4DF-2959-4952-98B6-594FA74FB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9">
              <a:extLst>
                <a:ext uri="{FF2B5EF4-FFF2-40B4-BE49-F238E27FC236}">
                  <a16:creationId xmlns:a16="http://schemas.microsoft.com/office/drawing/2014/main" id="{DC11F6CA-8D9F-4A33-9BC2-2A603D62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povezovalnik 20">
              <a:extLst>
                <a:ext uri="{FF2B5EF4-FFF2-40B4-BE49-F238E27FC236}">
                  <a16:creationId xmlns:a16="http://schemas.microsoft.com/office/drawing/2014/main" id="{35CD498A-2F01-4C3D-B31D-33F919EB536E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E34042D0-5B5A-462E-A4BE-FC8BE379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4F7A01-18B2-429B-ABB9-BCC9D2A4E6B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4C8DBEDA-C369-4393-AD20-DECFD57D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BC0AF1DE-3BB3-41DB-90B9-B3CF7200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DE8EBF-EDCE-48C6-8E00-C5B0429533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282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112E714B-285C-432E-A952-D893FC67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5666-6F35-404F-AAFE-12A7855EA9A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3270287C-F599-4160-BE3F-5DCC254C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86A7578-30AE-418D-ABD8-F0CB5345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9577C-4EEC-4E49-A5F1-8C93000377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244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A8053CF-CEBF-4F92-9284-8DF78B2D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4CCB-33EA-46FB-B0B1-00D8A6BE5F6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01FFCFAD-B3DE-4BC4-9D6E-4843AB9E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4687905C-F138-4818-A6BC-77EDA2E6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2800A-EAF1-47D2-B50E-DE9160A1DA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22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26784705-0F4D-423F-A6E5-9EAE18FB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74DC-8761-4B7E-B83F-F2C9AA5F3BA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057468F4-5A32-46C3-9DA7-FC03EFCA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2C5B756-5976-41A4-8619-08015C86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E3338-23DF-468F-9DF6-F09D80939C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027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10">
            <a:extLst>
              <a:ext uri="{FF2B5EF4-FFF2-40B4-BE49-F238E27FC236}">
                <a16:creationId xmlns:a16="http://schemas.microsoft.com/office/drawing/2014/main" id="{CBE8750E-0029-44B4-B945-D6A3AA9D118F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15">
            <a:extLst>
              <a:ext uri="{FF2B5EF4-FFF2-40B4-BE49-F238E27FC236}">
                <a16:creationId xmlns:a16="http://schemas.microsoft.com/office/drawing/2014/main" id="{ABD87451-06BC-448A-A110-83044D36E771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5AD378EE-2586-4C81-9418-2BCA8164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935A-1B4E-4FAB-AE36-55F25909EA5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A6ADB4C2-C3C6-4BE5-BE3B-05FE9693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E0EEC069-C6F6-432E-99DD-453461F2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3655F-6CA3-4A2D-91B6-A341080599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512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0B1E6A7-1CC4-4360-9772-05816154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7BB8-7519-4F00-B02E-9CD575FA65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B8765CC-AD2B-40BA-900B-057751B5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22131D2-9F5F-44B8-8B0E-95782809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8F9A1-8E34-4F19-8697-97BAFE9763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8254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0556CC33-8E62-479E-B17B-B87E7116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80F9-8E0F-48CF-93EF-0C12703B41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11897136-D03A-4FFC-8DEF-BC75D32E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DB74ED91-82F8-46D8-9A83-2AC3A8FF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58698-4394-49DA-A3BA-CC3B5CE7AA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235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73FB23F-F6FB-4706-B578-320E0720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D5D2-8F48-4D6C-A121-BA73E2CA854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B7419121-81D9-4199-97B7-DCE96188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D741BCED-466D-45DC-B4CA-8F814B1C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94B56-388D-48B0-8D98-B8CCE04E5D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9993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1B045F44-3450-4DDD-BAD0-FEB799FE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EAFAA-7F77-4C46-9DFA-270DB312C7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44C3C549-1E9B-42F5-9F0B-497CD6FB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AF1640F2-08E9-4C41-BAB3-78B4995E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02DC-4FD0-48A8-BC51-2AF6FDEC5A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503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3F6E90F-592F-4A5D-99D1-CB9D9D8B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27CC-EBE5-47F4-B437-5D25E46C63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31EBE61-8D55-4DC1-BDE5-E83E4B2F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16D718A-1A61-4970-835F-2739FDB6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E647-F9F0-4248-85CB-DA711C53C4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030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10">
            <a:extLst>
              <a:ext uri="{FF2B5EF4-FFF2-40B4-BE49-F238E27FC236}">
                <a16:creationId xmlns:a16="http://schemas.microsoft.com/office/drawing/2014/main" id="{A3E95363-8698-4620-9DFC-939ACD294B2E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15">
            <a:extLst>
              <a:ext uri="{FF2B5EF4-FFF2-40B4-BE49-F238E27FC236}">
                <a16:creationId xmlns:a16="http://schemas.microsoft.com/office/drawing/2014/main" id="{D2AF8969-E66E-463C-A05E-4268A6E34D1B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16">
            <a:extLst>
              <a:ext uri="{FF2B5EF4-FFF2-40B4-BE49-F238E27FC236}">
                <a16:creationId xmlns:a16="http://schemas.microsoft.com/office/drawing/2014/main" id="{15209B3B-FE43-4970-862A-EBF5DB3D829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povezovalnik 18">
            <a:extLst>
              <a:ext uri="{FF2B5EF4-FFF2-40B4-BE49-F238E27FC236}">
                <a16:creationId xmlns:a16="http://schemas.microsoft.com/office/drawing/2014/main" id="{B34C836C-19B0-4FF7-9EB2-84325CBE041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9">
            <a:extLst>
              <a:ext uri="{FF2B5EF4-FFF2-40B4-BE49-F238E27FC236}">
                <a16:creationId xmlns:a16="http://schemas.microsoft.com/office/drawing/2014/main" id="{92FC8CD3-F42A-4C75-A6E3-0384272A73E5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20">
            <a:extLst>
              <a:ext uri="{FF2B5EF4-FFF2-40B4-BE49-F238E27FC236}">
                <a16:creationId xmlns:a16="http://schemas.microsoft.com/office/drawing/2014/main" id="{A735E869-E6AC-49E8-8559-29A13D3E49DD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5D550C1E-B1C2-40C4-A792-47987BCA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CC59A7D-088F-4B8A-AE2E-AC941C11A64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678B6F6E-4A23-44CB-BFE8-D891E28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B15C63D1-E2D1-4ABF-8634-766423B7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A179-0136-4F58-80C1-D20119172E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845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31C230FB-A706-4C11-9695-AA4A68121C33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0FA26993-0318-4ADA-8C00-F7F0C5D4447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0638D781-912C-4FB8-8F07-508AA298346D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F3D1672F-5ECE-4625-9CCB-480B7659C40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CD438FD7-49C5-4759-99D3-1AC5D682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164086FA-65E3-45BE-A4AE-594D3959F2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79A41E97-01AE-4953-819A-85A4EFA0E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1C4BE3-ADEF-4241-8172-6EF8FBBE0B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2004DE94-128C-4D11-B5BC-FB1016724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B713919C-4D39-4EBF-8671-EF2658CAF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AA73C40-62B9-4FB9-9BC2-137EE9F7D03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Jakob Petelin Gallus">
            <a:extLst>
              <a:ext uri="{FF2B5EF4-FFF2-40B4-BE49-F238E27FC236}">
                <a16:creationId xmlns:a16="http://schemas.microsoft.com/office/drawing/2014/main" id="{6B14303D-04C1-45D6-9CD0-0CC855B5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700"/>
            <a:ext cx="27336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658DAF8-6999-49E3-9269-3E95B5AE5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JAKOB PETELIN GALLUS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73749F-414D-432E-A20C-6BFB7FBBA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sl-SI" altLang="sl-SI" sz="2500" dirty="0"/>
              <a:t>Učenec:  </a:t>
            </a:r>
          </a:p>
          <a:p>
            <a:pPr marR="0">
              <a:lnSpc>
                <a:spcPct val="80000"/>
              </a:lnSpc>
            </a:pPr>
            <a:r>
              <a:rPr lang="sl-SI" altLang="sl-SI" sz="2500" dirty="0"/>
              <a:t>Učiteljica:  </a:t>
            </a:r>
          </a:p>
          <a:p>
            <a:pPr marR="0">
              <a:lnSpc>
                <a:spcPct val="80000"/>
              </a:lnSpc>
            </a:pPr>
            <a:r>
              <a:rPr lang="sl-SI" altLang="sl-SI" sz="2500"/>
              <a:t> </a:t>
            </a:r>
            <a:endParaRPr lang="sl-SI" altLang="sl-SI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ididafunny.com/wp-content/uploads/2011/11/smile.jpg">
            <a:extLst>
              <a:ext uri="{FF2B5EF4-FFF2-40B4-BE49-F238E27FC236}">
                <a16:creationId xmlns:a16="http://schemas.microsoft.com/office/drawing/2014/main" id="{BAD2D8E8-CB39-4DB2-BBD7-74219453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42052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31EF9F5-B261-402D-9CD8-F110767F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HVALA ZA VAŠO POZORNOST</a:t>
            </a:r>
          </a:p>
        </p:txBody>
      </p:sp>
      <p:pic>
        <p:nvPicPr>
          <p:cNvPr id="18436" name="Picture 2" descr="http://www.baconbabble.com/wp-content/uploads/2011/05/smile-1.jpg">
            <a:extLst>
              <a:ext uri="{FF2B5EF4-FFF2-40B4-BE49-F238E27FC236}">
                <a16:creationId xmlns:a16="http://schemas.microsoft.com/office/drawing/2014/main" id="{314F218A-B610-4F59-B1B9-22CF63868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4100"/>
            <a:ext cx="3676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9880F37-CF49-4FD5-93EA-920C6277F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Ime najpomembnejše osebnosti slovenske glasbe v drugi polovici 16. stoletja </a:t>
            </a:r>
          </a:p>
          <a:p>
            <a:r>
              <a:rPr lang="sl-SI" altLang="sl-SI"/>
              <a:t>Skladatelj 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48227B8-FEAE-4943-9E99-D6E51F16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KDO TO JE?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E730E3-F1DA-46D2-86AE-8B800FB0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28813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5813854-6CDB-42A1-A550-C2267ECBE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 b="1"/>
              <a:t>Jakob Petelin Gallus</a:t>
            </a:r>
            <a:r>
              <a:rPr lang="sl-SI" altLang="sl-SI"/>
              <a:t> se je rodil 25. julija 1550 na Kranjskem.</a:t>
            </a:r>
          </a:p>
          <a:p>
            <a:r>
              <a:rPr lang="sl-SI" altLang="sl-SI"/>
              <a:t>Za kraj kjer se je rodil še zdaj ni jasno.</a:t>
            </a:r>
          </a:p>
          <a:p>
            <a:r>
              <a:rPr lang="sl-SI" altLang="sl-SI"/>
              <a:t>Zanj se prepirajo 3 mesta: Ribnica, Idrija in Šentviška Gora.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DD60F92-ED86-4205-9413-A50CD215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ROJSTVO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A1F0C70-7A86-4411-A8C3-E24BFE96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4035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www.sticna.si/uploads/kara-kaval.jpg">
            <a:extLst>
              <a:ext uri="{FF2B5EF4-FFF2-40B4-BE49-F238E27FC236}">
                <a16:creationId xmlns:a16="http://schemas.microsoft.com/office/drawing/2014/main" id="{F71127FE-96C0-43B1-9B9E-B3A8A065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412875"/>
            <a:ext cx="21828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BF710A3-964A-467C-A632-7AE11E837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/>
          </a:bodyPr>
          <a:lstStyle/>
          <a:p>
            <a:pPr marL="681228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dirty="0"/>
              <a:t>Izobraževal se je v samostanu v Stični.</a:t>
            </a:r>
          </a:p>
          <a:p>
            <a:pPr marL="681228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dirty="0"/>
              <a:t>Po izobraževanju  je odšel v Melk.</a:t>
            </a:r>
          </a:p>
          <a:p>
            <a:pPr marL="681228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dirty="0"/>
              <a:t>Od tam ga je pot vodila v Zabrodovice kjer je ostal 3 leta.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CB0C42-8379-4285-8D9C-5D382C6E8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marL="681038" indent="-571500">
              <a:buFont typeface="Lucida Sans Unicode" panose="020B0602030504020204" pitchFamily="34" charset="0"/>
              <a:buAutoNum type="romanUcPeriod" startAt="4"/>
            </a:pPr>
            <a:r>
              <a:rPr lang="sl-SI" altLang="sl-SI"/>
              <a:t>V Omoloucu je našel služb, kjer je pet let delal kot kapelnik.</a:t>
            </a:r>
          </a:p>
          <a:p>
            <a:pPr marL="681038" indent="-571500">
              <a:buFont typeface="Lucida Sans Unicode" panose="020B0602030504020204" pitchFamily="34" charset="0"/>
              <a:buAutoNum type="romanUcPeriod" startAt="4"/>
            </a:pPr>
            <a:r>
              <a:rPr lang="sl-SI" altLang="sl-SI"/>
              <a:t>Nato je odšel v Prago, kjer je hotel sam nadzorovati tisk svojih del in tam je tudi umrl.</a:t>
            </a:r>
          </a:p>
          <a:p>
            <a:pPr marL="681038" indent="-571500">
              <a:buFont typeface="Lucida Sans Unicode" panose="020B0602030504020204" pitchFamily="34" charset="0"/>
              <a:buAutoNum type="romanUcPeriod" startAt="4"/>
            </a:pPr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B753ED3-592C-407C-AD33-3634A8E1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POSTAJE V ŽIVLJENJU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87F045E3-53FB-4742-838B-B959CE009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Jakob Gallus je bil </a:t>
            </a:r>
            <a:r>
              <a:rPr lang="sl-SI" b="1" dirty="0"/>
              <a:t>imeniten glasbenik,</a:t>
            </a:r>
            <a:r>
              <a:rPr lang="sl-SI" dirty="0"/>
              <a:t> to dokazujejo njegove skladbe,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bil je </a:t>
            </a:r>
            <a:r>
              <a:rPr lang="sl-SI" b="1" dirty="0"/>
              <a:t>plodovit skladatelj,</a:t>
            </a:r>
            <a:r>
              <a:rPr lang="sl-SI" dirty="0"/>
              <a:t> to dokazujejo njegove številne skladbe,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bil je pa tudi izredno </a:t>
            </a:r>
            <a:r>
              <a:rPr lang="sl-SI" b="1" dirty="0"/>
              <a:t>spreten urednik,</a:t>
            </a:r>
            <a:r>
              <a:rPr lang="sl-SI" dirty="0"/>
              <a:t> to dokazujejo njegove zbirke. Potrudil se je, da so izšle v tisku skoraj vse njegove skladbe, tako da je komaj katera ostala v rokopisu oziroma v prepisu. 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1A3846D-AF21-4721-BD70-FDF8727C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Že leta 1580, ko mu je bilo 30 let, je Gallus že izdal štiri zvezke skladb s skupnim naslovom SELECTIORES QVAEDAM MISSAE.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 Kmalu po prihodu v Prago, je Gallus izdal prvo knjigo svojega največjega dela </a:t>
            </a:r>
            <a:r>
              <a:rPr lang="sl-SI" b="1" dirty="0"/>
              <a:t>Opus musicum.</a:t>
            </a:r>
            <a:r>
              <a:rPr lang="sl-SI" dirty="0"/>
              <a:t> 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071E501-21A5-466B-AD92-D4009B25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KAJ JE BIL?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74B22D38-9954-4FD3-9AC7-C06FC0B04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r>
              <a:rPr lang="sl-SI" altLang="sl-SI"/>
              <a:t>18. julij 1591 v Pragi na Češkem.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02E800F9-D7EE-4FEF-84B4-F5EB8A30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SMRT 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A51F20-8F0E-4172-9B30-A4B0326B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4586287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7D53424-3486-44E0-9C0F-94C2137C9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IN TVMVLVM IACOBI HANDELII CARNIOLI INSIGNIS MVSICAE PRACTICAE ARTIFICIS QVI PRAGAE III. [POST] IDVS IVLII PIE IN CHRISTO OBDORMIVIT ANNO M. D. XC. I. PRAGAE. IN OFFICINA TYPOGRAPHICA GEOROGII NIGRINI. </a:t>
            </a:r>
            <a:br>
              <a:rPr lang="sl-SI" dirty="0"/>
            </a:br>
            <a:r>
              <a:rPr lang="sl-SI" dirty="0"/>
              <a:t>   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B6AA9C6-70B9-4D81-AD1C-B834A3C5E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 Kar bi se v prevodu glasilo: </a:t>
            </a:r>
            <a:r>
              <a:rPr lang="sl-SI" b="1" dirty="0"/>
              <a:t>»Na grob Jakoba </a:t>
            </a:r>
            <a:r>
              <a:rPr lang="sl-SI" b="1" dirty="0" err="1"/>
              <a:t>Handla</a:t>
            </a:r>
            <a:r>
              <a:rPr lang="sl-SI" b="1" dirty="0"/>
              <a:t> Kranjca, slavnega umetnika praktične glasbe, ki je pobožno zaspal v Kristusu v Pragi, 18. julija leta 1591. Iz tiskarske delavnice Jurija </a:t>
            </a:r>
            <a:r>
              <a:rPr lang="sl-SI" b="1" dirty="0" err="1"/>
              <a:t>Nigrina</a:t>
            </a:r>
            <a:r>
              <a:rPr lang="sl-SI" b="1" dirty="0"/>
              <a:t>.«</a:t>
            </a:r>
            <a:br>
              <a:rPr lang="sl-SI" b="1" dirty="0"/>
            </a:br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E7A9503-9BFA-4BAB-9EE5-9B58F182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PRIJATELJI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0705541-2844-4DF2-98BF-5003F5445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8218488" cy="4525962"/>
          </a:xfrm>
        </p:spPr>
        <p:txBody>
          <a:bodyPr/>
          <a:lstStyle/>
          <a:p>
            <a:r>
              <a:rPr lang="sl-SI" altLang="sl-SI"/>
              <a:t>Selectiores quaedam missae (vsebuje 16 maš, l.1580, zapisana v 4 knjigah)</a:t>
            </a:r>
          </a:p>
          <a:p>
            <a:r>
              <a:rPr lang="sl-SI" altLang="sl-SI"/>
              <a:t>Opus musicum I-IV (zbirka 374 motetov, l.1586-91)</a:t>
            </a:r>
          </a:p>
          <a:p>
            <a:r>
              <a:rPr lang="sl-SI" altLang="sl-SI"/>
              <a:t>Harmoniae morales (zbirka 53 madrigalov, l.1589-90, zapisana v 3 knjigah)</a:t>
            </a:r>
          </a:p>
          <a:p>
            <a:r>
              <a:rPr lang="sl-SI" altLang="sl-SI"/>
              <a:t>Moralia (zbirka 47 madrigalov, l.1596)</a:t>
            </a:r>
          </a:p>
          <a:p>
            <a:pPr algn="ctr"/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89043AFB-2C22-41A6-92A8-231C4A71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  NAJPOMEMBNEJŠA DELA: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ED4BD32-827B-4770-9B98-321F33461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1775" y="1484313"/>
            <a:ext cx="4038600" cy="4525962"/>
          </a:xfrm>
        </p:spPr>
        <p:txBody>
          <a:bodyPr/>
          <a:lstStyle/>
          <a:p>
            <a:pPr marL="109538" indent="0" algn="ctr">
              <a:buFont typeface="Wingdings 3" panose="05040102010807070707" pitchFamily="18" charset="2"/>
              <a:buNone/>
            </a:pPr>
            <a:r>
              <a:rPr lang="sl-SI" altLang="sl-SI" i="1"/>
              <a:t>»Glasbe sem se učil, jo vase vsrkaval, da ne rečem sesal, že kot otrok, gojim jo kot dozorel mož, njo bom, če mi bo dano življenje, krasil še kot starček; ne živ ne mrtev se ji ne bom izneveril.«</a:t>
            </a:r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F093BCB-32DE-4570-9AAB-1417889C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PREGOVOR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443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Lucida Sans Unicode</vt:lpstr>
      <vt:lpstr>Verdana</vt:lpstr>
      <vt:lpstr>Wingdings 2</vt:lpstr>
      <vt:lpstr>Wingdings 3</vt:lpstr>
      <vt:lpstr>Stekanje</vt:lpstr>
      <vt:lpstr>JAKOB PETELIN GALLUS</vt:lpstr>
      <vt:lpstr>KDO TO JE?</vt:lpstr>
      <vt:lpstr>ROJSTVO</vt:lpstr>
      <vt:lpstr>POSTAJE V ŽIVLJENJU</vt:lpstr>
      <vt:lpstr>KAJ JE BIL?</vt:lpstr>
      <vt:lpstr>SMRT †</vt:lpstr>
      <vt:lpstr>PRIJATELJI</vt:lpstr>
      <vt:lpstr>  NAJPOMEMBNEJŠA DELA:</vt:lpstr>
      <vt:lpstr>PREGOVOR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2019-05-31T08:42:02Z</dcterms:created>
  <dcterms:modified xsi:type="dcterms:W3CDTF">2019-05-31T08:42:02Z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