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02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>
            <a:extLst>
              <a:ext uri="{FF2B5EF4-FFF2-40B4-BE49-F238E27FC236}">
                <a16:creationId xmlns:a16="http://schemas.microsoft.com/office/drawing/2014/main" id="{CAC5056B-95EE-45DC-8850-A15C05FB9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E4E1D1-7CE9-4F04-8E69-4525E8367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8DA0-74AB-42C9-BE71-A6FE4EC42C9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4A1EEF-8C93-4994-8AEE-667B7B3D8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B03141-33ED-409F-8A66-A2C5859D0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A37DB-1ACF-455C-B24B-F48EF5CE8D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4503182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A5862-A68D-4F17-BC53-3408EBF46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309B4-CED1-4CB2-8D99-518F2B21F76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E299F-8D76-49BE-8FB3-2A137772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61305-C3CF-4F7A-9FE2-53F5B3C6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79871-007D-40A4-A1F3-3CA09D57AE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00455912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44780-B835-4813-AC77-87BCA0D8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66561-3F9A-4C5A-A318-D4298151FCF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50D2C-A868-4ED1-9A93-57D8AC73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7C23A-292A-4F3D-95FD-1A89EBD6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E35B2-265D-4036-AD9D-8496BDE742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1625260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26999-50E2-4550-99FE-DE1AC578B11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5CE2-94FF-4D96-8A2A-B61987911C6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4393C-EFCE-469C-9A42-1BAC5104C3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CEFA6-6EEC-40E3-8636-6BEA4F1DD6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93126BC-37DF-4AE2-BF06-F95E65CA13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65226652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44452-667B-485B-B383-AABE91D74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72CAA-411D-485B-989A-622C4098965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8BDEF-62AE-4739-BD83-B19EF27A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1BA9B-6A6A-4F16-B95E-71A5D959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FA4AA-3AAD-4788-A4DF-5F43BEB50A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5328907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4A8B9A-E151-4D6E-B6BF-E7993E96B24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9EE49-DEE4-463F-A4ED-DBE230B1565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AB03C2-2311-42AE-B461-A29BF7A193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335D8D-6F37-4D5F-BF78-C515128DD0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74EBB29-3CAA-4F0D-868A-FA5C0B382B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54807946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E039B5-5FE0-444F-A215-9C58314BDE9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086F6-0ECF-478B-B3A9-548A1C3EF35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0AC1C8F-49DA-47B7-B17C-82661FFC111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D3CB3A2-3392-49A1-81E1-95AD981F11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7FA9736-94B3-4242-A773-51919466F6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94915316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7C7AF2C-CC96-454E-8675-978C4B350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EA770-4646-4A88-ACA3-B6E2908D183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2CD3E4-A0B9-417F-8783-2C6AC8F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BCC811A-3073-43D5-A2E5-5C2790C3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E0427-A218-462A-8964-D1100380CE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04711177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4A8F879-6A85-4741-BFF1-0A2CC19A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F759-DAC7-4260-BFD7-AE0AE4F9D39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E697FCB-B28E-495E-BF52-E2715329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1B76996-25B7-4ADC-8951-2640BF33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0DBCE-E6F7-46BF-AD69-24E2796338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47989268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C7D943-3411-4EC4-8F6B-7C38C734EE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26EE2-012E-46C4-903C-8266E49B41A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CDE75C-56ED-4BD0-975E-D9EAFA771C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84349F-248F-4792-9CA0-F04AAC5850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09DA21E-9329-4343-8FE3-1661B49C755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69562269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>
            <a:extLst>
              <a:ext uri="{FF2B5EF4-FFF2-40B4-BE49-F238E27FC236}">
                <a16:creationId xmlns:a16="http://schemas.microsoft.com/office/drawing/2014/main" id="{7639FFDE-F420-44CA-839F-333B0232E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FAAE1AE-05E5-44FF-9F33-20BF2778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109F4-676B-4016-81FE-414E7289E8F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06A2BA9-91DA-4027-8A19-4720B7C6E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4FF72AE-6E3D-40AD-A989-A02FCF81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F21CF-4B47-42D1-B532-3DAF821700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15413468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>
            <a:extLst>
              <a:ext uri="{FF2B5EF4-FFF2-40B4-BE49-F238E27FC236}">
                <a16:creationId xmlns:a16="http://schemas.microsoft.com/office/drawing/2014/main" id="{52CAF7F3-7ABE-43A3-9A7B-055805731D4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7ADE2F-E384-4D7F-BE96-8A5D6903D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3CB87-2DC9-462E-AF75-007DA9B19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B19B5-6DBE-45C9-9448-8630F1ED6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796462-0621-44CF-9AB9-F73F8FAD213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B9A76-9E33-45E6-A574-854B66D3B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224CD-C506-4CF2-9E0E-F22F17A3A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8CB17FCC-63E4-4494-BE79-9EA2C6974CD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35" r:id="rId2"/>
    <p:sldLayoutId id="2147483744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5" r:id="rId9"/>
    <p:sldLayoutId id="2147483741" r:id="rId10"/>
    <p:sldLayoutId id="2147483742" r:id="rId11"/>
  </p:sldLayoutIdLst>
  <p:transition spd="slow">
    <p:strips dir="rd"/>
  </p:transition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ershwin.com/" TargetMode="External"/><Relationship Id="rId2" Type="http://schemas.openxmlformats.org/officeDocument/2006/relationships/hyperlink" Target="https://www.youtube.com/watch?v=TXi0hiDyV3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hp?hl=sl&amp;gws_rd=ssl" TargetMode="External"/><Relationship Id="rId2" Type="http://schemas.openxmlformats.org/officeDocument/2006/relationships/hyperlink" Target="https://sl.wikipedia.org/wiki/George_Gershw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graphy.com/people/george-gershwin-930964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7B4F4C-EA74-4C79-B304-558163F65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08188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400" dirty="0">
                <a:latin typeface="Times New Roman" pitchFamily="18" charset="0"/>
                <a:ea typeface="Microsoft YaHei Light" pitchFamily="34" charset="-122"/>
                <a:cs typeface="Times New Roman" pitchFamily="18" charset="0"/>
              </a:rPr>
              <a:t>George </a:t>
            </a:r>
            <a:r>
              <a:rPr lang="sl-SI" sz="4400" dirty="0" err="1">
                <a:latin typeface="Times New Roman" pitchFamily="18" charset="0"/>
                <a:ea typeface="Microsoft YaHei Light" pitchFamily="34" charset="-122"/>
                <a:cs typeface="Times New Roman" pitchFamily="18" charset="0"/>
              </a:rPr>
              <a:t>gershwin</a:t>
            </a:r>
            <a:endParaRPr lang="sl-SI" sz="4400" dirty="0">
              <a:latin typeface="Times New Roman" pitchFamily="18" charset="0"/>
              <a:ea typeface="Microsoft YaHei Light" pitchFamily="34" charset="-122"/>
              <a:cs typeface="Times New Roman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C20B2AA-2F32-4FBE-9161-60A6B1EEE1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lika 3">
            <a:extLst>
              <a:ext uri="{FF2B5EF4-FFF2-40B4-BE49-F238E27FC236}">
                <a16:creationId xmlns:a16="http://schemas.microsoft.com/office/drawing/2014/main" id="{CE27C4D4-3A59-475C-A017-93DBD5C6B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24175"/>
            <a:ext cx="3595688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90B451D-45D3-4A94-9E6D-18866D6DA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0548938" y="2781300"/>
            <a:ext cx="285750" cy="723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>
              <a:latin typeface="Calibri Light" pitchFamily="34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2E6DE8C-CB1F-44D6-9CFF-1C7AC65A02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188" y="549275"/>
            <a:ext cx="7924800" cy="4114800"/>
          </a:xfrm>
        </p:spPr>
        <p:txBody>
          <a:bodyPr/>
          <a:lstStyle/>
          <a:p>
            <a:pPr fontAlgn="auto">
              <a:defRPr/>
            </a:pPr>
            <a:r>
              <a:rPr lang="sl-SI" sz="2000" dirty="0">
                <a:solidFill>
                  <a:schemeClr val="accent2"/>
                </a:solidFill>
                <a:latin typeface="Calibri Light" pitchFamily="34" charset="0"/>
              </a:rPr>
              <a:t>Rojen kot </a:t>
            </a:r>
            <a:r>
              <a:rPr lang="sl-SI" sz="2000" b="1" dirty="0" err="1">
                <a:solidFill>
                  <a:schemeClr val="accent2"/>
                </a:solidFill>
                <a:latin typeface="Calibri Light" pitchFamily="34" charset="0"/>
              </a:rPr>
              <a:t>Jacob</a:t>
            </a:r>
            <a:r>
              <a:rPr lang="sl-SI" sz="2000" b="1" dirty="0">
                <a:solidFill>
                  <a:schemeClr val="accent2"/>
                </a:solidFill>
                <a:latin typeface="Calibri Light" pitchFamily="34" charset="0"/>
              </a:rPr>
              <a:t> </a:t>
            </a:r>
            <a:r>
              <a:rPr lang="sl-SI" sz="2000" b="1" dirty="0" err="1">
                <a:solidFill>
                  <a:schemeClr val="accent2"/>
                </a:solidFill>
                <a:latin typeface="Calibri Light" pitchFamily="34" charset="0"/>
              </a:rPr>
              <a:t>Gershowitz</a:t>
            </a:r>
            <a:endParaRPr lang="sl-SI" sz="2000" b="1" dirty="0">
              <a:solidFill>
                <a:schemeClr val="accent2"/>
              </a:solidFill>
              <a:latin typeface="Calibri Light" pitchFamily="34" charset="0"/>
            </a:endParaRPr>
          </a:p>
          <a:p>
            <a:pPr fontAlgn="auto">
              <a:defRPr/>
            </a:pPr>
            <a:r>
              <a:rPr lang="sl-SI" sz="2000" dirty="0">
                <a:solidFill>
                  <a:schemeClr val="accent2"/>
                </a:solidFill>
                <a:latin typeface="Calibri Light" pitchFamily="34" charset="0"/>
              </a:rPr>
              <a:t>ameriški skladatelj</a:t>
            </a:r>
          </a:p>
          <a:p>
            <a:pPr fontAlgn="auto">
              <a:defRPr/>
            </a:pPr>
            <a:r>
              <a:rPr lang="sl-SI" sz="2000" dirty="0">
                <a:solidFill>
                  <a:schemeClr val="accent2"/>
                </a:solidFill>
                <a:latin typeface="Calibri Light" pitchFamily="34" charset="0"/>
              </a:rPr>
              <a:t>* </a:t>
            </a:r>
            <a:r>
              <a:rPr lang="en-US" sz="2000" dirty="0">
                <a:solidFill>
                  <a:schemeClr val="accent2"/>
                </a:solidFill>
                <a:latin typeface="Calibri Light" pitchFamily="34" charset="0"/>
              </a:rPr>
              <a:t>26. </a:t>
            </a:r>
            <a:r>
              <a:rPr lang="en-US" sz="2000" dirty="0" err="1">
                <a:solidFill>
                  <a:schemeClr val="accent2"/>
                </a:solidFill>
                <a:latin typeface="Calibri Light" pitchFamily="34" charset="0"/>
              </a:rPr>
              <a:t>september</a:t>
            </a:r>
            <a:r>
              <a:rPr lang="en-US" sz="2000" dirty="0">
                <a:solidFill>
                  <a:schemeClr val="accent2"/>
                </a:solidFill>
                <a:latin typeface="Calibri Light" pitchFamily="34" charset="0"/>
              </a:rPr>
              <a:t> 1898, Brooklyn, New York</a:t>
            </a:r>
            <a:endParaRPr lang="sl-SI" sz="2000" dirty="0">
              <a:solidFill>
                <a:schemeClr val="accent2"/>
              </a:solidFill>
              <a:latin typeface="Calibri Light" pitchFamily="34" charset="0"/>
            </a:endParaRPr>
          </a:p>
          <a:p>
            <a:pPr fontAlgn="auto">
              <a:buFont typeface="Arial" charset="0"/>
              <a:buChar char="•"/>
              <a:defRPr/>
            </a:pPr>
            <a:r>
              <a:rPr lang="sl-SI" sz="2000" dirty="0">
                <a:solidFill>
                  <a:schemeClr val="accent2"/>
                </a:solidFill>
                <a:latin typeface="Calibri Light" pitchFamily="34" charset="0"/>
              </a:rPr>
              <a:t>† 11. julij 1937, Hollywood, ZDA</a:t>
            </a:r>
          </a:p>
        </p:txBody>
      </p:sp>
      <p:pic>
        <p:nvPicPr>
          <p:cNvPr id="6149" name="Slika 4">
            <a:extLst>
              <a:ext uri="{FF2B5EF4-FFF2-40B4-BE49-F238E27FC236}">
                <a16:creationId xmlns:a16="http://schemas.microsoft.com/office/drawing/2014/main" id="{CC89689C-3D1D-4A2F-A1F0-49375B7F6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885950"/>
            <a:ext cx="3059112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BD3E82-985C-4CB2-BDBD-EC36F8BE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2648320-371B-4084-9CDA-7C64086E4D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188" y="549275"/>
            <a:ext cx="7924800" cy="4114800"/>
          </a:xfrm>
        </p:spPr>
        <p:txBody>
          <a:bodyPr/>
          <a:lstStyle/>
          <a:p>
            <a:pPr fontAlgn="auto">
              <a:defRPr/>
            </a:pPr>
            <a:r>
              <a:rPr lang="sl-SI" sz="2000" dirty="0">
                <a:solidFill>
                  <a:schemeClr val="accent2"/>
                </a:solidFill>
                <a:latin typeface="Calibri Light" pitchFamily="34" charset="0"/>
              </a:rPr>
              <a:t>Obdobje </a:t>
            </a:r>
            <a:r>
              <a:rPr lang="sl-SI" sz="2000" b="1" dirty="0">
                <a:solidFill>
                  <a:schemeClr val="accent2"/>
                </a:solidFill>
                <a:latin typeface="Calibri Light" pitchFamily="34" charset="0"/>
              </a:rPr>
              <a:t>modernizma</a:t>
            </a:r>
          </a:p>
          <a:p>
            <a:pPr fontAlgn="auto">
              <a:defRPr/>
            </a:pPr>
            <a:r>
              <a:rPr lang="nl-NL" sz="2000" dirty="0">
                <a:solidFill>
                  <a:schemeClr val="accent2"/>
                </a:solidFill>
                <a:latin typeface="Calibri Light" pitchFamily="34" charset="0"/>
              </a:rPr>
              <a:t>Študiral je klavir,</a:t>
            </a:r>
            <a:r>
              <a:rPr lang="sl-SI" sz="2000" dirty="0">
                <a:solidFill>
                  <a:schemeClr val="accent2"/>
                </a:solidFill>
                <a:latin typeface="Calibri Light" pitchFamily="34" charset="0"/>
              </a:rPr>
              <a:t> </a:t>
            </a:r>
            <a:r>
              <a:rPr lang="nl-NL" sz="2000" dirty="0">
                <a:solidFill>
                  <a:schemeClr val="accent2"/>
                </a:solidFill>
                <a:latin typeface="Calibri Light" pitchFamily="34" charset="0"/>
              </a:rPr>
              <a:t>teorijo in orkestracijo</a:t>
            </a:r>
            <a:endParaRPr lang="sl-SI" sz="2000" dirty="0">
              <a:solidFill>
                <a:schemeClr val="accent2"/>
              </a:solidFill>
              <a:latin typeface="Calibri Light" pitchFamily="34" charset="0"/>
            </a:endParaRPr>
          </a:p>
          <a:p>
            <a:pPr fontAlgn="auto">
              <a:defRPr/>
            </a:pPr>
            <a:r>
              <a:rPr lang="sl-SI" sz="2000" dirty="0">
                <a:solidFill>
                  <a:schemeClr val="accent2"/>
                </a:solidFill>
                <a:latin typeface="Calibri Light" pitchFamily="34" charset="0"/>
              </a:rPr>
              <a:t>Prva avtorska skladba </a:t>
            </a:r>
            <a:r>
              <a:rPr lang="sl-SI" sz="2000" i="1" dirty="0" err="1">
                <a:solidFill>
                  <a:schemeClr val="accent2"/>
                </a:solidFill>
                <a:latin typeface="Calibri Light" pitchFamily="34" charset="0"/>
              </a:rPr>
              <a:t>Swanee</a:t>
            </a:r>
            <a:r>
              <a:rPr lang="sl-SI" sz="2000" i="1" dirty="0">
                <a:solidFill>
                  <a:schemeClr val="accent2"/>
                </a:solidFill>
                <a:latin typeface="Calibri Light" pitchFamily="34" charset="0"/>
              </a:rPr>
              <a:t> (1919)</a:t>
            </a:r>
          </a:p>
          <a:p>
            <a:pPr fontAlgn="auto">
              <a:defRPr/>
            </a:pPr>
            <a:r>
              <a:rPr lang="sl-SI" sz="2000" dirty="0">
                <a:solidFill>
                  <a:schemeClr val="accent2"/>
                </a:solidFill>
                <a:latin typeface="Calibri Light" pitchFamily="34" charset="0"/>
              </a:rPr>
              <a:t>Jazz opera </a:t>
            </a:r>
            <a:r>
              <a:rPr lang="sl-SI" sz="2000" i="1" dirty="0" err="1">
                <a:solidFill>
                  <a:schemeClr val="accent2"/>
                </a:solidFill>
                <a:latin typeface="Calibri Light" pitchFamily="34" charset="0"/>
              </a:rPr>
              <a:t>Blue</a:t>
            </a:r>
            <a:r>
              <a:rPr lang="sl-SI" sz="2000" i="1" dirty="0">
                <a:solidFill>
                  <a:schemeClr val="accent2"/>
                </a:solidFill>
                <a:latin typeface="Calibri Light" pitchFamily="34" charset="0"/>
              </a:rPr>
              <a:t> </a:t>
            </a:r>
            <a:r>
              <a:rPr lang="sl-SI" sz="2000" i="1" dirty="0" err="1">
                <a:solidFill>
                  <a:schemeClr val="accent2"/>
                </a:solidFill>
                <a:latin typeface="Calibri Light" pitchFamily="34" charset="0"/>
              </a:rPr>
              <a:t>Monday</a:t>
            </a:r>
            <a:r>
              <a:rPr lang="sl-SI" sz="2000" i="1" dirty="0">
                <a:solidFill>
                  <a:schemeClr val="accent2"/>
                </a:solidFill>
                <a:latin typeface="Calibri Light" pitchFamily="34" charset="0"/>
              </a:rPr>
              <a:t> (1920)</a:t>
            </a:r>
          </a:p>
          <a:p>
            <a:pPr fontAlgn="auto">
              <a:defRPr/>
            </a:pPr>
            <a:r>
              <a:rPr lang="sl-SI" sz="2000" dirty="0">
                <a:solidFill>
                  <a:schemeClr val="accent2"/>
                </a:solidFill>
                <a:latin typeface="Calibri Light" pitchFamily="34" charset="0"/>
              </a:rPr>
              <a:t>Kasneje muzikal </a:t>
            </a:r>
            <a:r>
              <a:rPr lang="sl-SI" sz="2000" i="1" dirty="0" err="1">
                <a:solidFill>
                  <a:schemeClr val="accent2"/>
                </a:solidFill>
                <a:latin typeface="Calibri Light" pitchFamily="34" charset="0"/>
              </a:rPr>
              <a:t>Lady</a:t>
            </a:r>
            <a:r>
              <a:rPr lang="sl-SI" sz="2000" i="1" dirty="0">
                <a:solidFill>
                  <a:schemeClr val="accent2"/>
                </a:solidFill>
                <a:latin typeface="Calibri Light" pitchFamily="34" charset="0"/>
              </a:rPr>
              <a:t> </a:t>
            </a:r>
            <a:r>
              <a:rPr lang="sl-SI" sz="2000" i="1" dirty="0" err="1">
                <a:solidFill>
                  <a:schemeClr val="accent2"/>
                </a:solidFill>
                <a:latin typeface="Calibri Light" pitchFamily="34" charset="0"/>
              </a:rPr>
              <a:t>Be</a:t>
            </a:r>
            <a:r>
              <a:rPr lang="sl-SI" sz="2000" i="1" dirty="0">
                <a:solidFill>
                  <a:schemeClr val="accent2"/>
                </a:solidFill>
                <a:latin typeface="Calibri Light" pitchFamily="34" charset="0"/>
              </a:rPr>
              <a:t> </a:t>
            </a:r>
            <a:r>
              <a:rPr lang="sl-SI" sz="2000" i="1" dirty="0" err="1">
                <a:solidFill>
                  <a:schemeClr val="accent2"/>
                </a:solidFill>
                <a:latin typeface="Calibri Light" pitchFamily="34" charset="0"/>
              </a:rPr>
              <a:t>Good</a:t>
            </a:r>
            <a:r>
              <a:rPr lang="sl-SI" sz="2000" i="1" dirty="0">
                <a:solidFill>
                  <a:schemeClr val="accent2"/>
                </a:solidFill>
                <a:latin typeface="Calibri Light" pitchFamily="34" charset="0"/>
              </a:rPr>
              <a:t> </a:t>
            </a:r>
            <a:r>
              <a:rPr lang="sl-SI" sz="2000" dirty="0">
                <a:solidFill>
                  <a:schemeClr val="accent2"/>
                </a:solidFill>
                <a:latin typeface="Calibri Light" pitchFamily="34" charset="0"/>
              </a:rPr>
              <a:t>ter</a:t>
            </a:r>
            <a:r>
              <a:rPr lang="sl-SI" sz="2000" i="1" dirty="0">
                <a:solidFill>
                  <a:schemeClr val="accent2"/>
                </a:solidFill>
                <a:latin typeface="Calibri Light" pitchFamily="34" charset="0"/>
              </a:rPr>
              <a:t> </a:t>
            </a:r>
            <a:r>
              <a:rPr lang="en-US" sz="2000" i="1" dirty="0">
                <a:solidFill>
                  <a:schemeClr val="accent2"/>
                </a:solidFill>
                <a:latin typeface="Calibri Light" pitchFamily="34" charset="0"/>
              </a:rPr>
              <a:t>Rhapsody in blue </a:t>
            </a:r>
            <a:r>
              <a:rPr lang="sl-SI" sz="2000" i="1" dirty="0">
                <a:solidFill>
                  <a:schemeClr val="accent2"/>
                </a:solidFill>
                <a:latin typeface="Calibri Light" pitchFamily="34" charset="0"/>
              </a:rPr>
              <a:t>(1924)</a:t>
            </a:r>
          </a:p>
          <a:p>
            <a:pPr fontAlgn="auto">
              <a:defRPr/>
            </a:pPr>
            <a:r>
              <a:rPr lang="sl-SI" sz="2000" dirty="0">
                <a:solidFill>
                  <a:schemeClr val="accent2"/>
                </a:solidFill>
                <a:latin typeface="Calibri Light" pitchFamily="34" charset="0"/>
              </a:rPr>
              <a:t>Napisal je prvo glasbeno komedijo </a:t>
            </a:r>
            <a:r>
              <a:rPr lang="sl-SI" sz="2000" i="1" dirty="0" err="1">
                <a:solidFill>
                  <a:schemeClr val="accent2"/>
                </a:solidFill>
                <a:latin typeface="Calibri Light" pitchFamily="34" charset="0"/>
              </a:rPr>
              <a:t>Of</a:t>
            </a:r>
            <a:r>
              <a:rPr lang="sl-SI" sz="2000" i="1" dirty="0">
                <a:solidFill>
                  <a:schemeClr val="accent2"/>
                </a:solidFill>
                <a:latin typeface="Calibri Light" pitchFamily="34" charset="0"/>
              </a:rPr>
              <a:t> </a:t>
            </a:r>
            <a:r>
              <a:rPr lang="sl-SI" sz="2000" i="1" dirty="0" err="1">
                <a:solidFill>
                  <a:schemeClr val="accent2"/>
                </a:solidFill>
                <a:latin typeface="Calibri Light" pitchFamily="34" charset="0"/>
              </a:rPr>
              <a:t>Thee</a:t>
            </a:r>
            <a:r>
              <a:rPr lang="sl-SI" sz="2000" i="1" dirty="0">
                <a:solidFill>
                  <a:schemeClr val="accent2"/>
                </a:solidFill>
                <a:latin typeface="Calibri Light" pitchFamily="34" charset="0"/>
              </a:rPr>
              <a:t> I </a:t>
            </a:r>
            <a:r>
              <a:rPr lang="sl-SI" sz="2000" i="1" dirty="0" err="1">
                <a:solidFill>
                  <a:schemeClr val="accent2"/>
                </a:solidFill>
                <a:latin typeface="Calibri Light" pitchFamily="34" charset="0"/>
              </a:rPr>
              <a:t>Sing</a:t>
            </a:r>
            <a:r>
              <a:rPr lang="sl-SI" sz="2000" i="1" dirty="0">
                <a:solidFill>
                  <a:schemeClr val="accent2"/>
                </a:solidFill>
                <a:latin typeface="Calibri Light" pitchFamily="34" charset="0"/>
              </a:rPr>
              <a:t> (1931)</a:t>
            </a:r>
          </a:p>
          <a:p>
            <a:pPr fontAlgn="auto">
              <a:defRPr/>
            </a:pPr>
            <a:r>
              <a:rPr lang="sl-SI" sz="2000" dirty="0">
                <a:solidFill>
                  <a:schemeClr val="accent2"/>
                </a:solidFill>
                <a:latin typeface="Calibri Light" pitchFamily="34" charset="0"/>
              </a:rPr>
              <a:t>Znana opera </a:t>
            </a:r>
            <a:r>
              <a:rPr lang="sl-SI" sz="2000" b="1" i="1" dirty="0" err="1">
                <a:solidFill>
                  <a:schemeClr val="accent2"/>
                </a:solidFill>
                <a:latin typeface="Calibri Light" pitchFamily="34" charset="0"/>
              </a:rPr>
              <a:t>Porgy</a:t>
            </a:r>
            <a:r>
              <a:rPr lang="sl-SI" sz="2000" b="1" i="1" dirty="0">
                <a:solidFill>
                  <a:schemeClr val="accent2"/>
                </a:solidFill>
                <a:latin typeface="Calibri Light" pitchFamily="34" charset="0"/>
              </a:rPr>
              <a:t> </a:t>
            </a:r>
            <a:r>
              <a:rPr lang="sl-SI" sz="2000" b="1" i="1" dirty="0" err="1">
                <a:solidFill>
                  <a:schemeClr val="accent2"/>
                </a:solidFill>
                <a:latin typeface="Calibri Light" pitchFamily="34" charset="0"/>
              </a:rPr>
              <a:t>and</a:t>
            </a:r>
            <a:r>
              <a:rPr lang="sl-SI" sz="2000" b="1" i="1" dirty="0">
                <a:solidFill>
                  <a:schemeClr val="accent2"/>
                </a:solidFill>
                <a:latin typeface="Calibri Light" pitchFamily="34" charset="0"/>
              </a:rPr>
              <a:t> </a:t>
            </a:r>
            <a:r>
              <a:rPr lang="sl-SI" sz="2000" b="1" i="1" dirty="0" err="1">
                <a:solidFill>
                  <a:schemeClr val="accent2"/>
                </a:solidFill>
                <a:latin typeface="Calibri Light" pitchFamily="34" charset="0"/>
              </a:rPr>
              <a:t>Bess</a:t>
            </a:r>
            <a:r>
              <a:rPr lang="sl-SI" sz="2000" b="1" i="1" dirty="0">
                <a:solidFill>
                  <a:schemeClr val="accent2"/>
                </a:solidFill>
                <a:latin typeface="Calibri Light" pitchFamily="34" charset="0"/>
              </a:rPr>
              <a:t> </a:t>
            </a:r>
            <a:r>
              <a:rPr lang="sl-SI" sz="2000" i="1" dirty="0">
                <a:solidFill>
                  <a:schemeClr val="accent2"/>
                </a:solidFill>
                <a:latin typeface="Calibri Light" pitchFamily="34" charset="0"/>
              </a:rPr>
              <a:t>(1934)</a:t>
            </a:r>
          </a:p>
        </p:txBody>
      </p:sp>
      <p:pic>
        <p:nvPicPr>
          <p:cNvPr id="7172" name="Slika 3">
            <a:extLst>
              <a:ext uri="{FF2B5EF4-FFF2-40B4-BE49-F238E27FC236}">
                <a16:creationId xmlns:a16="http://schemas.microsoft.com/office/drawing/2014/main" id="{BE7F1252-4672-4089-A251-6DF8534C1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213100"/>
            <a:ext cx="1903413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Slika 4">
            <a:extLst>
              <a:ext uri="{FF2B5EF4-FFF2-40B4-BE49-F238E27FC236}">
                <a16:creationId xmlns:a16="http://schemas.microsoft.com/office/drawing/2014/main" id="{47888F27-0B89-438C-994D-93EDEA305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16338"/>
            <a:ext cx="3097213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A12AD4-6031-40B7-A8A5-22C849C80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14FABC7-898F-45E9-BE67-6D4A55AEA9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188" y="620713"/>
            <a:ext cx="7924800" cy="4114800"/>
          </a:xfrm>
        </p:spPr>
        <p:txBody>
          <a:bodyPr>
            <a:normAutofit lnSpcReduction="10000"/>
          </a:bodyPr>
          <a:lstStyle/>
          <a:p>
            <a:pPr fontAlgn="auto">
              <a:defRPr/>
            </a:pPr>
            <a:r>
              <a:rPr lang="sl-SI" sz="2000" dirty="0">
                <a:solidFill>
                  <a:schemeClr val="accent2"/>
                </a:solidFill>
                <a:latin typeface="Calibri Light" pitchFamily="34" charset="0"/>
              </a:rPr>
              <a:t>Komponiral je za Broadway in klasične koncertne dvorane</a:t>
            </a:r>
          </a:p>
          <a:p>
            <a:pPr fontAlgn="auto">
              <a:defRPr/>
            </a:pPr>
            <a:r>
              <a:rPr lang="sl-SI" sz="2000" dirty="0">
                <a:solidFill>
                  <a:schemeClr val="accent2"/>
                </a:solidFill>
                <a:latin typeface="Calibri Light" pitchFamily="34" charset="0"/>
              </a:rPr>
              <a:t>Večino svojih del napisal skupaj s starejšim bratom </a:t>
            </a:r>
            <a:r>
              <a:rPr lang="sl-SI" sz="2000" b="1" dirty="0" err="1">
                <a:solidFill>
                  <a:schemeClr val="accent2"/>
                </a:solidFill>
                <a:latin typeface="Calibri Light" pitchFamily="34" charset="0"/>
              </a:rPr>
              <a:t>Irom</a:t>
            </a:r>
            <a:endParaRPr lang="sl-SI" sz="2000" b="1" dirty="0">
              <a:solidFill>
                <a:schemeClr val="accent2"/>
              </a:solidFill>
              <a:latin typeface="Calibri Light" pitchFamily="34" charset="0"/>
            </a:endParaRPr>
          </a:p>
          <a:p>
            <a:pPr fontAlgn="auto">
              <a:defRPr/>
            </a:pPr>
            <a:r>
              <a:rPr lang="sl-SI" sz="2000" dirty="0">
                <a:solidFill>
                  <a:schemeClr val="accent2"/>
                </a:solidFill>
                <a:latin typeface="Calibri Light" pitchFamily="34" charset="0"/>
              </a:rPr>
              <a:t>S svojimi deli navdihnil več skladateljev</a:t>
            </a:r>
          </a:p>
          <a:p>
            <a:pPr fontAlgn="auto">
              <a:defRPr/>
            </a:pPr>
            <a:endParaRPr lang="sl-SI" sz="2000" dirty="0">
              <a:solidFill>
                <a:schemeClr val="accent2"/>
              </a:solidFill>
              <a:latin typeface="Calibri Light" pitchFamily="34" charset="0"/>
            </a:endParaRPr>
          </a:p>
          <a:p>
            <a:pPr fontAlgn="auto">
              <a:defRPr/>
            </a:pPr>
            <a:r>
              <a:rPr lang="sl-SI" sz="2000" dirty="0">
                <a:solidFill>
                  <a:schemeClr val="accent2"/>
                </a:solidFill>
                <a:latin typeface="Calibri Light" pitchFamily="34" charset="0"/>
              </a:rPr>
              <a:t>Zelo znana skladba </a:t>
            </a:r>
            <a:r>
              <a:rPr lang="sl-SI" sz="2000" b="1" dirty="0" err="1">
                <a:solidFill>
                  <a:schemeClr val="accent2"/>
                </a:solidFill>
                <a:latin typeface="Calibri Light" pitchFamily="34" charset="0"/>
              </a:rPr>
              <a:t>Summertime</a:t>
            </a:r>
            <a:r>
              <a:rPr lang="sl-SI" sz="2000" dirty="0">
                <a:solidFill>
                  <a:schemeClr val="accent2"/>
                </a:solidFill>
                <a:latin typeface="Calibri Light" pitchFamily="34" charset="0"/>
              </a:rPr>
              <a:t> iz opere </a:t>
            </a:r>
            <a:r>
              <a:rPr lang="sl-SI" sz="2000" i="1" dirty="0" err="1">
                <a:solidFill>
                  <a:schemeClr val="accent2"/>
                </a:solidFill>
                <a:latin typeface="Calibri Light" pitchFamily="34" charset="0"/>
              </a:rPr>
              <a:t>Porgy</a:t>
            </a:r>
            <a:r>
              <a:rPr lang="sl-SI" sz="2000" i="1" dirty="0">
                <a:solidFill>
                  <a:schemeClr val="accent2"/>
                </a:solidFill>
                <a:latin typeface="Calibri Light" pitchFamily="34" charset="0"/>
              </a:rPr>
              <a:t> in </a:t>
            </a:r>
            <a:r>
              <a:rPr lang="sl-SI" sz="2000" i="1" dirty="0" err="1">
                <a:solidFill>
                  <a:schemeClr val="accent2"/>
                </a:solidFill>
                <a:latin typeface="Calibri Light" pitchFamily="34" charset="0"/>
              </a:rPr>
              <a:t>Bess</a:t>
            </a:r>
            <a:r>
              <a:rPr lang="sl-SI" sz="2000" i="1" dirty="0">
                <a:solidFill>
                  <a:schemeClr val="accent2"/>
                </a:solidFill>
                <a:latin typeface="Calibri Light" pitchFamily="34" charset="0"/>
              </a:rPr>
              <a:t> :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sl-SI" sz="2000" i="1" dirty="0">
                <a:solidFill>
                  <a:schemeClr val="accent2"/>
                </a:solidFill>
                <a:latin typeface="Calibri Light" pitchFamily="34" charset="0"/>
              </a:rPr>
              <a:t>      </a:t>
            </a:r>
            <a:r>
              <a:rPr lang="sl-SI" sz="2000" dirty="0">
                <a:solidFill>
                  <a:schemeClr val="accent2"/>
                </a:solidFill>
                <a:latin typeface="Calibri Light" pitchFamily="34" charset="0"/>
                <a:hlinkClick r:id="rId2"/>
              </a:rPr>
              <a:t>https://www.youtube.com/watch?v=TXi0hiDyV3g</a:t>
            </a:r>
            <a:endParaRPr lang="sl-SI" sz="2000" dirty="0">
              <a:solidFill>
                <a:schemeClr val="accent2"/>
              </a:solidFill>
              <a:latin typeface="Calibri Light" pitchFamily="34" charset="0"/>
            </a:endParaRP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endParaRPr lang="sl-SI" sz="2000" i="1" dirty="0">
              <a:solidFill>
                <a:schemeClr val="accent2"/>
              </a:solidFill>
              <a:latin typeface="Calibri Light" pitchFamily="34" charset="0"/>
            </a:endParaRPr>
          </a:p>
          <a:p>
            <a:pPr fontAlgn="auto">
              <a:lnSpc>
                <a:spcPct val="150000"/>
              </a:lnSpc>
              <a:defRPr/>
            </a:pPr>
            <a:r>
              <a:rPr lang="sl-SI" sz="2000" dirty="0">
                <a:solidFill>
                  <a:schemeClr val="accent2"/>
                </a:solidFill>
                <a:latin typeface="Calibri Light" pitchFamily="34" charset="0"/>
              </a:rPr>
              <a:t>Obstaja pa tudi spletna stran :                                             </a:t>
            </a:r>
            <a:r>
              <a:rPr lang="sl-SI" sz="2000" dirty="0">
                <a:solidFill>
                  <a:schemeClr val="accent2"/>
                </a:solidFill>
                <a:latin typeface="Calibri Light" pitchFamily="34" charset="0"/>
                <a:hlinkClick r:id="rId3"/>
              </a:rPr>
              <a:t>http://gershwin.com/</a:t>
            </a:r>
            <a:endParaRPr lang="sl-SI" sz="2000" dirty="0">
              <a:solidFill>
                <a:schemeClr val="accent2"/>
              </a:solidFill>
              <a:latin typeface="Calibri Light" pitchFamily="34" charset="0"/>
            </a:endParaRP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endParaRPr lang="sl-SI" sz="2000" dirty="0">
              <a:solidFill>
                <a:schemeClr val="accent2"/>
              </a:solidFill>
              <a:latin typeface="Calibri Light" pitchFamily="34" charset="0"/>
            </a:endParaRP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endParaRPr lang="sl-SI" sz="2000" i="1" dirty="0">
              <a:solidFill>
                <a:schemeClr val="accent2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FB1A61-AF36-466E-B6DF-62EFFBBB1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AC99AE9-1A3A-4095-BD2F-9D56EF7477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765175"/>
            <a:ext cx="7924800" cy="4114800"/>
          </a:xfrm>
        </p:spPr>
        <p:txBody>
          <a:bodyPr/>
          <a:lstStyle/>
          <a:p>
            <a:pPr fontAlgn="auto">
              <a:defRPr/>
            </a:pPr>
            <a:r>
              <a:rPr lang="sl-SI" sz="2000" dirty="0">
                <a:solidFill>
                  <a:schemeClr val="accent2"/>
                </a:solidFill>
                <a:latin typeface="Calibri Light" pitchFamily="34" charset="0"/>
              </a:rPr>
              <a:t>Umrl je zaradi možganskega tumorja, ki so ga zdravniki odkrili prepozno</a:t>
            </a:r>
          </a:p>
          <a:p>
            <a:pPr fontAlgn="auto">
              <a:defRPr/>
            </a:pPr>
            <a:r>
              <a:rPr lang="sl-SI" sz="2000" dirty="0">
                <a:solidFill>
                  <a:schemeClr val="accent2"/>
                </a:solidFill>
                <a:latin typeface="Calibri Light" pitchFamily="34" charset="0"/>
              </a:rPr>
              <a:t>Pokopan je skupaj s svojim starejšim bratom</a:t>
            </a:r>
          </a:p>
          <a:p>
            <a:pPr fontAlgn="auto">
              <a:defRPr/>
            </a:pPr>
            <a:endParaRPr lang="sl-SI" sz="2000" dirty="0">
              <a:solidFill>
                <a:schemeClr val="accent2"/>
              </a:solidFill>
              <a:latin typeface="Calibri Light" pitchFamily="34" charset="0"/>
            </a:endParaRPr>
          </a:p>
        </p:txBody>
      </p:sp>
      <p:pic>
        <p:nvPicPr>
          <p:cNvPr id="9220" name="Slika 3">
            <a:extLst>
              <a:ext uri="{FF2B5EF4-FFF2-40B4-BE49-F238E27FC236}">
                <a16:creationId xmlns:a16="http://schemas.microsoft.com/office/drawing/2014/main" id="{2D1467C2-EF93-4556-B5F8-4D6B79541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838"/>
            <a:ext cx="3913188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Slika 4">
            <a:extLst>
              <a:ext uri="{FF2B5EF4-FFF2-40B4-BE49-F238E27FC236}">
                <a16:creationId xmlns:a16="http://schemas.microsoft.com/office/drawing/2014/main" id="{223EC924-F002-4DE4-80D5-AA199B26F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78063"/>
            <a:ext cx="2736850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B44C06-3F31-4A63-BDDC-F423C9F0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0243" name="Ograda vsebine 5">
            <a:extLst>
              <a:ext uri="{FF2B5EF4-FFF2-40B4-BE49-F238E27FC236}">
                <a16:creationId xmlns:a16="http://schemas.microsoft.com/office/drawing/2014/main" id="{7EE52E20-5C4F-43AE-BD01-CFD4E83AB20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8380413" cy="3889375"/>
          </a:xfrm>
        </p:spPr>
      </p:pic>
    </p:spTree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3515FC-9DC2-460F-A9E7-4DDD034CC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-11113"/>
            <a:ext cx="7924800" cy="11430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solidFill>
                  <a:schemeClr val="accent2"/>
                </a:solidFill>
                <a:latin typeface="Calibri Light" pitchFamily="34" charset="0"/>
              </a:rPr>
              <a:t>Viri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B276E2C-528F-43AC-87CB-153CAC2A14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188" y="1268413"/>
            <a:ext cx="7924800" cy="4114800"/>
          </a:xfrm>
        </p:spPr>
        <p:txBody>
          <a:bodyPr/>
          <a:lstStyle/>
          <a:p>
            <a:pPr fontAlgn="auto">
              <a:defRPr/>
            </a:pPr>
            <a:r>
              <a:rPr lang="sl-SI" sz="2000" dirty="0">
                <a:solidFill>
                  <a:schemeClr val="accent2"/>
                </a:solidFill>
                <a:latin typeface="Calibri Light" pitchFamily="34" charset="0"/>
                <a:hlinkClick r:id="rId2"/>
              </a:rPr>
              <a:t>https://sl.wikipedia.org/wiki/George_Gershwin</a:t>
            </a:r>
            <a:endParaRPr lang="sl-SI" sz="2000" dirty="0">
              <a:solidFill>
                <a:schemeClr val="accent2"/>
              </a:solidFill>
              <a:latin typeface="Calibri Light" pitchFamily="34" charset="0"/>
            </a:endParaRPr>
          </a:p>
          <a:p>
            <a:pPr fontAlgn="auto">
              <a:defRPr/>
            </a:pPr>
            <a:r>
              <a:rPr lang="sl-SI" sz="2000" dirty="0">
                <a:solidFill>
                  <a:schemeClr val="accent2"/>
                </a:solidFill>
                <a:latin typeface="Calibri Light" pitchFamily="34" charset="0"/>
                <a:hlinkClick r:id="rId3"/>
              </a:rPr>
              <a:t>https://www.google.com/imghp?hl=sl&amp;gws_rd=ssl</a:t>
            </a:r>
            <a:endParaRPr lang="sl-SI" sz="2000" dirty="0">
              <a:solidFill>
                <a:schemeClr val="accent2"/>
              </a:solidFill>
              <a:latin typeface="Calibri Light" pitchFamily="34" charset="0"/>
            </a:endParaRPr>
          </a:p>
          <a:p>
            <a:pPr fontAlgn="auto">
              <a:defRPr/>
            </a:pPr>
            <a:r>
              <a:rPr lang="sl-SI" sz="2000">
                <a:solidFill>
                  <a:schemeClr val="accent2"/>
                </a:solidFill>
                <a:latin typeface="Calibri Light" pitchFamily="34" charset="0"/>
                <a:hlinkClick r:id="rId4"/>
              </a:rPr>
              <a:t>http://www.biography.com/people/george-gershwin-9309643</a:t>
            </a:r>
            <a:endParaRPr lang="sl-SI" sz="2000">
              <a:solidFill>
                <a:schemeClr val="accent2"/>
              </a:solidFill>
              <a:latin typeface="Calibri Light" pitchFamily="34" charset="0"/>
            </a:endParaRPr>
          </a:p>
          <a:p>
            <a:pPr fontAlgn="auto">
              <a:defRPr/>
            </a:pPr>
            <a:endParaRPr lang="sl-SI" sz="2000" dirty="0">
              <a:solidFill>
                <a:schemeClr val="accent2"/>
              </a:solidFill>
              <a:latin typeface="Calibri Light" pitchFamily="34" charset="0"/>
            </a:endParaRPr>
          </a:p>
          <a:p>
            <a:pPr fontAlgn="auto">
              <a:defRPr/>
            </a:pPr>
            <a:endParaRPr lang="sl-SI" sz="2000" dirty="0">
              <a:solidFill>
                <a:schemeClr val="accent2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Horizont">
  <a:themeElements>
    <a:clrScheme name="Po meri 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204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 Light</vt:lpstr>
      <vt:lpstr>Times New Roman</vt:lpstr>
      <vt:lpstr>Horizont</vt:lpstr>
      <vt:lpstr>George gershwin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2019-05-31T08:42:03Z</dcterms:created>
  <dcterms:modified xsi:type="dcterms:W3CDTF">2019-05-31T08:42:03Z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