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5" r:id="rId1"/>
  </p:sldMasterIdLst>
  <p:sldIdLst>
    <p:sldId id="256" r:id="rId2"/>
    <p:sldId id="258" r:id="rId3"/>
    <p:sldId id="267" r:id="rId4"/>
    <p:sldId id="257" r:id="rId5"/>
    <p:sldId id="259" r:id="rId6"/>
    <p:sldId id="268" r:id="rId7"/>
    <p:sldId id="265" r:id="rId8"/>
    <p:sldId id="266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6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>
            <a:extLst>
              <a:ext uri="{FF2B5EF4-FFF2-40B4-BE49-F238E27FC236}">
                <a16:creationId xmlns:a16="http://schemas.microsoft.com/office/drawing/2014/main" id="{D0F84A0D-869F-41F8-A450-85CBBA2B1AB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1507" name="Freeform 3">
              <a:extLst>
                <a:ext uri="{FF2B5EF4-FFF2-40B4-BE49-F238E27FC236}">
                  <a16:creationId xmlns:a16="http://schemas.microsoft.com/office/drawing/2014/main" id="{9FA3EE26-1CD1-4140-B154-60740662200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08" name="Freeform 4">
              <a:extLst>
                <a:ext uri="{FF2B5EF4-FFF2-40B4-BE49-F238E27FC236}">
                  <a16:creationId xmlns:a16="http://schemas.microsoft.com/office/drawing/2014/main" id="{8C17448C-7BB1-4656-9E76-36DA9C73128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09" name="Freeform 5">
              <a:extLst>
                <a:ext uri="{FF2B5EF4-FFF2-40B4-BE49-F238E27FC236}">
                  <a16:creationId xmlns:a16="http://schemas.microsoft.com/office/drawing/2014/main" id="{24FA4E8D-E486-4F0D-B444-A4503BB97F1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10" name="Freeform 6">
              <a:extLst>
                <a:ext uri="{FF2B5EF4-FFF2-40B4-BE49-F238E27FC236}">
                  <a16:creationId xmlns:a16="http://schemas.microsoft.com/office/drawing/2014/main" id="{74B4C464-1163-4D2C-9051-ABA96C66BB1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11" name="Freeform 7">
              <a:extLst>
                <a:ext uri="{FF2B5EF4-FFF2-40B4-BE49-F238E27FC236}">
                  <a16:creationId xmlns:a16="http://schemas.microsoft.com/office/drawing/2014/main" id="{624CE6FF-04B6-4C30-B718-F670F07C782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12" name="Freeform 8">
              <a:extLst>
                <a:ext uri="{FF2B5EF4-FFF2-40B4-BE49-F238E27FC236}">
                  <a16:creationId xmlns:a16="http://schemas.microsoft.com/office/drawing/2014/main" id="{12CB0993-14F8-41F8-9485-F920EEDEF8F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13" name="Freeform 9">
              <a:extLst>
                <a:ext uri="{FF2B5EF4-FFF2-40B4-BE49-F238E27FC236}">
                  <a16:creationId xmlns:a16="http://schemas.microsoft.com/office/drawing/2014/main" id="{04997C1C-E3A7-4157-B55F-8F0739ED4A0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14" name="Freeform 10">
              <a:extLst>
                <a:ext uri="{FF2B5EF4-FFF2-40B4-BE49-F238E27FC236}">
                  <a16:creationId xmlns:a16="http://schemas.microsoft.com/office/drawing/2014/main" id="{9C9C041F-13DB-4529-ADC1-9787EA1CB2D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15" name="Freeform 11">
              <a:extLst>
                <a:ext uri="{FF2B5EF4-FFF2-40B4-BE49-F238E27FC236}">
                  <a16:creationId xmlns:a16="http://schemas.microsoft.com/office/drawing/2014/main" id="{46D7F405-02D0-4438-8C73-C3664730F14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16" name="Freeform 12">
              <a:extLst>
                <a:ext uri="{FF2B5EF4-FFF2-40B4-BE49-F238E27FC236}">
                  <a16:creationId xmlns:a16="http://schemas.microsoft.com/office/drawing/2014/main" id="{7B99837A-4677-4643-BCBC-894D1BED821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17" name="Freeform 13">
              <a:extLst>
                <a:ext uri="{FF2B5EF4-FFF2-40B4-BE49-F238E27FC236}">
                  <a16:creationId xmlns:a16="http://schemas.microsoft.com/office/drawing/2014/main" id="{51F56F1D-36C2-496D-A692-049F3CD049D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18" name="Freeform 14">
              <a:extLst>
                <a:ext uri="{FF2B5EF4-FFF2-40B4-BE49-F238E27FC236}">
                  <a16:creationId xmlns:a16="http://schemas.microsoft.com/office/drawing/2014/main" id="{9E939815-52C5-49E4-BC75-E369FD3693C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19" name="Freeform 15">
              <a:extLst>
                <a:ext uri="{FF2B5EF4-FFF2-40B4-BE49-F238E27FC236}">
                  <a16:creationId xmlns:a16="http://schemas.microsoft.com/office/drawing/2014/main" id="{67FBD49C-0239-4FC4-B98C-E320DB68F57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20" name="Freeform 16">
              <a:extLst>
                <a:ext uri="{FF2B5EF4-FFF2-40B4-BE49-F238E27FC236}">
                  <a16:creationId xmlns:a16="http://schemas.microsoft.com/office/drawing/2014/main" id="{85A97830-1C7B-45BF-ABD6-2ED26F56115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21" name="Freeform 17">
              <a:extLst>
                <a:ext uri="{FF2B5EF4-FFF2-40B4-BE49-F238E27FC236}">
                  <a16:creationId xmlns:a16="http://schemas.microsoft.com/office/drawing/2014/main" id="{15F39796-3615-48D1-8F9C-F72314C9A06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22" name="Freeform 18">
              <a:extLst>
                <a:ext uri="{FF2B5EF4-FFF2-40B4-BE49-F238E27FC236}">
                  <a16:creationId xmlns:a16="http://schemas.microsoft.com/office/drawing/2014/main" id="{13F00F1B-55A0-4C98-AA4B-D89A7A36A48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23" name="Freeform 19">
              <a:extLst>
                <a:ext uri="{FF2B5EF4-FFF2-40B4-BE49-F238E27FC236}">
                  <a16:creationId xmlns:a16="http://schemas.microsoft.com/office/drawing/2014/main" id="{7E29A1E1-C180-4660-A6EC-388A862B8DA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24" name="Freeform 20">
              <a:extLst>
                <a:ext uri="{FF2B5EF4-FFF2-40B4-BE49-F238E27FC236}">
                  <a16:creationId xmlns:a16="http://schemas.microsoft.com/office/drawing/2014/main" id="{000D1CBD-C1FF-4759-969D-75B5D79F37F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25" name="Freeform 21">
              <a:extLst>
                <a:ext uri="{FF2B5EF4-FFF2-40B4-BE49-F238E27FC236}">
                  <a16:creationId xmlns:a16="http://schemas.microsoft.com/office/drawing/2014/main" id="{E4C8ECFD-8621-42BA-94C3-6AE4A7E33DD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26" name="Freeform 22">
              <a:extLst>
                <a:ext uri="{FF2B5EF4-FFF2-40B4-BE49-F238E27FC236}">
                  <a16:creationId xmlns:a16="http://schemas.microsoft.com/office/drawing/2014/main" id="{40B5EDB1-2FC8-4C18-85C2-A5CACFC0BB0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27" name="Freeform 23">
              <a:extLst>
                <a:ext uri="{FF2B5EF4-FFF2-40B4-BE49-F238E27FC236}">
                  <a16:creationId xmlns:a16="http://schemas.microsoft.com/office/drawing/2014/main" id="{2FCD24AB-C20F-4BDA-9315-773E68EE9FF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28" name="Freeform 24">
              <a:extLst>
                <a:ext uri="{FF2B5EF4-FFF2-40B4-BE49-F238E27FC236}">
                  <a16:creationId xmlns:a16="http://schemas.microsoft.com/office/drawing/2014/main" id="{A09DC861-70D5-461B-934C-5E2958A4B17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29" name="Freeform 25">
              <a:extLst>
                <a:ext uri="{FF2B5EF4-FFF2-40B4-BE49-F238E27FC236}">
                  <a16:creationId xmlns:a16="http://schemas.microsoft.com/office/drawing/2014/main" id="{C442EE66-5355-4CAC-B7E7-5429E4F8FB7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30" name="Freeform 26">
              <a:extLst>
                <a:ext uri="{FF2B5EF4-FFF2-40B4-BE49-F238E27FC236}">
                  <a16:creationId xmlns:a16="http://schemas.microsoft.com/office/drawing/2014/main" id="{9D71517B-AB3F-41A7-8F6E-76646CC4610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31" name="Freeform 27">
              <a:extLst>
                <a:ext uri="{FF2B5EF4-FFF2-40B4-BE49-F238E27FC236}">
                  <a16:creationId xmlns:a16="http://schemas.microsoft.com/office/drawing/2014/main" id="{716B759C-955C-40F8-8115-E3BC8739C42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32" name="Freeform 28">
              <a:extLst>
                <a:ext uri="{FF2B5EF4-FFF2-40B4-BE49-F238E27FC236}">
                  <a16:creationId xmlns:a16="http://schemas.microsoft.com/office/drawing/2014/main" id="{1480786D-351F-40C3-B3F6-4F3ADC013F1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33" name="Freeform 29">
              <a:extLst>
                <a:ext uri="{FF2B5EF4-FFF2-40B4-BE49-F238E27FC236}">
                  <a16:creationId xmlns:a16="http://schemas.microsoft.com/office/drawing/2014/main" id="{E7E425BB-76E2-44C9-8E96-6891BB3B131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34" name="Freeform 30">
              <a:extLst>
                <a:ext uri="{FF2B5EF4-FFF2-40B4-BE49-F238E27FC236}">
                  <a16:creationId xmlns:a16="http://schemas.microsoft.com/office/drawing/2014/main" id="{00163CD4-2C71-4076-A64A-6FDD2EBD384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35" name="Freeform 31">
              <a:extLst>
                <a:ext uri="{FF2B5EF4-FFF2-40B4-BE49-F238E27FC236}">
                  <a16:creationId xmlns:a16="http://schemas.microsoft.com/office/drawing/2014/main" id="{603279E9-E25E-4715-B0C3-DF48E906974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36" name="Freeform 32">
              <a:extLst>
                <a:ext uri="{FF2B5EF4-FFF2-40B4-BE49-F238E27FC236}">
                  <a16:creationId xmlns:a16="http://schemas.microsoft.com/office/drawing/2014/main" id="{5F700380-D9B0-4064-A08D-A44FF0C9B2F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37" name="Freeform 33">
              <a:extLst>
                <a:ext uri="{FF2B5EF4-FFF2-40B4-BE49-F238E27FC236}">
                  <a16:creationId xmlns:a16="http://schemas.microsoft.com/office/drawing/2014/main" id="{58AD438F-1F26-4ADA-8160-DC447D6FFDF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38" name="Freeform 34">
              <a:extLst>
                <a:ext uri="{FF2B5EF4-FFF2-40B4-BE49-F238E27FC236}">
                  <a16:creationId xmlns:a16="http://schemas.microsoft.com/office/drawing/2014/main" id="{545C569A-CFF2-4CA3-B381-43CD6581C59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39" name="Freeform 35">
              <a:extLst>
                <a:ext uri="{FF2B5EF4-FFF2-40B4-BE49-F238E27FC236}">
                  <a16:creationId xmlns:a16="http://schemas.microsoft.com/office/drawing/2014/main" id="{C62FD56D-C901-44E6-A077-E1F16BF5C3F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40" name="Freeform 36">
              <a:extLst>
                <a:ext uri="{FF2B5EF4-FFF2-40B4-BE49-F238E27FC236}">
                  <a16:creationId xmlns:a16="http://schemas.microsoft.com/office/drawing/2014/main" id="{C05231E9-329E-4BA2-B83D-D8B75520AAB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41" name="Freeform 37">
              <a:extLst>
                <a:ext uri="{FF2B5EF4-FFF2-40B4-BE49-F238E27FC236}">
                  <a16:creationId xmlns:a16="http://schemas.microsoft.com/office/drawing/2014/main" id="{72158DBB-74B7-4DF0-8870-18045D73FB2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542" name="Freeform 38">
              <a:extLst>
                <a:ext uri="{FF2B5EF4-FFF2-40B4-BE49-F238E27FC236}">
                  <a16:creationId xmlns:a16="http://schemas.microsoft.com/office/drawing/2014/main" id="{B0A58570-2BB7-4018-B4DD-3D7BA145E8F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grpSp>
          <p:nvGrpSpPr>
            <p:cNvPr id="21543" name="Group 39">
              <a:extLst>
                <a:ext uri="{FF2B5EF4-FFF2-40B4-BE49-F238E27FC236}">
                  <a16:creationId xmlns:a16="http://schemas.microsoft.com/office/drawing/2014/main" id="{55E97EE8-57BB-4915-83A8-DFBA9453E98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1544" name="Freeform 40">
                <a:extLst>
                  <a:ext uri="{FF2B5EF4-FFF2-40B4-BE49-F238E27FC236}">
                    <a16:creationId xmlns:a16="http://schemas.microsoft.com/office/drawing/2014/main" id="{5FE94A8A-8832-4A1F-A9CC-EB121256C85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21545" name="Freeform 41">
                <a:extLst>
                  <a:ext uri="{FF2B5EF4-FFF2-40B4-BE49-F238E27FC236}">
                    <a16:creationId xmlns:a16="http://schemas.microsoft.com/office/drawing/2014/main" id="{C743C5FE-5619-4769-A967-E60DD878D6B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</p:grpSp>
      </p:grpSp>
      <p:sp>
        <p:nvSpPr>
          <p:cNvPr id="21546" name="Rectangle 42">
            <a:extLst>
              <a:ext uri="{FF2B5EF4-FFF2-40B4-BE49-F238E27FC236}">
                <a16:creationId xmlns:a16="http://schemas.microsoft.com/office/drawing/2014/main" id="{79BC7CA7-CCD9-417D-880E-65C2C0F49FC5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sl-SI" altLang="sl-SI" noProof="0"/>
              <a:t>Kliknite, če želite urediti slog naslova matrice</a:t>
            </a:r>
          </a:p>
        </p:txBody>
      </p:sp>
      <p:sp>
        <p:nvSpPr>
          <p:cNvPr id="21547" name="Rectangle 43">
            <a:extLst>
              <a:ext uri="{FF2B5EF4-FFF2-40B4-BE49-F238E27FC236}">
                <a16:creationId xmlns:a16="http://schemas.microsoft.com/office/drawing/2014/main" id="{BAC61A78-FC85-4057-A802-9FABFE386DE1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600"/>
            </a:lvl1pPr>
          </a:lstStyle>
          <a:p>
            <a:pPr lvl="0"/>
            <a:r>
              <a:rPr lang="sl-SI" altLang="sl-SI" noProof="0"/>
              <a:t>Kliknite, če želite urediti slog podnaslova matrice</a:t>
            </a:r>
          </a:p>
        </p:txBody>
      </p:sp>
      <p:sp>
        <p:nvSpPr>
          <p:cNvPr id="21548" name="Rectangle 44">
            <a:extLst>
              <a:ext uri="{FF2B5EF4-FFF2-40B4-BE49-F238E27FC236}">
                <a16:creationId xmlns:a16="http://schemas.microsoft.com/office/drawing/2014/main" id="{B91AC018-F6FB-4FAB-BE73-77F94708DA06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21549" name="Rectangle 45">
            <a:extLst>
              <a:ext uri="{FF2B5EF4-FFF2-40B4-BE49-F238E27FC236}">
                <a16:creationId xmlns:a16="http://schemas.microsoft.com/office/drawing/2014/main" id="{81955F53-098E-467C-BB6C-D0E09429BCD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21550" name="Rectangle 46">
            <a:extLst>
              <a:ext uri="{FF2B5EF4-FFF2-40B4-BE49-F238E27FC236}">
                <a16:creationId xmlns:a16="http://schemas.microsoft.com/office/drawing/2014/main" id="{71BABF2B-8DD0-4A40-AC73-9CD471A6ED0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AAF31CB-85C5-48A5-B4BD-DDCB46A983A6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2A01D-E840-45AC-8015-32E488AC3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4DF858-6362-434E-AAAA-45C3D30CC1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0F3E6-3BB0-474C-A4C8-504735212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83AB6-5046-4DAB-9C7F-FCA10489D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5C795-1767-4113-8926-5E49559F0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92412-38CA-4311-BD0D-AA503487324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5890536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6CB305-B0CA-4802-AB0F-8BCB6024C0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1BF5AC-FDA3-47AA-A965-343F240761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BBA0F-EBC8-4063-9946-73B5C0BB5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6ADB05-8552-4A8B-BD35-4C2D07751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0373C-B40E-49D1-A303-7D94C3AC6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4BF3E-70F6-4010-938E-C51FF4A2AFD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6250946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134B2-CA46-4739-B003-DCA57D9FF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D7A03F-D684-4161-9133-B5CDF4F6DFD1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4C6976-0823-4E0F-8E99-9909C385AD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2EFF79-73D5-4CC1-A022-6224F588B7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BD9226-D19D-4A0C-A193-19AA4F45D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F00D7F-CDF4-4317-88EC-4B9408FB6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FB7416A-1003-4B83-8985-19731F7CE72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6895174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A860F-CA20-4E15-8E0C-51E975AC2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59270C-6FB6-49AD-B41C-F706C2148744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21ABE8-3B39-4BE0-AC32-00CE4C3657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48BC52-623A-454A-A239-9BCE4E01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58639F-8445-4ACB-B700-1AFF2669D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E196E-FBA6-4061-8759-7E0274610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5965AA1-F388-4907-9323-98EB50BFD4A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4163971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D6727-BEDF-448B-9F57-6E9B76BA4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BF024-230E-423D-A89D-29EE1BFCF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98281-0424-477D-9DB7-B424DC268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81D73-58F3-4087-BF28-E7B243616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42A63-CF05-4C3A-AC62-B26C972CE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B41FB-0024-4EC5-8796-5DC4621E33F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0286751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AA175-FBD1-4999-8A04-D9F8293B1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71EF8-95EE-455C-A355-479B5DB78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BB1F8-79D9-4AFD-A2B6-32CA805CC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4645E-C541-4325-8B7E-B24FF0BA7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12491-BCDB-429C-940E-A7D9C46C8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9F703-7AB8-4759-94B3-83939CC7D8E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8966572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DF63-9391-44DE-8A9F-432705F73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82E92-36C5-46CF-8DE0-76E57FD3EC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B1BD01-799C-4ACB-93AF-13C253EF0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A5494-DF07-49B8-846B-B35992BE2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052E2B-2DC8-4FEC-92F0-FD5C6F622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4818A3-6A98-465A-9BF4-F288D00FB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B93F0D-7E99-40B2-8C12-15E44527EDE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0124746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C91C8-18AB-4E95-AC2C-BCE579E47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E587C-86C1-40B9-9678-9F4D63E13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DFC066-DD7F-456D-9D17-808E103FC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2FABDC-745F-4D09-B70F-E2914E480F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583641-A3EA-446D-8D99-CE17C927BA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84E028-B5EA-469C-8545-6D8B11D0B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8AA12D-7B92-4091-9630-883EA4E43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8E7151-3225-45EC-82A0-35949BA1C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F93E0-C1E7-485B-AD90-31D1D4BEBFC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5772442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14314-1BD5-4A2F-92AD-01DA88E53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93FEDA-CA38-4CF7-BAFB-EFE051799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B358A9-08E1-4827-B4EB-A18A33B73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6D1930-3576-49A3-952C-C6EFB9581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B2208E-24B6-4F70-A1C5-220DC1B8315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9003883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00121D-4742-4A26-A228-13A772ED0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745BF2-743E-4812-9CBA-89F4F7F8C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63D1D8-AC8A-4CB9-865D-0037F0BDD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17220-13FE-4882-A69C-B5628C6F23E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1885265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0C25C-8686-4DAB-8141-67C1C310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7F1AD-0FFE-48F4-A56D-751F913F7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43FD51-A5EA-437A-8807-11EA6177D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4B81E8-7DEA-43AA-8C55-9DC53DB56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AC4162-90AD-4B84-8B3B-C7EAD891A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10977-C29D-4CE4-A934-AB754CB05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143C9-B016-45B7-A6EB-3CBB105639D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2462826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2F518-AEFB-4485-982D-93F6E6BF0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28FE5B-8868-460A-B32E-05FD13CBE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7E4F2F-F7AC-440A-8F59-FBA0C85364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3CED2F-7ADF-4791-9AE7-CC3BB44C6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152FCF-0932-4356-B119-F8FE50E21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6615B8-69A7-4C72-98DA-85D63100C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9C4798-69F0-46CC-AE0A-E723004EF37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8938941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>
            <a:extLst>
              <a:ext uri="{FF2B5EF4-FFF2-40B4-BE49-F238E27FC236}">
                <a16:creationId xmlns:a16="http://schemas.microsoft.com/office/drawing/2014/main" id="{74CE05DA-CC62-4173-A6A6-ADEC12B6C08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0483" name="Freeform 3">
              <a:extLst>
                <a:ext uri="{FF2B5EF4-FFF2-40B4-BE49-F238E27FC236}">
                  <a16:creationId xmlns:a16="http://schemas.microsoft.com/office/drawing/2014/main" id="{B34AB5D1-F128-4ACA-879D-B31D39EFFC6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484" name="Freeform 4">
              <a:extLst>
                <a:ext uri="{FF2B5EF4-FFF2-40B4-BE49-F238E27FC236}">
                  <a16:creationId xmlns:a16="http://schemas.microsoft.com/office/drawing/2014/main" id="{95E229E8-8539-4B96-BD60-27B17017F39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485" name="Freeform 5">
              <a:extLst>
                <a:ext uri="{FF2B5EF4-FFF2-40B4-BE49-F238E27FC236}">
                  <a16:creationId xmlns:a16="http://schemas.microsoft.com/office/drawing/2014/main" id="{F4CD1DA8-B655-44E0-9F6C-1D7D7F7035A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486" name="Freeform 6">
              <a:extLst>
                <a:ext uri="{FF2B5EF4-FFF2-40B4-BE49-F238E27FC236}">
                  <a16:creationId xmlns:a16="http://schemas.microsoft.com/office/drawing/2014/main" id="{214CF7F0-41C2-41BD-AADC-801968CE64E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487" name="Freeform 7">
              <a:extLst>
                <a:ext uri="{FF2B5EF4-FFF2-40B4-BE49-F238E27FC236}">
                  <a16:creationId xmlns:a16="http://schemas.microsoft.com/office/drawing/2014/main" id="{8108CE01-0A4A-4426-A1E8-323EFDA11F8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488" name="Freeform 8">
              <a:extLst>
                <a:ext uri="{FF2B5EF4-FFF2-40B4-BE49-F238E27FC236}">
                  <a16:creationId xmlns:a16="http://schemas.microsoft.com/office/drawing/2014/main" id="{64A00A40-18C4-47C1-ABD1-ECF1BA180BF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489" name="Freeform 9">
              <a:extLst>
                <a:ext uri="{FF2B5EF4-FFF2-40B4-BE49-F238E27FC236}">
                  <a16:creationId xmlns:a16="http://schemas.microsoft.com/office/drawing/2014/main" id="{B1512B26-4D9B-4619-B9A2-6F083BA1DF6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490" name="Freeform 10">
              <a:extLst>
                <a:ext uri="{FF2B5EF4-FFF2-40B4-BE49-F238E27FC236}">
                  <a16:creationId xmlns:a16="http://schemas.microsoft.com/office/drawing/2014/main" id="{33F10316-0869-45FF-AD14-2DBB9A7B8AC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491" name="Freeform 11">
              <a:extLst>
                <a:ext uri="{FF2B5EF4-FFF2-40B4-BE49-F238E27FC236}">
                  <a16:creationId xmlns:a16="http://schemas.microsoft.com/office/drawing/2014/main" id="{7A7FA2EA-F891-4354-A0EA-D4A089EB6E1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492" name="Freeform 12">
              <a:extLst>
                <a:ext uri="{FF2B5EF4-FFF2-40B4-BE49-F238E27FC236}">
                  <a16:creationId xmlns:a16="http://schemas.microsoft.com/office/drawing/2014/main" id="{5113ADB8-1EA5-4CDE-8A8B-49E43A11EF2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493" name="Freeform 13">
              <a:extLst>
                <a:ext uri="{FF2B5EF4-FFF2-40B4-BE49-F238E27FC236}">
                  <a16:creationId xmlns:a16="http://schemas.microsoft.com/office/drawing/2014/main" id="{C3B123B1-425E-49E3-BFC0-DA090FE8E37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494" name="Freeform 14">
              <a:extLst>
                <a:ext uri="{FF2B5EF4-FFF2-40B4-BE49-F238E27FC236}">
                  <a16:creationId xmlns:a16="http://schemas.microsoft.com/office/drawing/2014/main" id="{7C64BD2C-7A04-492A-8452-BD2ADE7D475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495" name="Freeform 15">
              <a:extLst>
                <a:ext uri="{FF2B5EF4-FFF2-40B4-BE49-F238E27FC236}">
                  <a16:creationId xmlns:a16="http://schemas.microsoft.com/office/drawing/2014/main" id="{78551C9C-913F-4F7C-B77D-7E581330CF3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496" name="Freeform 16">
              <a:extLst>
                <a:ext uri="{FF2B5EF4-FFF2-40B4-BE49-F238E27FC236}">
                  <a16:creationId xmlns:a16="http://schemas.microsoft.com/office/drawing/2014/main" id="{036B2E33-D21E-4EDB-B00E-DED789C39F6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497" name="Freeform 17">
              <a:extLst>
                <a:ext uri="{FF2B5EF4-FFF2-40B4-BE49-F238E27FC236}">
                  <a16:creationId xmlns:a16="http://schemas.microsoft.com/office/drawing/2014/main" id="{ECFEC6C8-68B5-4381-87EF-2B87992C4EB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498" name="Freeform 18">
              <a:extLst>
                <a:ext uri="{FF2B5EF4-FFF2-40B4-BE49-F238E27FC236}">
                  <a16:creationId xmlns:a16="http://schemas.microsoft.com/office/drawing/2014/main" id="{96064B55-AC02-4D6E-92D4-A791F9B9EB3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499" name="Freeform 19">
              <a:extLst>
                <a:ext uri="{FF2B5EF4-FFF2-40B4-BE49-F238E27FC236}">
                  <a16:creationId xmlns:a16="http://schemas.microsoft.com/office/drawing/2014/main" id="{90335E58-5516-4C53-AB6D-8C2955B429D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500" name="Freeform 20">
              <a:extLst>
                <a:ext uri="{FF2B5EF4-FFF2-40B4-BE49-F238E27FC236}">
                  <a16:creationId xmlns:a16="http://schemas.microsoft.com/office/drawing/2014/main" id="{FC610CBC-DD3B-4732-8413-FE56F2E8FA5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501" name="Freeform 21">
              <a:extLst>
                <a:ext uri="{FF2B5EF4-FFF2-40B4-BE49-F238E27FC236}">
                  <a16:creationId xmlns:a16="http://schemas.microsoft.com/office/drawing/2014/main" id="{BFE87748-6A75-4C75-B574-4A73F5A1BD8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502" name="Freeform 22">
              <a:extLst>
                <a:ext uri="{FF2B5EF4-FFF2-40B4-BE49-F238E27FC236}">
                  <a16:creationId xmlns:a16="http://schemas.microsoft.com/office/drawing/2014/main" id="{79E84D55-E585-43E8-A802-A640EBCAB91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503" name="Freeform 23">
              <a:extLst>
                <a:ext uri="{FF2B5EF4-FFF2-40B4-BE49-F238E27FC236}">
                  <a16:creationId xmlns:a16="http://schemas.microsoft.com/office/drawing/2014/main" id="{F5C3EDE3-41E4-4136-A534-3AE6C9BD27E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504" name="Freeform 24">
              <a:extLst>
                <a:ext uri="{FF2B5EF4-FFF2-40B4-BE49-F238E27FC236}">
                  <a16:creationId xmlns:a16="http://schemas.microsoft.com/office/drawing/2014/main" id="{8BAC8A62-5FAF-433B-9F68-321FDDCE16A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505" name="Freeform 25">
              <a:extLst>
                <a:ext uri="{FF2B5EF4-FFF2-40B4-BE49-F238E27FC236}">
                  <a16:creationId xmlns:a16="http://schemas.microsoft.com/office/drawing/2014/main" id="{BB1E3209-DF38-430E-9179-D6A75F83933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506" name="Freeform 26">
              <a:extLst>
                <a:ext uri="{FF2B5EF4-FFF2-40B4-BE49-F238E27FC236}">
                  <a16:creationId xmlns:a16="http://schemas.microsoft.com/office/drawing/2014/main" id="{C4E4626B-B50A-4386-8748-4D6D92C97C4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507" name="Freeform 27">
              <a:extLst>
                <a:ext uri="{FF2B5EF4-FFF2-40B4-BE49-F238E27FC236}">
                  <a16:creationId xmlns:a16="http://schemas.microsoft.com/office/drawing/2014/main" id="{1589157F-34EB-404E-B707-4221A148985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508" name="Freeform 28">
              <a:extLst>
                <a:ext uri="{FF2B5EF4-FFF2-40B4-BE49-F238E27FC236}">
                  <a16:creationId xmlns:a16="http://schemas.microsoft.com/office/drawing/2014/main" id="{D81A9C94-5C9F-4CA7-8B4D-0BB950C84F6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509" name="Freeform 29">
              <a:extLst>
                <a:ext uri="{FF2B5EF4-FFF2-40B4-BE49-F238E27FC236}">
                  <a16:creationId xmlns:a16="http://schemas.microsoft.com/office/drawing/2014/main" id="{B368E5D2-1BDE-4AF9-8871-073F36304CF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510" name="Freeform 30">
              <a:extLst>
                <a:ext uri="{FF2B5EF4-FFF2-40B4-BE49-F238E27FC236}">
                  <a16:creationId xmlns:a16="http://schemas.microsoft.com/office/drawing/2014/main" id="{3DBB1EAE-6EE8-46A0-9F27-78E4269B59C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511" name="Freeform 31">
              <a:extLst>
                <a:ext uri="{FF2B5EF4-FFF2-40B4-BE49-F238E27FC236}">
                  <a16:creationId xmlns:a16="http://schemas.microsoft.com/office/drawing/2014/main" id="{331B0316-8E64-4FEC-B2BB-0DE8D597916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512" name="Freeform 32">
              <a:extLst>
                <a:ext uri="{FF2B5EF4-FFF2-40B4-BE49-F238E27FC236}">
                  <a16:creationId xmlns:a16="http://schemas.microsoft.com/office/drawing/2014/main" id="{56B79A76-51B9-42CA-BE82-7383203B844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513" name="Freeform 33">
              <a:extLst>
                <a:ext uri="{FF2B5EF4-FFF2-40B4-BE49-F238E27FC236}">
                  <a16:creationId xmlns:a16="http://schemas.microsoft.com/office/drawing/2014/main" id="{E3E453BE-32B9-4144-A40B-F8D598778B8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514" name="Freeform 34">
              <a:extLst>
                <a:ext uri="{FF2B5EF4-FFF2-40B4-BE49-F238E27FC236}">
                  <a16:creationId xmlns:a16="http://schemas.microsoft.com/office/drawing/2014/main" id="{9238D6C2-8F56-4A94-AE3A-323B80F99CC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515" name="Freeform 35">
              <a:extLst>
                <a:ext uri="{FF2B5EF4-FFF2-40B4-BE49-F238E27FC236}">
                  <a16:creationId xmlns:a16="http://schemas.microsoft.com/office/drawing/2014/main" id="{6D90F10C-77F8-498A-857D-D86C372CE4E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516" name="Freeform 36">
              <a:extLst>
                <a:ext uri="{FF2B5EF4-FFF2-40B4-BE49-F238E27FC236}">
                  <a16:creationId xmlns:a16="http://schemas.microsoft.com/office/drawing/2014/main" id="{FF3B167E-03B2-46C4-BBAB-46C2E321E38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517" name="Freeform 37">
              <a:extLst>
                <a:ext uri="{FF2B5EF4-FFF2-40B4-BE49-F238E27FC236}">
                  <a16:creationId xmlns:a16="http://schemas.microsoft.com/office/drawing/2014/main" id="{D47D1986-21F1-4680-8B1D-EB95D770387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518" name="Freeform 38">
              <a:extLst>
                <a:ext uri="{FF2B5EF4-FFF2-40B4-BE49-F238E27FC236}">
                  <a16:creationId xmlns:a16="http://schemas.microsoft.com/office/drawing/2014/main" id="{FDB6563F-0FDD-4482-B277-A626E2996AB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grpSp>
          <p:nvGrpSpPr>
            <p:cNvPr id="20519" name="Group 39">
              <a:extLst>
                <a:ext uri="{FF2B5EF4-FFF2-40B4-BE49-F238E27FC236}">
                  <a16:creationId xmlns:a16="http://schemas.microsoft.com/office/drawing/2014/main" id="{7FE6557E-975F-4906-B299-2E2EBC7534F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0520" name="Freeform 40">
                <a:extLst>
                  <a:ext uri="{FF2B5EF4-FFF2-40B4-BE49-F238E27FC236}">
                    <a16:creationId xmlns:a16="http://schemas.microsoft.com/office/drawing/2014/main" id="{49AC889D-44DF-47D0-AA59-9487F9D246E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20521" name="Freeform 41">
                <a:extLst>
                  <a:ext uri="{FF2B5EF4-FFF2-40B4-BE49-F238E27FC236}">
                    <a16:creationId xmlns:a16="http://schemas.microsoft.com/office/drawing/2014/main" id="{3BF75FA7-FBE4-4F1A-95F5-EE5AECFBE92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</p:grpSp>
      </p:grpSp>
      <p:sp>
        <p:nvSpPr>
          <p:cNvPr id="20522" name="Rectangle 42">
            <a:extLst>
              <a:ext uri="{FF2B5EF4-FFF2-40B4-BE49-F238E27FC236}">
                <a16:creationId xmlns:a16="http://schemas.microsoft.com/office/drawing/2014/main" id="{A86922F9-873A-4744-9B65-7BC916849F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20523" name="Rectangle 43">
            <a:extLst>
              <a:ext uri="{FF2B5EF4-FFF2-40B4-BE49-F238E27FC236}">
                <a16:creationId xmlns:a16="http://schemas.microsoft.com/office/drawing/2014/main" id="{99CB4A38-4D8F-4500-90C0-A745307EA1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20524" name="Rectangle 44">
            <a:extLst>
              <a:ext uri="{FF2B5EF4-FFF2-40B4-BE49-F238E27FC236}">
                <a16:creationId xmlns:a16="http://schemas.microsoft.com/office/drawing/2014/main" id="{9041FFAD-A040-44F0-A8AC-88641F64ADE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l-SI" altLang="sl-SI"/>
          </a:p>
        </p:txBody>
      </p:sp>
      <p:sp>
        <p:nvSpPr>
          <p:cNvPr id="20525" name="Rectangle 45">
            <a:extLst>
              <a:ext uri="{FF2B5EF4-FFF2-40B4-BE49-F238E27FC236}">
                <a16:creationId xmlns:a16="http://schemas.microsoft.com/office/drawing/2014/main" id="{900BCD2D-7673-48D8-8412-AA50B87EEF9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l-SI" altLang="sl-SI"/>
          </a:p>
        </p:txBody>
      </p:sp>
      <p:sp>
        <p:nvSpPr>
          <p:cNvPr id="20526" name="Rectangle 46">
            <a:extLst>
              <a:ext uri="{FF2B5EF4-FFF2-40B4-BE49-F238E27FC236}">
                <a16:creationId xmlns:a16="http://schemas.microsoft.com/office/drawing/2014/main" id="{09179ED7-CD43-4E0F-B712-F751D25670B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ED0D982-0187-4172-855C-9ADE32CE4FE7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anose="05000000000000000000" pitchFamily="2" charset="2"/>
        <a:buBlip>
          <a:blip r:embed="rId15"/>
        </a:buBlip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6"/>
        </a:buBlip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Blip>
          <a:blip r:embed="rId17"/>
        </a:buBlip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2.xml"/><Relationship Id="rId1" Type="http://schemas.openxmlformats.org/officeDocument/2006/relationships/audio" Target="file:///E:\Tja&#353;a\muska\Etno\Sufism\04%20-%5bTanboor%20By%20Keykhosro%20&amp;%20PoorNazari%20%5d%20Bijan%20Kamkar%20-=-%20Afsaneye%20Tanboor%20-=-%20Golshan%20Yar.mp3" TargetMode="Externa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lamonlin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3.xml"/><Relationship Id="rId1" Type="http://schemas.openxmlformats.org/officeDocument/2006/relationships/audio" Target="file:///E:\Tja&#353;a\muska\Etno\Sacred%20Koran%20-%20Islamic%20Chants%20of%20the%20Ottoman%20Empire%20(1994)\04%20-%20Fevzi%20Misir%20-%20En'am%20%5bThe%20Cattle%2068392%5d.mp3" TargetMode="Externa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Tja&#353;a\muska\Etno\Sufism\sufi%20the%20holy%20koran%20-%20qur'an%20-%20islam%20-%2099%20names%20of%20allah.mp3" TargetMode="Externa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3.xml"/><Relationship Id="rId1" Type="http://schemas.openxmlformats.org/officeDocument/2006/relationships/audio" Target="file:///E:\Tja&#353;a\muska\Etno\Sufism\Sufi_Omar%20Faruk%20Tekbilek%20-%20Whirling%20-%20%5b07%5dCaspian%20Winds.MP3" TargetMode="Externa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13.xml"/><Relationship Id="rId1" Type="http://schemas.openxmlformats.org/officeDocument/2006/relationships/audio" Target="file:///E:\Tja&#353;a\muska\Etno\Sufism\arab%20-%20Egyptian%20Nile%20Music%20-%20Sufi%20Dialogue%20(Artist)%20-%20Soliman%20Gamil%20(Album).mp3" TargetMode="Externa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13.xml"/><Relationship Id="rId1" Type="http://schemas.openxmlformats.org/officeDocument/2006/relationships/audio" Target="file:///E:\Tja&#353;a\muska\Etno\muslim%20music%20of%20indonesia,%20aceh,%20and%20west%20sumatra\disc%201\15%20Dabuih%20(BM)%20Dabus%20(BI).mp3" TargetMode="Externa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96C6E95-5F05-4616-8260-FCF7A69A22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latin typeface="Viner Hand ITC" panose="03070502030502020203" pitchFamily="66" charset="0"/>
              </a:rPr>
              <a:t>Glasba, hrana, ples in zakon</a:t>
            </a:r>
          </a:p>
        </p:txBody>
      </p:sp>
      <p:pic>
        <p:nvPicPr>
          <p:cNvPr id="2054" name="Picture 6" descr="ansuya">
            <a:extLst>
              <a:ext uri="{FF2B5EF4-FFF2-40B4-BE49-F238E27FC236}">
                <a16:creationId xmlns:a16="http://schemas.microsoft.com/office/drawing/2014/main" id="{B91C636D-3D6C-4604-8F14-DCE4B2450F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989138"/>
            <a:ext cx="3600450" cy="248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asik_veysel">
            <a:extLst>
              <a:ext uri="{FF2B5EF4-FFF2-40B4-BE49-F238E27FC236}">
                <a16:creationId xmlns:a16="http://schemas.microsoft.com/office/drawing/2014/main" id="{BAE9D3FB-90CD-4D20-9E46-10FF8F35C3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924175"/>
            <a:ext cx="2232025" cy="287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dervishes%20semah">
            <a:extLst>
              <a:ext uri="{FF2B5EF4-FFF2-40B4-BE49-F238E27FC236}">
                <a16:creationId xmlns:a16="http://schemas.microsoft.com/office/drawing/2014/main" id="{25F71D81-9E9D-48F4-802C-476A857228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700213"/>
            <a:ext cx="3213100" cy="3671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04 -[Tanboor By Keykhosro &amp; PoorNazari ] Bijan Kamkar -=- Afsaneye Tanboor -=- Golshan Yar.mp3">
            <a:hlinkClick r:id="" action="ppaction://media"/>
            <a:extLst>
              <a:ext uri="{FF2B5EF4-FFF2-40B4-BE49-F238E27FC236}">
                <a16:creationId xmlns:a16="http://schemas.microsoft.com/office/drawing/2014/main" id="{E5F617C7-66B9-4749-B54D-E488A7DAFE24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61658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EAB9FEF-78CA-45DE-81C7-76A6CFCEB4C5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1586" fill="hold"/>
                                        <p:tgtEl>
                                          <p:spTgt spid="206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63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9A2401F8-BD31-4420-BAAA-E49CC81B14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latin typeface="Viner Hand ITC" panose="03070502030502020203" pitchFamily="66" charset="0"/>
              </a:rPr>
              <a:t>Še nekaj zanimivosti…</a:t>
            </a:r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47006AA7-C3D0-40CD-8475-E597B503585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 sz="2400"/>
              <a:t>Prepovedano je npr.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400"/>
              <a:t>- jesti z levo roko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400"/>
              <a:t>- jesti človeško meso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400"/>
              <a:t>- jesti živali, ki imajo kremplje ali kljune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 sz="2800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0E70956D-8ED6-4CC6-8E07-7FB425B9FA14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sl-SI" altLang="sl-SI" sz="2800"/>
          </a:p>
        </p:txBody>
      </p:sp>
      <p:pic>
        <p:nvPicPr>
          <p:cNvPr id="36871" name="Picture 7" descr="alcohol">
            <a:extLst>
              <a:ext uri="{FF2B5EF4-FFF2-40B4-BE49-F238E27FC236}">
                <a16:creationId xmlns:a16="http://schemas.microsoft.com/office/drawing/2014/main" id="{54ACB9B4-3581-4173-81AF-431C9FC9CD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844675"/>
            <a:ext cx="1992313" cy="2665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>
            <a:extLst>
              <a:ext uri="{FF2B5EF4-FFF2-40B4-BE49-F238E27FC236}">
                <a16:creationId xmlns:a16="http://schemas.microsoft.com/office/drawing/2014/main" id="{90978A9B-BFE5-4522-9065-639D40CE11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latin typeface="Viner Hand ITC" panose="03070502030502020203" pitchFamily="66" charset="0"/>
              </a:rPr>
              <a:t>Poligamija</a:t>
            </a:r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97E90B36-0889-4A8C-BAF2-534118522E4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91513" cy="4530725"/>
          </a:xfrm>
        </p:spPr>
        <p:txBody>
          <a:bodyPr/>
          <a:lstStyle/>
          <a:p>
            <a:r>
              <a:rPr lang="sl-SI" altLang="sl-SI" sz="2400"/>
              <a:t>V Koranu mnogoženstvo ni zapovedano, temveč predviden kot ukrep v posebnih položajih</a:t>
            </a:r>
          </a:p>
          <a:p>
            <a:r>
              <a:rPr lang="sl-SI" altLang="sl-SI" sz="2400"/>
              <a:t>Mohamed: Če se bojite, da ne boste pravični do svojih žena, imejte samo eno</a:t>
            </a:r>
          </a:p>
          <a:p>
            <a:r>
              <a:rPr lang="sl-SI" altLang="sl-SI" sz="2400"/>
              <a:t>Dovoljena kasneje, v pravu</a:t>
            </a:r>
          </a:p>
          <a:p>
            <a:r>
              <a:rPr lang="sl-SI" altLang="sl-SI" sz="2400"/>
              <a:t>Zakon ni verski zakrament, temveč pogodba med zakoncema oz. družino, je dogovorjen</a:t>
            </a:r>
          </a:p>
          <a:p>
            <a:r>
              <a:rPr lang="sl-SI" altLang="sl-SI" sz="2400"/>
              <a:t>Več kot 4 žena je prepovedano,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400"/>
              <a:t>število suženjskih priležnic je bilo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400"/>
              <a:t> neomejeno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 sz="2400"/>
          </a:p>
        </p:txBody>
      </p:sp>
      <p:pic>
        <p:nvPicPr>
          <p:cNvPr id="38920" name="Picture 8" descr="636">
            <a:extLst>
              <a:ext uri="{FF2B5EF4-FFF2-40B4-BE49-F238E27FC236}">
                <a16:creationId xmlns:a16="http://schemas.microsoft.com/office/drawing/2014/main" id="{08EE437E-8C84-4CE1-8BF3-4BA647662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149725"/>
            <a:ext cx="2425700" cy="242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DFA73607-7576-4BFD-84D1-A83116C177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latin typeface="Viner Hand ITC" panose="03070502030502020203" pitchFamily="66" charset="0"/>
              </a:rPr>
              <a:t>Viri in literatura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EEE21531-4926-4B76-8CD3-0EE0443C81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400">
                <a:hlinkClick r:id="rId2"/>
              </a:rPr>
              <a:t>www.islamonline.com</a:t>
            </a:r>
            <a:endParaRPr lang="sl-SI" altLang="sl-SI" sz="2400"/>
          </a:p>
          <a:p>
            <a:r>
              <a:rPr lang="sl-SI" altLang="sl-SI" sz="2400"/>
              <a:t>Thorval, Yves: Islam, mali leksikon, Mladinska knjiga</a:t>
            </a:r>
          </a:p>
          <a:p>
            <a:r>
              <a:rPr lang="sl-SI" altLang="sl-SI" sz="2400"/>
              <a:t>Janković, Vladeta: Resnice, miti in legende; O judovstvu, krščanstvu in islamu, Modrijan založba, d.o.o.</a:t>
            </a:r>
          </a:p>
          <a:p>
            <a:r>
              <a:rPr lang="sl-SI" altLang="sl-SI" sz="2400"/>
              <a:t>Velika verstva sveta, Ognjišče, Koper 1987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 sz="240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4" name="Rectangle 10">
            <a:extLst>
              <a:ext uri="{FF2B5EF4-FFF2-40B4-BE49-F238E27FC236}">
                <a16:creationId xmlns:a16="http://schemas.microsoft.com/office/drawing/2014/main" id="{6F57BE01-169C-421C-AD97-784835F9F2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000">
                <a:latin typeface="Viner Hand ITC" panose="03070502030502020203" pitchFamily="66" charset="0"/>
              </a:rPr>
              <a:t>Glasba je “Haraam”(prepovedana)?</a:t>
            </a:r>
          </a:p>
        </p:txBody>
      </p:sp>
      <p:sp>
        <p:nvSpPr>
          <p:cNvPr id="26635" name="Rectangle 11">
            <a:extLst>
              <a:ext uri="{FF2B5EF4-FFF2-40B4-BE49-F238E27FC236}">
                <a16:creationId xmlns:a16="http://schemas.microsoft.com/office/drawing/2014/main" id="{DFEBE6E0-0AB8-46EB-A5C2-3F2A8DD110C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91513" cy="4530725"/>
          </a:xfrm>
        </p:spPr>
        <p:txBody>
          <a:bodyPr/>
          <a:lstStyle/>
          <a:p>
            <a:r>
              <a:rPr lang="sl-SI" altLang="sl-SI" sz="2400"/>
              <a:t>Eni prepovedujejo vse vrste petja in igranja       Izročila in puristi obsojajo glasbo v nasprotju s Koranom, tudi intergristi</a:t>
            </a:r>
          </a:p>
          <a:p>
            <a:r>
              <a:rPr lang="sl-SI" altLang="sl-SI" sz="2400"/>
              <a:t>Glasba, ki je dovoljena, le lahko le psalmodija svete knjige ali glas mujezina          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400"/>
              <a:t>Koran 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400"/>
              <a:t>Elegija Mohamedu 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 sz="2400"/>
          </a:p>
          <a:p>
            <a:endParaRPr lang="sl-SI" altLang="sl-SI" sz="2400"/>
          </a:p>
          <a:p>
            <a:endParaRPr lang="sl-SI" altLang="sl-SI" sz="2400"/>
          </a:p>
          <a:p>
            <a:endParaRPr lang="sl-SI" altLang="sl-SI" sz="2400"/>
          </a:p>
          <a:p>
            <a:endParaRPr lang="sl-SI" altLang="sl-SI" sz="2800"/>
          </a:p>
        </p:txBody>
      </p:sp>
      <p:pic>
        <p:nvPicPr>
          <p:cNvPr id="26638" name="Picture 14" descr="whirling-dervishes">
            <a:extLst>
              <a:ext uri="{FF2B5EF4-FFF2-40B4-BE49-F238E27FC236}">
                <a16:creationId xmlns:a16="http://schemas.microsoft.com/office/drawing/2014/main" id="{052BEF65-FB7F-4271-ADD0-1854396EBB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3573463"/>
            <a:ext cx="355600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9" name="Line 15">
            <a:extLst>
              <a:ext uri="{FF2B5EF4-FFF2-40B4-BE49-F238E27FC236}">
                <a16:creationId xmlns:a16="http://schemas.microsoft.com/office/drawing/2014/main" id="{B378CFFB-EAB9-494C-A0F6-56E5317E973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7050" y="1844675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pic>
        <p:nvPicPr>
          <p:cNvPr id="26653" name="04 - Fevzi Misir - En'am [The Cattle 68392].mp3">
            <a:hlinkClick r:id="" action="ppaction://media"/>
            <a:extLst>
              <a:ext uri="{FF2B5EF4-FFF2-40B4-BE49-F238E27FC236}">
                <a16:creationId xmlns:a16="http://schemas.microsoft.com/office/drawing/2014/main" id="{DF599D45-EA94-474F-8937-18766D6A97D3}"/>
              </a:ext>
            </a:extLst>
          </p:cNvPr>
          <p:cNvPicPr>
            <a:picLocks noGrp="1" noRot="1" noChangeAspect="1" noChangeArrowheads="1"/>
          </p:cNvPicPr>
          <p:nvPr>
            <p:ph sz="half" idx="2"/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9613" y="3716338"/>
            <a:ext cx="304800" cy="3048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6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19134" fill="hold"/>
                                        <p:tgtEl>
                                          <p:spTgt spid="266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5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665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C5F93740-439E-4F1A-A487-BC0825F1CA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latin typeface="Viner Hand ITC" panose="03070502030502020203" pitchFamily="66" charset="0"/>
              </a:rPr>
              <a:t>Razvoj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A50CE268-1E03-4FC8-9B0D-1DBA50063F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400"/>
              <a:t>Izvor učenih in ljudskih izročil iz Grčije, Bizanca, Perzije in Indije</a:t>
            </a:r>
          </a:p>
          <a:p>
            <a:r>
              <a:rPr lang="sl-SI" altLang="sl-SI" sz="2400"/>
              <a:t>Prenašala z ustnim izročilom učiteljev</a:t>
            </a:r>
          </a:p>
          <a:p>
            <a:r>
              <a:rPr lang="sl-SI" altLang="sl-SI" sz="2400"/>
              <a:t>Petje je bolj pomembno kot melodija</a:t>
            </a:r>
          </a:p>
          <a:p>
            <a:r>
              <a:rPr lang="sl-SI" altLang="sl-SI" sz="2400"/>
              <a:t>Pomembna ustvarjalčeva svoboda, improvizacija solistov</a:t>
            </a:r>
          </a:p>
          <a:p>
            <a:r>
              <a:rPr lang="sl-SI" altLang="sl-SI" sz="2400"/>
              <a:t>                  </a:t>
            </a:r>
            <a:r>
              <a:rPr lang="en-US" altLang="sl-SI"/>
              <a:t> </a:t>
            </a:r>
            <a:r>
              <a:rPr lang="sl-SI" altLang="sl-SI" sz="2400" i="1"/>
              <a:t>T</a:t>
            </a:r>
            <a:r>
              <a:rPr lang="en-US" altLang="sl-SI" sz="2400" i="1"/>
              <a:t>he holy koran - qur'an - islam - 99 names of allah</a:t>
            </a:r>
            <a:endParaRPr lang="sl-SI" altLang="sl-SI" sz="2400" i="1"/>
          </a:p>
          <a:p>
            <a:pPr>
              <a:buFont typeface="Wingdings" panose="05000000000000000000" pitchFamily="2" charset="2"/>
              <a:buNone/>
            </a:pPr>
            <a:endParaRPr lang="sl-SI" altLang="sl-SI" sz="2400" i="1"/>
          </a:p>
          <a:p>
            <a:endParaRPr lang="sl-SI" altLang="sl-SI" sz="2400" i="1"/>
          </a:p>
        </p:txBody>
      </p:sp>
      <p:pic>
        <p:nvPicPr>
          <p:cNvPr id="52228" name="sufi the holy koran - qur'an - islam - 99 names of allah.mp3">
            <a:hlinkClick r:id="" action="ppaction://media"/>
            <a:extLst>
              <a:ext uri="{FF2B5EF4-FFF2-40B4-BE49-F238E27FC236}">
                <a16:creationId xmlns:a16="http://schemas.microsoft.com/office/drawing/2014/main" id="{6E5B745B-CFC6-4991-A5AE-E2BEAB45242F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39338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246" name="Picture 22" descr="ob11">
            <a:extLst>
              <a:ext uri="{FF2B5EF4-FFF2-40B4-BE49-F238E27FC236}">
                <a16:creationId xmlns:a16="http://schemas.microsoft.com/office/drawing/2014/main" id="{B5F35C31-AA50-43FC-8918-FC4F5BC4B7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4365625"/>
            <a:ext cx="2962275" cy="225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22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9403" fill="hold"/>
                                        <p:tgtEl>
                                          <p:spTgt spid="522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2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2228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>
            <a:extLst>
              <a:ext uri="{FF2B5EF4-FFF2-40B4-BE49-F238E27FC236}">
                <a16:creationId xmlns:a16="http://schemas.microsoft.com/office/drawing/2014/main" id="{DA37DE0A-6A7B-45E9-8DD8-2CAB4BDC5F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latin typeface="Viner Hand ITC" panose="03070502030502020203" pitchFamily="66" charset="0"/>
              </a:rPr>
              <a:t>Inštrumenti</a:t>
            </a:r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AEB90E02-4143-43EF-97D5-60113F1BED3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557338"/>
            <a:ext cx="8280400" cy="4530725"/>
          </a:xfrm>
        </p:spPr>
        <p:txBody>
          <a:bodyPr/>
          <a:lstStyle/>
          <a:p>
            <a:r>
              <a:rPr lang="sl-SI" altLang="sl-SI" sz="2400"/>
              <a:t>“Če ima gospodar družine rad tamburico, potem ni nič čudnega, da pleše vsa družina!” ( turški pregovor)</a:t>
            </a:r>
          </a:p>
          <a:p>
            <a:r>
              <a:rPr lang="sl-SI" altLang="sl-SI" sz="2400"/>
              <a:t>Tamburin in inštrumenti iz družine lutnje – </a:t>
            </a:r>
            <a:r>
              <a:rPr lang="sl-SI" altLang="sl-SI" sz="2400" i="1"/>
              <a:t>Ud </a:t>
            </a:r>
            <a:r>
              <a:rPr lang="sl-SI" altLang="sl-SI" sz="2400"/>
              <a:t>(perzijsko, bizantinsko in arabsko izročilo)</a:t>
            </a:r>
          </a:p>
          <a:p>
            <a:r>
              <a:rPr lang="sl-SI" altLang="sl-SI" sz="2400"/>
              <a:t>Lutnja, kitara, trobenta, rog, flavta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400"/>
              <a:t>                        </a:t>
            </a:r>
            <a:r>
              <a:rPr lang="sl-SI" altLang="sl-SI" sz="2400" i="1"/>
              <a:t>Sufi Omar Faruk Tekbilek - Whirling - Caspian Winds.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 sz="2400" i="1"/>
          </a:p>
        </p:txBody>
      </p:sp>
      <p:pic>
        <p:nvPicPr>
          <p:cNvPr id="23561" name="Picture 9" descr="paint20n">
            <a:extLst>
              <a:ext uri="{FF2B5EF4-FFF2-40B4-BE49-F238E27FC236}">
                <a16:creationId xmlns:a16="http://schemas.microsoft.com/office/drawing/2014/main" id="{41D6CA1B-B2BE-477B-8529-BEC90133F4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4149725"/>
            <a:ext cx="3983037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66" name="Sufi_Omar Faruk Tekbilek - Whirling - [07]Caspian Winds.MP3">
            <a:hlinkClick r:id="" action="ppaction://media"/>
            <a:extLst>
              <a:ext uri="{FF2B5EF4-FFF2-40B4-BE49-F238E27FC236}">
                <a16:creationId xmlns:a16="http://schemas.microsoft.com/office/drawing/2014/main" id="{42911CFE-8FFF-4854-95E3-06FB6C225F4B}"/>
              </a:ext>
            </a:extLst>
          </p:cNvPr>
          <p:cNvPicPr>
            <a:picLocks noGrp="1" noRot="1" noChangeAspect="1" noChangeArrowheads="1"/>
          </p:cNvPicPr>
          <p:nvPr>
            <p:ph sz="half" idx="2"/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3284538"/>
            <a:ext cx="304800" cy="3048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5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3043" fill="hold"/>
                                        <p:tgtEl>
                                          <p:spTgt spid="235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6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356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>
            <a:extLst>
              <a:ext uri="{FF2B5EF4-FFF2-40B4-BE49-F238E27FC236}">
                <a16:creationId xmlns:a16="http://schemas.microsoft.com/office/drawing/2014/main" id="{49F6E5B7-10D4-41DE-8208-DEE7813B2E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latin typeface="Viner Hand ITC" panose="03070502030502020203" pitchFamily="66" charset="0"/>
              </a:rPr>
              <a:t>Zgodovina</a:t>
            </a: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63195B49-222D-4261-AE3A-1891F69CCE5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6295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400"/>
              <a:t>Abasidi najbolj spodbujali glasbeno umetnost</a:t>
            </a:r>
          </a:p>
          <a:p>
            <a:pPr>
              <a:lnSpc>
                <a:spcPct val="90000"/>
              </a:lnSpc>
            </a:pPr>
            <a:r>
              <a:rPr lang="sl-SI" altLang="sl-SI" sz="2400"/>
              <a:t>Glasbenike spremljale lepe pevke sužnje, ki so bile zelo cenjene</a:t>
            </a:r>
          </a:p>
          <a:p>
            <a:pPr>
              <a:lnSpc>
                <a:spcPct val="90000"/>
              </a:lnSpc>
            </a:pPr>
            <a:r>
              <a:rPr lang="sl-SI" altLang="sl-SI" sz="2400"/>
              <a:t>Izročilo iz roda v rod v samostanih dervišev</a:t>
            </a:r>
          </a:p>
          <a:p>
            <a:pPr>
              <a:lnSpc>
                <a:spcPct val="90000"/>
              </a:lnSpc>
            </a:pPr>
            <a:r>
              <a:rPr lang="sl-SI" altLang="sl-SI" sz="2400"/>
              <a:t>Središče v španski Andaluziji              vpliv v srednjeveški Evropi</a:t>
            </a:r>
          </a:p>
          <a:p>
            <a:pPr>
              <a:lnSpc>
                <a:spcPct val="90000"/>
              </a:lnSpc>
            </a:pPr>
            <a:r>
              <a:rPr lang="sl-SI" altLang="sl-SI" sz="2400"/>
              <a:t>Po koncu abasidskega kalifata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2400"/>
              <a:t>delno vračanje avtohtonega izročila –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2400"/>
              <a:t>      Iransko glasbeno izročilo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2400"/>
              <a:t>        </a:t>
            </a:r>
            <a:r>
              <a:rPr lang="sl-SI" altLang="sl-SI" sz="2400" i="1"/>
              <a:t>Egyptian Nile Music - Sufi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2400" i="1"/>
              <a:t>Dialogue - Soliman Gamil</a:t>
            </a:r>
          </a:p>
        </p:txBody>
      </p:sp>
      <p:pic>
        <p:nvPicPr>
          <p:cNvPr id="30731" name="Picture 11" descr="sufi-dance-004">
            <a:extLst>
              <a:ext uri="{FF2B5EF4-FFF2-40B4-BE49-F238E27FC236}">
                <a16:creationId xmlns:a16="http://schemas.microsoft.com/office/drawing/2014/main" id="{31FB6ADC-96A4-421C-81F0-008C12D61F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644900"/>
            <a:ext cx="3240088" cy="2430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32" name="Line 12">
            <a:extLst>
              <a:ext uri="{FF2B5EF4-FFF2-40B4-BE49-F238E27FC236}">
                <a16:creationId xmlns:a16="http://schemas.microsoft.com/office/drawing/2014/main" id="{5BC40BC5-9406-4AC0-B5F8-9077ADA128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2363" y="350043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  <p:pic>
        <p:nvPicPr>
          <p:cNvPr id="30735" name="arab - Egyptian Nile Music - Sufi Dialogue (Artist) - Soliman Gamil (Album).mp3">
            <a:hlinkClick r:id="" action="ppaction://media"/>
            <a:extLst>
              <a:ext uri="{FF2B5EF4-FFF2-40B4-BE49-F238E27FC236}">
                <a16:creationId xmlns:a16="http://schemas.microsoft.com/office/drawing/2014/main" id="{250F604C-CDA5-489D-9113-2B746D61913B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55895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7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9850" fill="hold"/>
                                        <p:tgtEl>
                                          <p:spTgt spid="307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3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3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5">
            <a:extLst>
              <a:ext uri="{FF2B5EF4-FFF2-40B4-BE49-F238E27FC236}">
                <a16:creationId xmlns:a16="http://schemas.microsoft.com/office/drawing/2014/main" id="{EBDFE1A6-18B3-4060-BF2D-A3F9C7BAA5C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5613" cy="4530725"/>
          </a:xfrm>
        </p:spPr>
        <p:txBody>
          <a:bodyPr/>
          <a:lstStyle/>
          <a:p>
            <a:r>
              <a:rPr lang="sl-SI" altLang="sl-SI" sz="2400"/>
              <a:t>16. stoletje – Osmani</a:t>
            </a:r>
          </a:p>
          <a:p>
            <a:r>
              <a:rPr lang="sl-SI" altLang="sl-SI" sz="2400"/>
              <a:t>Razcvet glasbe</a:t>
            </a:r>
          </a:p>
          <a:p>
            <a:r>
              <a:rPr lang="sl-SI" altLang="sl-SI" sz="2400"/>
              <a:t>Vpliv dervišev – natančnost in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400"/>
              <a:t> prefinjenost, tudi danes </a:t>
            </a:r>
          </a:p>
          <a:p>
            <a:r>
              <a:rPr lang="sl-SI" altLang="sl-SI" sz="2400"/>
              <a:t>Pokrajinske glasbene šole</a:t>
            </a:r>
          </a:p>
          <a:p>
            <a:pPr>
              <a:buFontTx/>
              <a:buNone/>
            </a:pPr>
            <a:r>
              <a:rPr lang="sl-SI" altLang="sl-SI" sz="2400"/>
              <a:t>Kavkaška, azerbajdžanska in bosenska ( Balkan)</a:t>
            </a:r>
          </a:p>
          <a:p>
            <a:pPr>
              <a:buFontTx/>
              <a:buChar char="-"/>
            </a:pPr>
            <a:r>
              <a:rPr lang="sl-SI" altLang="sl-SI" sz="2400"/>
              <a:t>Prepletanje različnih kultur in islama</a:t>
            </a:r>
          </a:p>
          <a:p>
            <a:pPr>
              <a:buFontTx/>
              <a:buChar char="-"/>
            </a:pPr>
            <a:r>
              <a:rPr lang="sl-SI" altLang="sl-SI" sz="2400"/>
              <a:t>Indonezija in vzhodna Azija</a:t>
            </a:r>
          </a:p>
          <a:p>
            <a:pPr>
              <a:buFontTx/>
              <a:buNone/>
            </a:pPr>
            <a:r>
              <a:rPr lang="sl-SI" altLang="sl-SI" sz="2400"/>
              <a:t>          </a:t>
            </a:r>
          </a:p>
          <a:p>
            <a:pPr>
              <a:buFontTx/>
              <a:buChar char="-"/>
            </a:pPr>
            <a:endParaRPr lang="sl-SI" altLang="sl-SI" sz="2400"/>
          </a:p>
        </p:txBody>
      </p:sp>
      <p:pic>
        <p:nvPicPr>
          <p:cNvPr id="54289" name="Picture 17" descr="uyghur_muqam-small-1">
            <a:extLst>
              <a:ext uri="{FF2B5EF4-FFF2-40B4-BE49-F238E27FC236}">
                <a16:creationId xmlns:a16="http://schemas.microsoft.com/office/drawing/2014/main" id="{9BC05A65-7026-437E-821F-29323EC3C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692150"/>
            <a:ext cx="3532188" cy="292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297" name="15 Dabuih (BM) Dabus (BI).mp3">
            <a:hlinkClick r:id="" action="ppaction://media"/>
            <a:extLst>
              <a:ext uri="{FF2B5EF4-FFF2-40B4-BE49-F238E27FC236}">
                <a16:creationId xmlns:a16="http://schemas.microsoft.com/office/drawing/2014/main" id="{ED1A97A1-A685-4CCA-AD4F-88D6F9C5858C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51577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42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070" fill="hold"/>
                                        <p:tgtEl>
                                          <p:spTgt spid="5429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4297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3773F576-7A43-4250-913D-4938CB56EC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latin typeface="Viner Hand ITC" panose="03070502030502020203" pitchFamily="66" charset="0"/>
              </a:rPr>
              <a:t>Ples</a:t>
            </a:r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F56A9329-660A-4417-8B07-49672E542A7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sl-SI" altLang="sl-SI" sz="2400"/>
              <a:t>Je dovoljen, za oba spola</a:t>
            </a:r>
          </a:p>
          <a:p>
            <a:r>
              <a:rPr lang="sl-SI" altLang="sl-SI" sz="2400"/>
              <a:t>Prepovedano je, če ženska kaže telo moškemu in obratno</a:t>
            </a:r>
          </a:p>
          <a:p>
            <a:endParaRPr lang="sl-SI" altLang="sl-SI" sz="2800"/>
          </a:p>
          <a:p>
            <a:endParaRPr lang="sl-SI" altLang="sl-SI" sz="2800"/>
          </a:p>
        </p:txBody>
      </p:sp>
      <p:pic>
        <p:nvPicPr>
          <p:cNvPr id="43014" name="Picture 6" descr="wendy1">
            <a:extLst>
              <a:ext uri="{FF2B5EF4-FFF2-40B4-BE49-F238E27FC236}">
                <a16:creationId xmlns:a16="http://schemas.microsoft.com/office/drawing/2014/main" id="{310F3218-A17B-445D-A3F7-CB7E7AB98C72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52988" y="1600200"/>
            <a:ext cx="3629025" cy="4530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5">
            <a:extLst>
              <a:ext uri="{FF2B5EF4-FFF2-40B4-BE49-F238E27FC236}">
                <a16:creationId xmlns:a16="http://schemas.microsoft.com/office/drawing/2014/main" id="{50C89D1A-222D-4710-A23A-625519035609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sl-SI" altLang="sl-SI" sz="2800"/>
          </a:p>
        </p:txBody>
      </p:sp>
      <p:sp>
        <p:nvSpPr>
          <p:cNvPr id="50182" name="Rectangle 6">
            <a:extLst>
              <a:ext uri="{FF2B5EF4-FFF2-40B4-BE49-F238E27FC236}">
                <a16:creationId xmlns:a16="http://schemas.microsoft.com/office/drawing/2014/main" id="{6F861B26-6D4A-4117-97D6-45CDF8E50FEB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sl-SI" altLang="sl-SI" sz="2800"/>
          </a:p>
        </p:txBody>
      </p:sp>
      <p:pic>
        <p:nvPicPr>
          <p:cNvPr id="50184" name="Picture 8" descr="ob3">
            <a:extLst>
              <a:ext uri="{FF2B5EF4-FFF2-40B4-BE49-F238E27FC236}">
                <a16:creationId xmlns:a16="http://schemas.microsoft.com/office/drawing/2014/main" id="{CE6E9C25-601E-4456-A534-E583928FF1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49275"/>
            <a:ext cx="2895600" cy="226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1F4BE7C5-C61B-46B2-8CEF-0018AC0B51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000">
                <a:latin typeface="Viner Hand ITC" panose="03070502030502020203" pitchFamily="66" charset="0"/>
              </a:rPr>
              <a:t>Hrana -</a:t>
            </a:r>
            <a:br>
              <a:rPr lang="sl-SI" altLang="sl-SI" sz="4000">
                <a:latin typeface="Viner Hand ITC" panose="03070502030502020203" pitchFamily="66" charset="0"/>
              </a:rPr>
            </a:br>
            <a:r>
              <a:rPr lang="sl-SI" altLang="sl-SI" sz="4000">
                <a:latin typeface="Viner Hand ITC" panose="03070502030502020203" pitchFamily="66" charset="0"/>
              </a:rPr>
              <a:t>Kaj je Haraam (prepovedano)?</a:t>
            </a:r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B8D857ED-46B5-4D0D-B0CE-3F39D66E660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435975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400"/>
              <a:t>Svinjina,svinjski izdelki</a:t>
            </a:r>
          </a:p>
          <a:p>
            <a:pPr>
              <a:lnSpc>
                <a:spcPct val="90000"/>
              </a:lnSpc>
            </a:pPr>
            <a:r>
              <a:rPr lang="sl-SI" altLang="sl-SI" sz="2400"/>
              <a:t>Meso živali, ki so jo izkoriščali ljudje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2400"/>
              <a:t>ali meso živali, ki jo je ubil nemusliman</a:t>
            </a:r>
          </a:p>
          <a:p>
            <a:pPr>
              <a:lnSpc>
                <a:spcPct val="90000"/>
              </a:lnSpc>
            </a:pPr>
            <a:r>
              <a:rPr lang="sl-SI" altLang="sl-SI" sz="2400"/>
              <a:t>Kri </a:t>
            </a:r>
          </a:p>
          <a:p>
            <a:pPr>
              <a:lnSpc>
                <a:spcPct val="90000"/>
              </a:lnSpc>
            </a:pPr>
            <a:r>
              <a:rPr lang="sl-SI" altLang="sl-SI" sz="2400"/>
              <a:t>Izdelki, ki povzročajo odvisnost (alkohol,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2400"/>
              <a:t>droge) – Koran celo na dveh mestih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2400"/>
              <a:t>hvali tekočino palmovega sadu in trte, a obsoja pijanost kot delo Satana</a:t>
            </a:r>
          </a:p>
        </p:txBody>
      </p:sp>
      <p:pic>
        <p:nvPicPr>
          <p:cNvPr id="34823" name="Picture 7" descr="PorkChops">
            <a:extLst>
              <a:ext uri="{FF2B5EF4-FFF2-40B4-BE49-F238E27FC236}">
                <a16:creationId xmlns:a16="http://schemas.microsoft.com/office/drawing/2014/main" id="{CDB3380C-10F1-4F8C-9C07-16DF1FDA9EFE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00788" y="1484313"/>
            <a:ext cx="2260600" cy="230346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Žarek">
  <a:themeElements>
    <a:clrScheme name="Žarek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Žare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Žarek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Žarek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Žarek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Žarek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Žarek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Žarek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Žarek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Žarek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Žarek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0</TotalTime>
  <Words>463</Words>
  <Application>Microsoft Office PowerPoint</Application>
  <PresentationFormat>On-screen Show (4:3)</PresentationFormat>
  <Paragraphs>68</Paragraphs>
  <Slides>12</Slides>
  <Notes>0</Notes>
  <HiddenSlides>0</HiddenSlides>
  <MMClips>6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Viner Hand ITC</vt:lpstr>
      <vt:lpstr>Wingdings</vt:lpstr>
      <vt:lpstr>Žarek</vt:lpstr>
      <vt:lpstr>Glasba, hrana, ples in zakon</vt:lpstr>
      <vt:lpstr>Glasba je “Haraam”(prepovedana)?</vt:lpstr>
      <vt:lpstr>Razvoj</vt:lpstr>
      <vt:lpstr>Inštrumenti</vt:lpstr>
      <vt:lpstr>Zgodovina</vt:lpstr>
      <vt:lpstr>PowerPoint Presentation</vt:lpstr>
      <vt:lpstr>Ples</vt:lpstr>
      <vt:lpstr>PowerPoint Presentation</vt:lpstr>
      <vt:lpstr>Hrana - Kaj je Haraam (prepovedano)?</vt:lpstr>
      <vt:lpstr>Še nekaj zanimivosti…</vt:lpstr>
      <vt:lpstr>Poligamija</vt:lpstr>
      <vt:lpstr>Viri in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2019-05-31T08:42:03Z</dcterms:created>
  <dcterms:modified xsi:type="dcterms:W3CDTF">2019-05-31T08:42:04Z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