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rednji slog 3 – poudare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rednji slog 3 – 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rednji slog 3 – poudare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rednji slog 4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rednji slog 4 – poudare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rednji slog 4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6" d="100"/>
          <a:sy n="106" d="100"/>
        </p:scale>
        <p:origin x="1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A8439B3E-285C-4AAA-8FEA-B3196DE1D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15">
            <a:extLst>
              <a:ext uri="{FF2B5EF4-FFF2-40B4-BE49-F238E27FC236}">
                <a16:creationId xmlns:a16="http://schemas.microsoft.com/office/drawing/2014/main" id="{7D517711-FD6F-4CB5-B3E8-A32FD2FB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B017-E25C-4E2D-B509-51A8B581D3F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1">
            <a:extLst>
              <a:ext uri="{FF2B5EF4-FFF2-40B4-BE49-F238E27FC236}">
                <a16:creationId xmlns:a16="http://schemas.microsoft.com/office/drawing/2014/main" id="{0B187415-7C9D-42AE-AAAF-EC7228FF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4">
            <a:extLst>
              <a:ext uri="{FF2B5EF4-FFF2-40B4-BE49-F238E27FC236}">
                <a16:creationId xmlns:a16="http://schemas.microsoft.com/office/drawing/2014/main" id="{3A5F1867-2C26-4443-B9E7-9C62FD65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F92AB32-FC0D-423A-A444-D7903833CB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90385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0">
            <a:extLst>
              <a:ext uri="{FF2B5EF4-FFF2-40B4-BE49-F238E27FC236}">
                <a16:creationId xmlns:a16="http://schemas.microsoft.com/office/drawing/2014/main" id="{5D877377-F7E3-446A-AB55-67D3DE00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9AE1E-6983-4B17-8F40-3EB4CDC8A34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7">
            <a:extLst>
              <a:ext uri="{FF2B5EF4-FFF2-40B4-BE49-F238E27FC236}">
                <a16:creationId xmlns:a16="http://schemas.microsoft.com/office/drawing/2014/main" id="{6A6D9F0A-2868-4D1A-92DF-08B1F92C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4">
            <a:extLst>
              <a:ext uri="{FF2B5EF4-FFF2-40B4-BE49-F238E27FC236}">
                <a16:creationId xmlns:a16="http://schemas.microsoft.com/office/drawing/2014/main" id="{DC29418D-33BF-45EE-B51E-F89949ED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D6F02-BADE-4936-886B-AC63109F9A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69851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0D3E870-8F5B-42E3-B096-56F1C882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2DA1-ABC0-49F3-A84C-219E73B76D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0C0B900-DF6C-4C7C-B656-239F215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9350CEC-16B9-4C3E-BC7B-2C4D9E0E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9BCE-D0A4-4398-91D6-FBBF70FABE8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70084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4">
            <a:extLst>
              <a:ext uri="{FF2B5EF4-FFF2-40B4-BE49-F238E27FC236}">
                <a16:creationId xmlns:a16="http://schemas.microsoft.com/office/drawing/2014/main" id="{D8B26314-6EC0-4CBE-B547-8AB66B53F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329C-DD6E-49C5-A7EC-6DCE24683E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18">
            <a:extLst>
              <a:ext uri="{FF2B5EF4-FFF2-40B4-BE49-F238E27FC236}">
                <a16:creationId xmlns:a16="http://schemas.microsoft.com/office/drawing/2014/main" id="{523B86B2-C71C-441C-9965-FC69E0C7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5">
            <a:extLst>
              <a:ext uri="{FF2B5EF4-FFF2-40B4-BE49-F238E27FC236}">
                <a16:creationId xmlns:a16="http://schemas.microsoft.com/office/drawing/2014/main" id="{0A8602AC-7C79-4A1C-8BDA-638D0C16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CDBC941B-6D4C-44C4-B6D5-44B402E4D3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660813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aven konektor 6">
            <a:extLst>
              <a:ext uri="{FF2B5EF4-FFF2-40B4-BE49-F238E27FC236}">
                <a16:creationId xmlns:a16="http://schemas.microsoft.com/office/drawing/2014/main" id="{B20D99E2-01B2-496A-8F51-E3D9A38B1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18">
            <a:extLst>
              <a:ext uri="{FF2B5EF4-FFF2-40B4-BE49-F238E27FC236}">
                <a16:creationId xmlns:a16="http://schemas.microsoft.com/office/drawing/2014/main" id="{F4B38F7A-1AF5-42B9-8EE2-97A82200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CF5D-958F-4063-83E6-DA08F074367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10">
            <a:extLst>
              <a:ext uri="{FF2B5EF4-FFF2-40B4-BE49-F238E27FC236}">
                <a16:creationId xmlns:a16="http://schemas.microsoft.com/office/drawing/2014/main" id="{855A98F4-83D2-48D6-8ACA-451EBFDE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5">
            <a:extLst>
              <a:ext uri="{FF2B5EF4-FFF2-40B4-BE49-F238E27FC236}">
                <a16:creationId xmlns:a16="http://schemas.microsoft.com/office/drawing/2014/main" id="{5372CD20-255F-40BE-96FB-0F4ED0CA7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3DFB-F7C4-4C7E-A7A5-4D555F1B5E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331349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0">
            <a:extLst>
              <a:ext uri="{FF2B5EF4-FFF2-40B4-BE49-F238E27FC236}">
                <a16:creationId xmlns:a16="http://schemas.microsoft.com/office/drawing/2014/main" id="{7C92F5A5-FD0C-48EE-8F0B-AC2BB4686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13D06-FA41-4F49-987D-1127FCD6A62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7">
            <a:extLst>
              <a:ext uri="{FF2B5EF4-FFF2-40B4-BE49-F238E27FC236}">
                <a16:creationId xmlns:a16="http://schemas.microsoft.com/office/drawing/2014/main" id="{CFAB59D2-46F0-4FEC-AA7E-FF9CAE99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4">
            <a:extLst>
              <a:ext uri="{FF2B5EF4-FFF2-40B4-BE49-F238E27FC236}">
                <a16:creationId xmlns:a16="http://schemas.microsoft.com/office/drawing/2014/main" id="{5763D558-4BB9-4461-93F4-A81B538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997A7-3A56-4FD3-A791-D826D7A6264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156280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10">
            <a:extLst>
              <a:ext uri="{FF2B5EF4-FFF2-40B4-BE49-F238E27FC236}">
                <a16:creationId xmlns:a16="http://schemas.microsoft.com/office/drawing/2014/main" id="{22684195-F393-4A1C-ABA9-5F5A7C0B8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Ograda datuma 9">
            <a:extLst>
              <a:ext uri="{FF2B5EF4-FFF2-40B4-BE49-F238E27FC236}">
                <a16:creationId xmlns:a16="http://schemas.microsoft.com/office/drawing/2014/main" id="{879CA639-E34D-4749-96CF-DE3D80B3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2B8D7-D154-4337-BFA5-D48D7E7B3C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Ograda noge 5">
            <a:extLst>
              <a:ext uri="{FF2B5EF4-FFF2-40B4-BE49-F238E27FC236}">
                <a16:creationId xmlns:a16="http://schemas.microsoft.com/office/drawing/2014/main" id="{DF0B15FE-8308-4F96-8F74-2FAD16F0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6">
            <a:extLst>
              <a:ext uri="{FF2B5EF4-FFF2-40B4-BE49-F238E27FC236}">
                <a16:creationId xmlns:a16="http://schemas.microsoft.com/office/drawing/2014/main" id="{50665994-7FD5-4B61-9489-5795D775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DE0CD78B-F3C6-480C-9D95-E83112606ED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7184224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0">
            <a:extLst>
              <a:ext uri="{FF2B5EF4-FFF2-40B4-BE49-F238E27FC236}">
                <a16:creationId xmlns:a16="http://schemas.microsoft.com/office/drawing/2014/main" id="{E7C8072B-13BD-404E-B3F7-7FF4098A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6B784-452A-46B8-ADF1-362112032D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7">
            <a:extLst>
              <a:ext uri="{FF2B5EF4-FFF2-40B4-BE49-F238E27FC236}">
                <a16:creationId xmlns:a16="http://schemas.microsoft.com/office/drawing/2014/main" id="{D897F0F9-E472-45CA-89D4-754EBAC4D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9213035F-E6B8-47C9-8E8E-85446076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7C649-E9C9-4F55-BF55-6D99CF934E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699920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">
            <a:extLst>
              <a:ext uri="{FF2B5EF4-FFF2-40B4-BE49-F238E27FC236}">
                <a16:creationId xmlns:a16="http://schemas.microsoft.com/office/drawing/2014/main" id="{96D67D5F-E79B-4A5B-B4E5-98F5EF39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809A-3182-4156-8DBF-49217A86A5D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3">
            <a:extLst>
              <a:ext uri="{FF2B5EF4-FFF2-40B4-BE49-F238E27FC236}">
                <a16:creationId xmlns:a16="http://schemas.microsoft.com/office/drawing/2014/main" id="{1BD8C953-D3A8-4236-B2B5-63BD558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3215AEF4-6A83-41E8-9748-9298DCCC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DC6D-6E40-4CE9-B457-76096CB9030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826098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7">
            <a:extLst>
              <a:ext uri="{FF2B5EF4-FFF2-40B4-BE49-F238E27FC236}">
                <a16:creationId xmlns:a16="http://schemas.microsoft.com/office/drawing/2014/main" id="{E8FA36C3-EDC2-44CB-A889-7973E4DEA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datuma 24">
            <a:extLst>
              <a:ext uri="{FF2B5EF4-FFF2-40B4-BE49-F238E27FC236}">
                <a16:creationId xmlns:a16="http://schemas.microsoft.com/office/drawing/2014/main" id="{CACA30A5-F023-4F96-A486-03537ADA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0DB8-4584-478E-BA9C-E5477128792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28">
            <a:extLst>
              <a:ext uri="{FF2B5EF4-FFF2-40B4-BE49-F238E27FC236}">
                <a16:creationId xmlns:a16="http://schemas.microsoft.com/office/drawing/2014/main" id="{6F1B6705-C79F-4600-97AB-B02E261A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1148B81-4616-41CB-8A1F-944E428F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6711B-B404-42F2-AB89-0AE6018D99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347861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6">
            <a:extLst>
              <a:ext uri="{FF2B5EF4-FFF2-40B4-BE49-F238E27FC236}">
                <a16:creationId xmlns:a16="http://schemas.microsoft.com/office/drawing/2014/main" id="{07564C68-35D5-464F-88AC-B0766D8A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A331-52F7-49D1-892C-A070F9A3BD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C0DD6CE-2C0E-4D7B-8DAC-5148EE54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30">
            <a:extLst>
              <a:ext uri="{FF2B5EF4-FFF2-40B4-BE49-F238E27FC236}">
                <a16:creationId xmlns:a16="http://schemas.microsoft.com/office/drawing/2014/main" id="{2A18FDC4-8677-4F13-B4A1-CFC4C73B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AE759-A4DB-4A58-88DB-E8303B607C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978506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konektor 6">
            <a:extLst>
              <a:ext uri="{FF2B5EF4-FFF2-40B4-BE49-F238E27FC236}">
                <a16:creationId xmlns:a16="http://schemas.microsoft.com/office/drawing/2014/main" id="{C2DCAE96-BA6C-496E-94C3-4FEA01B34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Ograda besedila 7">
            <a:extLst>
              <a:ext uri="{FF2B5EF4-FFF2-40B4-BE49-F238E27FC236}">
                <a16:creationId xmlns:a16="http://schemas.microsoft.com/office/drawing/2014/main" id="{ED297811-0581-4384-B043-A32D4922E8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1" name="Ograda datuma 10">
            <a:extLst>
              <a:ext uri="{FF2B5EF4-FFF2-40B4-BE49-F238E27FC236}">
                <a16:creationId xmlns:a16="http://schemas.microsoft.com/office/drawing/2014/main" id="{CB43E42A-ABF5-4C73-B8A6-9D07FCFF2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6CEA0-101F-47C0-994C-6DF2466F9F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8" name="Ograda noge 27">
            <a:extLst>
              <a:ext uri="{FF2B5EF4-FFF2-40B4-BE49-F238E27FC236}">
                <a16:creationId xmlns:a16="http://schemas.microsoft.com/office/drawing/2014/main" id="{8DF16595-A6C6-495A-BC32-D5A650046C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DE3CD2D5-A247-42CB-97A1-794EDEE2B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2C2C2"/>
                </a:solidFill>
                <a:latin typeface="Franklin Gothic Book" panose="020B0503020102020204" pitchFamily="34" charset="0"/>
              </a:defRPr>
            </a:lvl1pPr>
          </a:lstStyle>
          <a:p>
            <a:fld id="{464A7CBB-CCEF-4730-8948-D8F6710F382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aslova 9">
            <a:extLst>
              <a:ext uri="{FF2B5EF4-FFF2-40B4-BE49-F238E27FC236}">
                <a16:creationId xmlns:a16="http://schemas.microsoft.com/office/drawing/2014/main" id="{890C4264-633F-46A8-A2DD-C53A87E8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Raven konektor 8">
            <a:extLst>
              <a:ext uri="{FF2B5EF4-FFF2-40B4-BE49-F238E27FC236}">
                <a16:creationId xmlns:a16="http://schemas.microsoft.com/office/drawing/2014/main" id="{3A9108EE-8121-41D6-9443-B813BAE9B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aven konektor 11">
            <a:extLst>
              <a:ext uri="{FF2B5EF4-FFF2-40B4-BE49-F238E27FC236}">
                <a16:creationId xmlns:a16="http://schemas.microsoft.com/office/drawing/2014/main" id="{DE1ABC28-96CA-448E-83B3-98AC8BBDC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0" r:id="rId4"/>
    <p:sldLayoutId id="2147483746" r:id="rId5"/>
    <p:sldLayoutId id="2147483741" r:id="rId6"/>
    <p:sldLayoutId id="2147483747" r:id="rId7"/>
    <p:sldLayoutId id="2147483748" r:id="rId8"/>
    <p:sldLayoutId id="2147483749" r:id="rId9"/>
    <p:sldLayoutId id="2147483742" r:id="rId10"/>
    <p:sldLayoutId id="2147483750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XgumG6Oeg1w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6B3B660A-6093-435A-97AC-2177E277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1900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Green</a:t>
            </a:r>
            <a:r>
              <a:rPr lang="sl-SI" sz="9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 </a:t>
            </a:r>
            <a:r>
              <a:rPr lang="sl-SI" sz="9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day</a:t>
            </a:r>
            <a:endParaRPr lang="sl-SI" sz="9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pic>
        <p:nvPicPr>
          <p:cNvPr id="7" name="Content Placeholder 6" descr="GreenDay">
            <a:extLst>
              <a:ext uri="{FF2B5EF4-FFF2-40B4-BE49-F238E27FC236}">
                <a16:creationId xmlns:a16="http://schemas.microsoft.com/office/drawing/2014/main" id="{BE28C55F-F3FC-4ABC-9135-E1B3F5A3E5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643188"/>
            <a:ext cx="4191000" cy="3148012"/>
          </a:xfr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55934E-5700-4180-A131-DD72FA7013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>
            <a:extLst>
              <a:ext uri="{FF2B5EF4-FFF2-40B4-BE49-F238E27FC236}">
                <a16:creationId xmlns:a16="http://schemas.microsoft.com/office/drawing/2014/main" id="{F62A3F13-921D-46A6-AADC-49506044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0" y="500063"/>
            <a:ext cx="4705350" cy="31432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SO?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ameriška rock skupina,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iz Kalifornije,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nastala leta 1989,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člani</a:t>
            </a:r>
            <a:r>
              <a:rPr lang="sl-SI" sz="2400" dirty="0">
                <a:solidFill>
                  <a:schemeClr val="tx1">
                    <a:lumMod val="65000"/>
                  </a:schemeClr>
                </a:solidFill>
              </a:rPr>
              <a:t>: </a:t>
            </a:r>
            <a:r>
              <a:rPr lang="sl-SI" sz="2400" dirty="0" err="1">
                <a:solidFill>
                  <a:schemeClr val="accent1"/>
                </a:solidFill>
              </a:rPr>
              <a:t>Billie</a:t>
            </a:r>
            <a:r>
              <a:rPr lang="sl-SI" sz="2400" dirty="0">
                <a:solidFill>
                  <a:schemeClr val="accent1"/>
                </a:solidFill>
              </a:rPr>
              <a:t> Joe Armstrong,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sl-SI" dirty="0">
                <a:solidFill>
                  <a:schemeClr val="accent1"/>
                </a:solidFill>
              </a:rPr>
              <a:t>            </a:t>
            </a:r>
            <a:r>
              <a:rPr lang="sl-SI" sz="2400" dirty="0">
                <a:solidFill>
                  <a:schemeClr val="accent1"/>
                </a:solidFill>
              </a:rPr>
              <a:t>Mike </a:t>
            </a:r>
            <a:r>
              <a:rPr lang="sl-SI" sz="2400" dirty="0" err="1">
                <a:solidFill>
                  <a:schemeClr val="accent1"/>
                </a:solidFill>
              </a:rPr>
              <a:t>Dirnt</a:t>
            </a:r>
            <a:r>
              <a:rPr lang="sl-SI" sz="2400" dirty="0">
                <a:solidFill>
                  <a:schemeClr val="accent1"/>
                </a:solidFill>
              </a:rPr>
              <a:t>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sl-SI" dirty="0">
                <a:solidFill>
                  <a:schemeClr val="accent1"/>
                </a:solidFill>
              </a:rPr>
              <a:t>            </a:t>
            </a:r>
            <a:r>
              <a:rPr lang="sl-SI" sz="2400" dirty="0">
                <a:solidFill>
                  <a:schemeClr val="accent1"/>
                </a:solidFill>
              </a:rPr>
              <a:t>Tre </a:t>
            </a:r>
            <a:r>
              <a:rPr lang="sl-SI" sz="2400" dirty="0" err="1">
                <a:solidFill>
                  <a:schemeClr val="accent1"/>
                </a:solidFill>
              </a:rPr>
              <a:t>Cool</a:t>
            </a:r>
            <a:r>
              <a:rPr lang="sl-SI" sz="2400" dirty="0">
                <a:solidFill>
                  <a:schemeClr val="accent1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FE5EBAE-FC98-4FD6-9F54-E1222B78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714375"/>
            <a:ext cx="3122613" cy="295275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grada vsebine 6">
            <a:extLst>
              <a:ext uri="{FF2B5EF4-FFF2-40B4-BE49-F238E27FC236}">
                <a16:creationId xmlns:a16="http://schemas.microsoft.com/office/drawing/2014/main" id="{AE0B612E-047D-47FE-9D5B-358FB0BDB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4000500"/>
            <a:ext cx="5624513" cy="23241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Billie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Joe Armstrong </a:t>
            </a:r>
            <a:r>
              <a:rPr lang="sl-SI" sz="2400" dirty="0">
                <a:solidFill>
                  <a:schemeClr val="accent1"/>
                </a:solidFill>
              </a:rPr>
              <a:t>– kitara, glavni vokal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Dirnt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– bas kitara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- bobni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08B52A9-8CA4-46B7-93F9-36429A23B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428625"/>
            <a:ext cx="4195763" cy="5895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/>
                </a:solidFill>
              </a:rPr>
              <a:t>Billie</a:t>
            </a:r>
            <a:r>
              <a:rPr lang="sl-SI" sz="2400" dirty="0">
                <a:solidFill>
                  <a:schemeClr val="accent1"/>
                </a:solidFill>
              </a:rPr>
              <a:t> Joe Armstrong, Mike </a:t>
            </a:r>
            <a:r>
              <a:rPr lang="en-US" sz="2400" dirty="0" err="1">
                <a:solidFill>
                  <a:schemeClr val="accent1"/>
                </a:solidFill>
              </a:rPr>
              <a:t>Dirnt</a:t>
            </a:r>
            <a:r>
              <a:rPr lang="sl-SI" sz="2400" dirty="0">
                <a:solidFill>
                  <a:schemeClr val="accent1"/>
                </a:solidFill>
              </a:rPr>
              <a:t>, Al </a:t>
            </a:r>
            <a:r>
              <a:rPr lang="sl-SI" sz="2400" dirty="0" err="1">
                <a:solidFill>
                  <a:schemeClr val="accent1"/>
                </a:solidFill>
              </a:rPr>
              <a:t>Sobrante</a:t>
            </a:r>
            <a:r>
              <a:rPr lang="sl-SI" sz="2400" dirty="0">
                <a:solidFill>
                  <a:schemeClr val="accent1"/>
                </a:solidFill>
              </a:rPr>
              <a:t> –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preimenujejo se v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Leta 1990 - skupina izda svoj prvi </a:t>
            </a:r>
            <a:r>
              <a:rPr lang="sl-SI" sz="2400" dirty="0" err="1">
                <a:solidFill>
                  <a:schemeClr val="accent1"/>
                </a:solidFill>
              </a:rPr>
              <a:t>singl</a:t>
            </a: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</a:t>
            </a:r>
            <a:r>
              <a:rPr lang="sl-SI" sz="2400" dirty="0">
                <a:solidFill>
                  <a:schemeClr val="accent1"/>
                </a:solidFill>
              </a:rPr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istega leta Al </a:t>
            </a:r>
            <a:r>
              <a:rPr lang="sl-SI" sz="2400" dirty="0" err="1">
                <a:solidFill>
                  <a:schemeClr val="accent1"/>
                </a:solidFill>
              </a:rPr>
              <a:t>Sobrante</a:t>
            </a:r>
            <a:r>
              <a:rPr lang="sl-SI" sz="2400" dirty="0">
                <a:solidFill>
                  <a:schemeClr val="accent1"/>
                </a:solidFill>
              </a:rPr>
              <a:t> zapusti bend,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</a:rPr>
              <a:t>Billie</a:t>
            </a:r>
            <a:r>
              <a:rPr lang="sl-SI" sz="2400" dirty="0">
                <a:solidFill>
                  <a:schemeClr val="accent1"/>
                </a:solidFill>
              </a:rPr>
              <a:t> in Mike povabita Tre-ja </a:t>
            </a:r>
            <a:r>
              <a:rPr lang="sl-SI" sz="2400" dirty="0" err="1">
                <a:solidFill>
                  <a:schemeClr val="accent1"/>
                </a:solidFill>
              </a:rPr>
              <a:t>Cool</a:t>
            </a:r>
            <a:r>
              <a:rPr lang="sl-SI" sz="2400" dirty="0">
                <a:solidFill>
                  <a:schemeClr val="accent1"/>
                </a:solidFill>
              </a:rPr>
              <a:t>-a.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</a:endParaRPr>
          </a:p>
        </p:txBody>
      </p:sp>
      <p:sp>
        <p:nvSpPr>
          <p:cNvPr id="12291" name="Ograda vsebine 3">
            <a:extLst>
              <a:ext uri="{FF2B5EF4-FFF2-40B4-BE49-F238E27FC236}">
                <a16:creationId xmlns:a16="http://schemas.microsoft.com/office/drawing/2014/main" id="{1FD1128D-8E39-49E9-8703-8D6CFAE18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857750"/>
            <a:ext cx="4343400" cy="146685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25C2F85-298C-4B8B-AA7D-28CB56F2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00063"/>
            <a:ext cx="3790950" cy="2751137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C0442F8D-9DE4-41F5-85D1-06D345FA5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3143250"/>
            <a:ext cx="8124825" cy="318135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sl-SI" altLang="sl-SI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8EABC926-1B5F-4CFA-88E4-C004E2089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5" y="3214688"/>
            <a:ext cx="8562975" cy="3214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USPEHI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danes prodali več kot 70 milijonov zgoščenk,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njihov uspeh deloval na Sum 41 in </a:t>
            </a: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Imajo štiri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Grammy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nagrade </a:t>
            </a:r>
            <a:r>
              <a:rPr lang="sl-SI" sz="2400" dirty="0">
                <a:solidFill>
                  <a:schemeClr val="accent1"/>
                </a:solidFill>
              </a:rPr>
              <a:t>(najboljši alternativni album - </a:t>
            </a:r>
            <a:r>
              <a:rPr lang="en-US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Dookie</a:t>
            </a:r>
            <a:r>
              <a:rPr lang="sl-SI" sz="2400" dirty="0">
                <a:solidFill>
                  <a:schemeClr val="accent1"/>
                </a:solidFill>
              </a:rPr>
              <a:t>; najboljši rock album -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Idiot</a:t>
            </a:r>
            <a:r>
              <a:rPr lang="sl-SI" sz="2400" dirty="0">
                <a:solidFill>
                  <a:schemeClr val="accent1"/>
                </a:solidFill>
              </a:rPr>
              <a:t>, najboljša pesem leta -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Boulevard Of Broken Dreams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in najboljši rock album </a:t>
            </a:r>
            <a:r>
              <a:rPr lang="sl-SI" sz="2400" i="1" dirty="0">
                <a:solidFill>
                  <a:schemeClr val="accent1"/>
                </a:solidFill>
              </a:rPr>
              <a:t>- </a:t>
            </a:r>
            <a:r>
              <a:rPr lang="en-US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21st century breakdown</a:t>
            </a:r>
            <a:r>
              <a:rPr lang="sl-SI" sz="2400" dirty="0">
                <a:solidFill>
                  <a:schemeClr val="accent1"/>
                </a:solidFill>
              </a:rPr>
              <a:t>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j_profile2">
            <a:extLst>
              <a:ext uri="{FF2B5EF4-FFF2-40B4-BE49-F238E27FC236}">
                <a16:creationId xmlns:a16="http://schemas.microsoft.com/office/drawing/2014/main" id="{2A7599C0-6808-4FD3-9E08-97F09487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28625"/>
            <a:ext cx="1857375" cy="247650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images">
            <a:extLst>
              <a:ext uri="{FF2B5EF4-FFF2-40B4-BE49-F238E27FC236}">
                <a16:creationId xmlns:a16="http://schemas.microsoft.com/office/drawing/2014/main" id="{E7CC2611-8837-4F53-934C-D13673CF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28625"/>
            <a:ext cx="1857375" cy="247650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untitled">
            <a:extLst>
              <a:ext uri="{FF2B5EF4-FFF2-40B4-BE49-F238E27FC236}">
                <a16:creationId xmlns:a16="http://schemas.microsoft.com/office/drawing/2014/main" id="{CA87ADA9-391B-48F8-947C-3FDE5951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25" y="428625"/>
            <a:ext cx="1857375" cy="247015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EE7F2E-4FA0-4F2A-9A5C-43068EF9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46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800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1109CF53-7751-4E82-BEAE-B0F6E7D12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9063" y="214313"/>
            <a:ext cx="5062537" cy="642937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GLASBA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Glasbeni slogi: </a:t>
            </a:r>
            <a:r>
              <a:rPr lang="sl-SI" sz="2400" dirty="0" err="1">
                <a:solidFill>
                  <a:schemeClr val="accent1"/>
                </a:solidFill>
              </a:rPr>
              <a:t>punk</a:t>
            </a:r>
            <a:r>
              <a:rPr lang="sl-SI" sz="2400" dirty="0">
                <a:solidFill>
                  <a:schemeClr val="accent1"/>
                </a:solidFill>
              </a:rPr>
              <a:t> rock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                              pop rock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                              alternativni rock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vokal, kitara, bas kitara, bobni.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1039/Smoothed Out </a:t>
            </a:r>
            <a:r>
              <a:rPr lang="en-GB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Slappy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Hours</a:t>
            </a: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(1990),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Kerplunk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(1992),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Dookie</a:t>
            </a:r>
            <a:r>
              <a:rPr lang="sl-SI" sz="2400" dirty="0">
                <a:solidFill>
                  <a:schemeClr val="accent1"/>
                </a:solidFill>
              </a:rPr>
              <a:t> (1994),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Insomniac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(1995),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Nimrod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 (1997),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r>
              <a:rPr lang="sl-SI" sz="2400" dirty="0">
                <a:solidFill>
                  <a:schemeClr val="accent1"/>
                </a:solidFill>
              </a:rPr>
              <a:t> (2000),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Idiot</a:t>
            </a:r>
            <a:r>
              <a:rPr lang="sl-SI" sz="2400" dirty="0">
                <a:solidFill>
                  <a:schemeClr val="accent1"/>
                </a:solidFill>
              </a:rPr>
              <a:t> (2004),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21st </a:t>
            </a: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</a:t>
            </a: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>
                <a:solidFill>
                  <a:schemeClr val="accent1"/>
                </a:solidFill>
              </a:rPr>
              <a:t>(2009)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F1584CD-F476-410D-B87A-9C0ED2C05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2892425" cy="3208337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79C7A92-B424-4E22-B0B6-D3822DB7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786188"/>
            <a:ext cx="1571625" cy="1766887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2" name="Picture 5">
            <a:extLst>
              <a:ext uri="{FF2B5EF4-FFF2-40B4-BE49-F238E27FC236}">
                <a16:creationId xmlns:a16="http://schemas.microsoft.com/office/drawing/2014/main" id="{C6003A37-00B3-4D99-8ECB-753D9186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86188"/>
            <a:ext cx="1571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F761A3-B53F-4DD4-8765-804F6A19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0" y="457200"/>
            <a:ext cx="415925" cy="46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800" dirty="0">
              <a:solidFill>
                <a:srgbClr val="008000"/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79F4970-C679-42EA-A203-9893A8DEA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188" y="142875"/>
            <a:ext cx="3714750" cy="3500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POSLUŠAMO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1200" dirty="0">
                <a:solidFill>
                  <a:srgbClr val="92D050"/>
                </a:solidFill>
                <a:hlinkClick r:id="rId2"/>
              </a:rPr>
              <a:t>http://www.youtube.com/watch?v=XgumG6Oeg1w</a:t>
            </a:r>
            <a:endParaRPr lang="sl-SI" sz="1200" dirty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92D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Opiši značilnosti glasbe.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O čem govori besedilo?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/>
          </a:p>
        </p:txBody>
      </p:sp>
      <p:sp>
        <p:nvSpPr>
          <p:cNvPr id="15364" name="Ograda vsebine 3">
            <a:extLst>
              <a:ext uri="{FF2B5EF4-FFF2-40B4-BE49-F238E27FC236}">
                <a16:creationId xmlns:a16="http://schemas.microsoft.com/office/drawing/2014/main" id="{4EA60030-66AA-40E8-8799-1EBB9D86C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8250" y="1600200"/>
            <a:ext cx="133350" cy="4724400"/>
          </a:xfrm>
        </p:spPr>
        <p:txBody>
          <a:bodyPr/>
          <a:lstStyle/>
          <a:p>
            <a:endParaRPr lang="sl-SI" altLang="sl-SI" sz="90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6C9E2A8B-B026-4CA1-86CB-815A598A78CA}"/>
              </a:ext>
            </a:extLst>
          </p:cNvPr>
          <p:cNvSpPr/>
          <p:nvPr/>
        </p:nvSpPr>
        <p:spPr>
          <a:xfrm>
            <a:off x="4572000" y="71438"/>
            <a:ext cx="4357688" cy="67706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BESEDILO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She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She screams in silence.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 </a:t>
            </a:r>
            <a:r>
              <a:rPr lang="en-US" sz="1400" dirty="0" err="1">
                <a:latin typeface="+mn-lt"/>
              </a:rPr>
              <a:t>sulley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roit</a:t>
            </a:r>
            <a:r>
              <a:rPr lang="en-US" sz="1400" dirty="0">
                <a:latin typeface="+mn-lt"/>
              </a:rPr>
              <a:t> penetrating through her mind.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Waiting for a sign to smash the silence with the brick of self control.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locked up in a world that's been planned out for you?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feeling like a social tool without a use?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Scream at me until my ears bleed.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I'm taking heed in just for you.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She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She's figured out all her doubts were someone else's point of view.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Waking up this time to smash the silence with the brick of self control.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locked up in a world that's been planned out for you?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feeling like a social tool without a use?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Scream at me until my ears bleed.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I'm taking heed in just for you.</a:t>
            </a:r>
            <a:br>
              <a:rPr lang="en-US" sz="1400" dirty="0">
                <a:latin typeface="+mn-lt"/>
              </a:rPr>
            </a:b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locked up in a world that's been planned out for you?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you feeling like a social tool without a use?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Scream at me until my ears bleed.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I'm taking heed in just for you. </a:t>
            </a:r>
            <a:endParaRPr lang="sl-SI" sz="1400" dirty="0">
              <a:latin typeface="+mn-lt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C5D2E5EE-2ED7-426E-94E2-A46C8FD29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3357563"/>
            <a:ext cx="2857500" cy="285750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673843-4111-4343-89FD-03797D51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513" y="428625"/>
            <a:ext cx="46037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8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C103DE9-CBD5-440C-BA3D-D74B660EF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85750"/>
            <a:ext cx="8124825" cy="60388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POSLUŠAMO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up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sl-SI" sz="2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 </a:t>
            </a:r>
            <a:r>
              <a:rPr lang="sl-SI" sz="2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ends</a:t>
            </a: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Opiši značilnosti glasbe.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čem govori besedilo?</a:t>
            </a: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Ograda vsebine 17">
            <a:extLst>
              <a:ext uri="{FF2B5EF4-FFF2-40B4-BE49-F238E27FC236}">
                <a16:creationId xmlns:a16="http://schemas.microsoft.com/office/drawing/2014/main" id="{B22F1ECE-B3F8-4FF5-8146-11F41B3EEFD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1500" y="1428750"/>
          <a:ext cx="7286625" cy="271303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49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859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632841">
                <a:tc>
                  <a:txBody>
                    <a:bodyPr/>
                    <a:lstStyle/>
                    <a:p>
                      <a:r>
                        <a:rPr lang="sl-SI" sz="1900" dirty="0"/>
                        <a:t>1.</a:t>
                      </a:r>
                    </a:p>
                    <a:p>
                      <a:r>
                        <a:rPr lang="sl-SI" sz="1100" dirty="0"/>
                        <a:t>ploskanje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  <a:r>
                        <a:rPr lang="sl-SI" sz="1700" baseline="0" dirty="0"/>
                        <a:t> </a:t>
                      </a:r>
                      <a:r>
                        <a:rPr lang="sl-SI" sz="1700" baseline="0" dirty="0" err="1"/>
                        <a:t>x</a:t>
                      </a:r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  <a:r>
                        <a:rPr lang="sl-SI" sz="1700" baseline="0" dirty="0"/>
                        <a:t> </a:t>
                      </a:r>
                      <a:r>
                        <a:rPr lang="sl-SI" sz="1700" dirty="0" err="1"/>
                        <a:t>x</a:t>
                      </a:r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</a:t>
                      </a:r>
                      <a:r>
                        <a:rPr lang="sl-SI" sz="1700" dirty="0" err="1"/>
                        <a:t>x</a:t>
                      </a:r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</a:t>
                      </a:r>
                      <a:r>
                        <a:rPr lang="sl-SI" sz="1700" dirty="0" err="1"/>
                        <a:t>x</a:t>
                      </a:r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558">
                <a:tc>
                  <a:txBody>
                    <a:bodyPr/>
                    <a:lstStyle/>
                    <a:p>
                      <a:r>
                        <a:rPr lang="sl-SI" sz="1900" dirty="0"/>
                        <a:t>2.</a:t>
                      </a:r>
                    </a:p>
                    <a:p>
                      <a:r>
                        <a:rPr lang="sl-SI" sz="1100" dirty="0"/>
                        <a:t>tleskanje</a:t>
                      </a:r>
                      <a:r>
                        <a:rPr lang="sl-SI" sz="1100" baseline="0" dirty="0"/>
                        <a:t> s prsti</a:t>
                      </a:r>
                      <a:endParaRPr lang="sl-SI" sz="11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632">
                <a:tc>
                  <a:txBody>
                    <a:bodyPr/>
                    <a:lstStyle/>
                    <a:p>
                      <a:r>
                        <a:rPr lang="sl-SI" sz="1900" dirty="0"/>
                        <a:t>3.</a:t>
                      </a:r>
                    </a:p>
                    <a:p>
                      <a:r>
                        <a:rPr lang="sl-SI" sz="1100" dirty="0"/>
                        <a:t>udarjanje</a:t>
                      </a:r>
                      <a:r>
                        <a:rPr lang="sl-SI" sz="1100" baseline="0" dirty="0"/>
                        <a:t> po kolenih</a:t>
                      </a:r>
                      <a:endParaRPr lang="sl-SI" sz="11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70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007">
                <a:tc>
                  <a:txBody>
                    <a:bodyPr/>
                    <a:lstStyle/>
                    <a:p>
                      <a:r>
                        <a:rPr lang="sl-SI" sz="1900" dirty="0"/>
                        <a:t>4.</a:t>
                      </a:r>
                    </a:p>
                    <a:p>
                      <a:r>
                        <a:rPr lang="sl-SI" sz="1100" dirty="0"/>
                        <a:t>tolkala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/>
                        <a:t>x </a:t>
                      </a:r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</a:t>
                      </a:r>
                      <a:r>
                        <a:rPr lang="sl-SI" sz="1700" dirty="0" err="1"/>
                        <a:t>x</a:t>
                      </a:r>
                      <a:endParaRPr lang="sl-SI" sz="1700" dirty="0"/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/>
                        <a:t>x </a:t>
                      </a:r>
                      <a:r>
                        <a:rPr lang="sl-SI" sz="1700" dirty="0"/>
                        <a:t>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700" dirty="0"/>
                        <a:t>x x</a:t>
                      </a:r>
                    </a:p>
                  </a:txBody>
                  <a:tcPr marL="91439" marR="91439" marT="48447" marB="48447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5" name="Raven konektor 24">
            <a:extLst>
              <a:ext uri="{FF2B5EF4-FFF2-40B4-BE49-F238E27FC236}">
                <a16:creationId xmlns:a16="http://schemas.microsoft.com/office/drawing/2014/main" id="{35DD1888-5B13-4206-830A-AD1E6C983F7C}"/>
              </a:ext>
            </a:extLst>
          </p:cNvPr>
          <p:cNvCxnSpPr/>
          <p:nvPr/>
        </p:nvCxnSpPr>
        <p:spPr>
          <a:xfrm rot="5400000">
            <a:off x="0" y="2714625"/>
            <a:ext cx="25717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en konektor 28">
            <a:extLst>
              <a:ext uri="{FF2B5EF4-FFF2-40B4-BE49-F238E27FC236}">
                <a16:creationId xmlns:a16="http://schemas.microsoft.com/office/drawing/2014/main" id="{9BF1CDB6-4502-4BB8-936A-809E14504AA0}"/>
              </a:ext>
            </a:extLst>
          </p:cNvPr>
          <p:cNvCxnSpPr/>
          <p:nvPr/>
        </p:nvCxnSpPr>
        <p:spPr>
          <a:xfrm rot="5400000">
            <a:off x="1643063" y="2714625"/>
            <a:ext cx="2571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ven konektor 32">
            <a:extLst>
              <a:ext uri="{FF2B5EF4-FFF2-40B4-BE49-F238E27FC236}">
                <a16:creationId xmlns:a16="http://schemas.microsoft.com/office/drawing/2014/main" id="{3BD02CC1-619B-47D4-80DF-B919FA3B8A03}"/>
              </a:ext>
            </a:extLst>
          </p:cNvPr>
          <p:cNvCxnSpPr/>
          <p:nvPr/>
        </p:nvCxnSpPr>
        <p:spPr>
          <a:xfrm rot="5400000">
            <a:off x="3286125" y="2714625"/>
            <a:ext cx="2571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konektor 36">
            <a:extLst>
              <a:ext uri="{FF2B5EF4-FFF2-40B4-BE49-F238E27FC236}">
                <a16:creationId xmlns:a16="http://schemas.microsoft.com/office/drawing/2014/main" id="{8F608B06-C291-4330-9DC2-46E87B74FA6F}"/>
              </a:ext>
            </a:extLst>
          </p:cNvPr>
          <p:cNvCxnSpPr/>
          <p:nvPr/>
        </p:nvCxnSpPr>
        <p:spPr>
          <a:xfrm rot="5400000">
            <a:off x="4929188" y="2714625"/>
            <a:ext cx="2571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ven konektor 38">
            <a:extLst>
              <a:ext uri="{FF2B5EF4-FFF2-40B4-BE49-F238E27FC236}">
                <a16:creationId xmlns:a16="http://schemas.microsoft.com/office/drawing/2014/main" id="{63C23E98-59A1-444D-B15E-6C3F78D954B3}"/>
              </a:ext>
            </a:extLst>
          </p:cNvPr>
          <p:cNvCxnSpPr/>
          <p:nvPr/>
        </p:nvCxnSpPr>
        <p:spPr>
          <a:xfrm rot="5400000">
            <a:off x="6572250" y="2714625"/>
            <a:ext cx="25717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>
            <a:extLst>
              <a:ext uri="{FF2B5EF4-FFF2-40B4-BE49-F238E27FC236}">
                <a16:creationId xmlns:a16="http://schemas.microsoft.com/office/drawing/2014/main" id="{4A9184E8-FEB7-422A-9782-B9012B67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286250"/>
            <a:ext cx="2286000" cy="2286000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AF38DC-E066-4459-BD0A-EBA71B3C6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988425" y="457200"/>
            <a:ext cx="46038" cy="841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sz="800" dirty="0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4173F1CA-BEDC-4B3B-8474-730E820C7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571750"/>
            <a:ext cx="1123950" cy="3752850"/>
          </a:xfrm>
        </p:spPr>
        <p:txBody>
          <a:bodyPr/>
          <a:lstStyle/>
          <a:p>
            <a:endParaRPr lang="sl-SI" altLang="sl-SI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547B2365-F1FD-4100-87D0-FCC8A1A3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0"/>
            <a:ext cx="4991100" cy="6324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VEŠ?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 err="1">
                <a:solidFill>
                  <a:schemeClr val="accent1"/>
                </a:solidFill>
              </a:rPr>
              <a:t>Billie</a:t>
            </a:r>
            <a:r>
              <a:rPr lang="sl-SI" sz="2400" dirty="0">
                <a:solidFill>
                  <a:schemeClr val="accent1"/>
                </a:solidFill>
              </a:rPr>
              <a:t> je pri enajstih letih dobil kitaro, na katero še danes igra.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Njihov najslabše prodan album je bil </a:t>
            </a:r>
            <a:r>
              <a:rPr lang="sl-SI" sz="2400" dirty="0" err="1">
                <a:solidFill>
                  <a:schemeClr val="accent1"/>
                </a:solidFill>
              </a:rPr>
              <a:t>Warning</a:t>
            </a:r>
            <a:r>
              <a:rPr lang="sl-SI" sz="2400" dirty="0">
                <a:solidFill>
                  <a:schemeClr val="accent1"/>
                </a:solidFill>
              </a:rPr>
              <a:t> (2000) – prodali se le milijon izvodov.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Album </a:t>
            </a:r>
            <a:r>
              <a:rPr lang="sl-SI" sz="2400" dirty="0" err="1">
                <a:solidFill>
                  <a:schemeClr val="accent1"/>
                </a:solidFill>
              </a:rPr>
              <a:t>American</a:t>
            </a:r>
            <a:r>
              <a:rPr lang="sl-SI" sz="2400" dirty="0">
                <a:solidFill>
                  <a:schemeClr val="accent1"/>
                </a:solidFill>
              </a:rPr>
              <a:t> Idiot (2004) najbolj izstopa med ostalimi – na njem je veliko več pop rocka, kot na prejšnjih.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chemeClr val="accent1"/>
                </a:solidFill>
              </a:rPr>
              <a:t>Sodelovali so tudi s skupino U2.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BF734787-B040-449A-AB5B-09B0FFEF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143250" cy="3586162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8AC0DF3-4882-4F36-AFBA-FDE87C2EC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214813"/>
            <a:ext cx="2357437" cy="2357437"/>
          </a:xfrm>
          <a:prstGeom prst="rect">
            <a:avLst/>
          </a:prstGeom>
          <a:ln w="635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74E1A-6B87-4183-8005-E0765B27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988425" y="457200"/>
            <a:ext cx="46038" cy="460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800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86EB3C9-83E5-4828-B7EB-CCE68E0A2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925" y="285750"/>
            <a:ext cx="8982075" cy="6572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DAY SO ZAKON =)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Kdo so člani? Kaj izvajajo?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Billie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Joe Armstrong – kitara, glavni vokal,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Mike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Dirnt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bas kitara,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bobni.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FFC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Naštej tri albume in tri pesmi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Albumi: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Idiot, 21st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Breakdown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Dookie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Pesmi: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 up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sl-SI" sz="2400" i="1" dirty="0" err="1">
                <a:solidFill>
                  <a:srgbClr val="FFC000"/>
                </a:solidFill>
              </a:rPr>
              <a:t>s</a:t>
            </a:r>
            <a:r>
              <a:rPr lang="sl-SI" sz="2400" i="1" dirty="0">
                <a:solidFill>
                  <a:srgbClr val="FFC000"/>
                </a:solidFill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>
              <a:solidFill>
                <a:srgbClr val="FFC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Kako se je imenoval bend pred skupino </a:t>
            </a:r>
            <a:r>
              <a:rPr lang="sl-SI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Armstrongom in </a:t>
            </a:r>
            <a:r>
              <a:rPr lang="sl-SI" sz="24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Dirntom</a:t>
            </a:r>
            <a:r>
              <a:rPr lang="sl-SI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 se je imenoval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Sweet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sl-SI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Ograda vsebine 3">
            <a:extLst>
              <a:ext uri="{FF2B5EF4-FFF2-40B4-BE49-F238E27FC236}">
                <a16:creationId xmlns:a16="http://schemas.microsoft.com/office/drawing/2014/main" id="{B58DBE37-3BD4-4F86-8DDD-79D470DE0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9144000" y="1357313"/>
            <a:ext cx="46038" cy="4724400"/>
          </a:xfrm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 meri 2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ivar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490</Words>
  <Application>Microsoft Office PowerPoint</Application>
  <PresentationFormat>On-screen Show (4:3)</PresentationFormat>
  <Paragraphs>150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Franklin Gothic Book</vt:lpstr>
      <vt:lpstr>Franklin Gothic Medium</vt:lpstr>
      <vt:lpstr>Wingdings 2</vt:lpstr>
      <vt:lpstr>Potovanje</vt:lpstr>
      <vt:lpstr>Green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2019-05-31T08:42:06Z</dcterms:created>
  <dcterms:modified xsi:type="dcterms:W3CDTF">2019-05-31T08:42:06Z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