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3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5" autoAdjust="0"/>
  </p:normalViewPr>
  <p:slideViewPr>
    <p:cSldViewPr>
      <p:cViewPr varScale="1">
        <p:scale>
          <a:sx n="105" d="100"/>
          <a:sy n="105" d="100"/>
        </p:scale>
        <p:origin x="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>
            <a:extLst>
              <a:ext uri="{FF2B5EF4-FFF2-40B4-BE49-F238E27FC236}">
                <a16:creationId xmlns:a16="http://schemas.microsoft.com/office/drawing/2014/main" id="{0D0EEFAE-4051-4329-8B4F-34516757854C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66563" name="Oval 3">
              <a:extLst>
                <a:ext uri="{FF2B5EF4-FFF2-40B4-BE49-F238E27FC236}">
                  <a16:creationId xmlns:a16="http://schemas.microsoft.com/office/drawing/2014/main" id="{6EC22D57-4D2A-4040-8478-93884DBCC55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64" name="Oval 4">
              <a:extLst>
                <a:ext uri="{FF2B5EF4-FFF2-40B4-BE49-F238E27FC236}">
                  <a16:creationId xmlns:a16="http://schemas.microsoft.com/office/drawing/2014/main" id="{64892909-FAEB-47C9-99E7-A3764545130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65" name="Oval 5">
              <a:extLst>
                <a:ext uri="{FF2B5EF4-FFF2-40B4-BE49-F238E27FC236}">
                  <a16:creationId xmlns:a16="http://schemas.microsoft.com/office/drawing/2014/main" id="{55EEB30E-DF26-44AC-A0B9-D73550B6BB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66" name="Oval 6">
              <a:extLst>
                <a:ext uri="{FF2B5EF4-FFF2-40B4-BE49-F238E27FC236}">
                  <a16:creationId xmlns:a16="http://schemas.microsoft.com/office/drawing/2014/main" id="{BEEDBC3E-3B63-4FE7-9BCE-DB453EDAC90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67" name="Oval 7">
              <a:extLst>
                <a:ext uri="{FF2B5EF4-FFF2-40B4-BE49-F238E27FC236}">
                  <a16:creationId xmlns:a16="http://schemas.microsoft.com/office/drawing/2014/main" id="{F7B0C3B4-74E3-4255-B3A3-11F28C2108E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6568" name="Oval 8">
              <a:extLst>
                <a:ext uri="{FF2B5EF4-FFF2-40B4-BE49-F238E27FC236}">
                  <a16:creationId xmlns:a16="http://schemas.microsoft.com/office/drawing/2014/main" id="{9298E118-918B-4734-9EC7-AB50C16470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569" name="Rectangle 9">
            <a:extLst>
              <a:ext uri="{FF2B5EF4-FFF2-40B4-BE49-F238E27FC236}">
                <a16:creationId xmlns:a16="http://schemas.microsoft.com/office/drawing/2014/main" id="{7B3A5ABD-C345-4E99-B1D3-7D2B9CF93E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6570" name="Rectangle 10">
            <a:extLst>
              <a:ext uri="{FF2B5EF4-FFF2-40B4-BE49-F238E27FC236}">
                <a16:creationId xmlns:a16="http://schemas.microsoft.com/office/drawing/2014/main" id="{92B774CD-6B1F-4996-86C9-8594B1778A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66C24026-7EDC-493C-9089-2DCA9BC1F1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E6E846-FD8A-4545-A538-E1DEC66276F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83BAE48F-3CEB-4C11-8031-3CA3A993F8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id="{DCD07182-EC61-43EA-A49B-2A0D50C827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B42C-709C-4701-8B42-A1FEB489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8AEFF-66DD-4ECB-BCE2-40725B015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F9DC-19CE-4E48-9502-B06D1657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7077F-9340-4E0E-9FBA-B53DAEF7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06C43-513D-4044-B975-8779DF79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3F9A-BE1E-46B1-BB4A-7288624D97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401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DE38D-8150-409A-A61F-38987003F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9F225-5D69-41A9-B8D6-B00895B0B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5903D-DD78-44E9-A3D5-6B8788AB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3BB27-BAA4-43D1-AAFE-1D46F8C6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B5EE-9C43-4EF3-9A43-800D304E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D51CD-6BBB-4614-B88B-2E07A6BCFC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185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D978-238F-4B93-B2E6-190ABF99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5E47-5124-433B-9BB3-846B1E9F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6644-7A76-4C4D-AB28-C9CCF773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E8CC-FAD9-4249-8F07-627887D5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9C933-F384-4E9D-8237-C9168DF0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98FB9-38E6-4EB9-9B9D-10E1E7CFA7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091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382-67F8-4824-AF65-94BEBDC0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9F949-D531-4546-9EF6-0D6A36AD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8D14A-B942-43A4-BBF1-11F33039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D7C1-7946-4C0F-85E8-B4BA4488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1AE07-2A89-43A4-B2FB-9D33A188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6C67-2C9F-4E71-AE8F-61F87FDA61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5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DF12-944B-44D7-9492-D3DF98A9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C09B-B400-43F6-B0DA-64CBEF5A8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7459A-FF81-4602-A74A-67732B56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75F36-9C42-4884-9B22-54CD7A40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70E91-8813-4A74-AA39-5A6F2359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691D9-395F-4C85-A7B7-EDAAD7D3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F2EC9-B6D4-4341-ABBC-DE9B40E0E1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808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8F40-E18E-4D0F-954A-8341FF45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38C9-F003-4F3C-AD26-0B2C4419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CA37C-E49D-47E3-9941-1C46799CC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2D576-5FFA-4CFF-89DE-F7BF5F84D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605BF-60A7-4EA0-8EC4-4CE003E90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EEDED-79F5-4E36-9FE3-21F91103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04498-328D-4897-9312-0056AE47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74253-58DD-46DA-A93D-EBE6FE41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16BA7-6CD2-4137-BC68-79DFCCC9CA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62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74B4-277F-46A9-AF22-2756FE2A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F491-1E8A-474E-8F37-08C4937A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5271A-BC15-4528-8D9D-04109348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56CEC-CA7F-41CC-9927-37E76FFF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303CD-F864-4F7F-9320-C6E0025CAE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04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8D29C-8930-4FE1-8DA5-79B8D4C1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80DED-A3F7-46D1-B665-94E4331E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3412-FC65-4862-A79E-BB3FDB3E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0B21F-F753-4614-85C6-1650141571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462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529C-1952-431F-BE3C-CE3ADC11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91A64-AB35-4144-BA3D-6601A739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04751-48E3-4422-A6CD-848F5C1AC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D9676-4E42-4C31-8B2B-E12B6788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46E67-5ABC-4794-BE05-EA36D5BF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BD57-F58A-416C-A3F5-56754B40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9A3C1-5C01-46E5-9DFC-691CBC47CA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7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DA65-683F-47E9-A5A6-5D6FF445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ED9A5-EEE5-457A-9C5B-C2B619E01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B2341-FD79-4D3A-951D-BA0735854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9343F-6D82-47F3-9720-CC4DF237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FB52D-D599-4646-A204-108E691F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F8114-E25C-4B9A-B32E-B2CC4A2A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2B36-0905-4CB2-A57E-2CF0DB1A4A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065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>
            <a:extLst>
              <a:ext uri="{FF2B5EF4-FFF2-40B4-BE49-F238E27FC236}">
                <a16:creationId xmlns:a16="http://schemas.microsoft.com/office/drawing/2014/main" id="{AF234E93-D15A-41C4-8D75-6279379BD99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5539" name="Oval 3">
              <a:extLst>
                <a:ext uri="{FF2B5EF4-FFF2-40B4-BE49-F238E27FC236}">
                  <a16:creationId xmlns:a16="http://schemas.microsoft.com/office/drawing/2014/main" id="{0A76520F-02B0-4DDF-97C9-D1CBCB3BC35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5540" name="Oval 4">
              <a:extLst>
                <a:ext uri="{FF2B5EF4-FFF2-40B4-BE49-F238E27FC236}">
                  <a16:creationId xmlns:a16="http://schemas.microsoft.com/office/drawing/2014/main" id="{3CC4EC1E-7EF8-416C-B891-7B6E3B7FAD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5541" name="Oval 5">
              <a:extLst>
                <a:ext uri="{FF2B5EF4-FFF2-40B4-BE49-F238E27FC236}">
                  <a16:creationId xmlns:a16="http://schemas.microsoft.com/office/drawing/2014/main" id="{CAA60F02-7689-435B-BEBF-D261576FBB8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5542" name="Oval 6">
              <a:extLst>
                <a:ext uri="{FF2B5EF4-FFF2-40B4-BE49-F238E27FC236}">
                  <a16:creationId xmlns:a16="http://schemas.microsoft.com/office/drawing/2014/main" id="{6FA05FE5-F2AC-4690-B116-F587F63376D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65543" name="Oval 7">
              <a:extLst>
                <a:ext uri="{FF2B5EF4-FFF2-40B4-BE49-F238E27FC236}">
                  <a16:creationId xmlns:a16="http://schemas.microsoft.com/office/drawing/2014/main" id="{560B2B4C-0AA2-4A78-95CE-9682079B1B3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5544" name="Rectangle 8">
            <a:extLst>
              <a:ext uri="{FF2B5EF4-FFF2-40B4-BE49-F238E27FC236}">
                <a16:creationId xmlns:a16="http://schemas.microsoft.com/office/drawing/2014/main" id="{307B616C-37D9-49DD-BF41-F54BF0DDC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8FF03BFA-96B6-4860-8ED8-F42051B722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AB0B852D-C4B0-45CF-9CE2-912E8FB66C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BEE97716-FB00-45BF-87F1-CF2CAE6D7D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D7D47B3-E68C-408F-B085-8E035295C7D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5548" name="Rectangle 12">
            <a:extLst>
              <a:ext uri="{FF2B5EF4-FFF2-40B4-BE49-F238E27FC236}">
                <a16:creationId xmlns:a16="http://schemas.microsoft.com/office/drawing/2014/main" id="{95AE33AE-CD2B-4957-8343-02639895E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4ZyuULy9zs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youtube.com/watch?v=P4TbrgIdm0E&amp;feature=fv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youtube.com/watch?v=1U40xBSz6D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azz" TargetMode="External"/><Relationship Id="rId2" Type="http://schemas.openxmlformats.org/officeDocument/2006/relationships/hyperlink" Target="http://www2.arnes.si/~alah4/Internet/Razvoj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147DB8F-7ADF-454C-9869-3EFEF18FD4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484313"/>
            <a:ext cx="7772400" cy="1933575"/>
          </a:xfrm>
        </p:spPr>
        <p:txBody>
          <a:bodyPr/>
          <a:lstStyle/>
          <a:p>
            <a:r>
              <a:rPr lang="sl-SI" altLang="sl-SI" sz="15000" i="1">
                <a:solidFill>
                  <a:schemeClr val="folHlink"/>
                </a:solidFill>
                <a:latin typeface="Forte" panose="03060902040502070203" pitchFamily="66" charset="0"/>
              </a:rPr>
              <a:t>JAZZ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E972CD8-509F-4656-AF0E-F3783931C2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79613" y="3284538"/>
            <a:ext cx="6400800" cy="1752600"/>
          </a:xfrm>
        </p:spPr>
        <p:txBody>
          <a:bodyPr/>
          <a:lstStyle/>
          <a:p>
            <a:pPr algn="l"/>
            <a:r>
              <a:rPr lang="sl-SI" altLang="sl-SI" sz="2000" dirty="0">
                <a:solidFill>
                  <a:schemeClr val="folHlink"/>
                </a:solidFill>
              </a:rPr>
              <a:t> </a:t>
            </a:r>
          </a:p>
          <a:p>
            <a:pPr algn="l"/>
            <a:endParaRPr lang="sl-SI" altLang="sl-SI" sz="2000" dirty="0">
              <a:solidFill>
                <a:schemeClr val="folHlink"/>
              </a:solidFill>
            </a:endParaRPr>
          </a:p>
          <a:p>
            <a:pPr algn="l"/>
            <a:r>
              <a:rPr lang="sl-SI" altLang="sl-SI" sz="2000" dirty="0">
                <a:solidFill>
                  <a:schemeClr val="folHlink"/>
                </a:solidFill>
              </a:rPr>
              <a:t>Glasba</a:t>
            </a:r>
          </a:p>
          <a:p>
            <a:pPr algn="l"/>
            <a:r>
              <a:rPr lang="sl-SI" altLang="sl-SI" sz="2000">
                <a:solidFill>
                  <a:schemeClr val="folHlink"/>
                </a:solidFill>
              </a:rPr>
              <a:t> </a:t>
            </a:r>
            <a:endParaRPr lang="sl-SI" altLang="sl-SI" sz="2000" dirty="0">
              <a:solidFill>
                <a:schemeClr val="folHlink"/>
              </a:solidFill>
            </a:endParaRPr>
          </a:p>
        </p:txBody>
      </p:sp>
      <p:pic>
        <p:nvPicPr>
          <p:cNvPr id="2053" name="Picture 5" descr="jazz1">
            <a:extLst>
              <a:ext uri="{FF2B5EF4-FFF2-40B4-BE49-F238E27FC236}">
                <a16:creationId xmlns:a16="http://schemas.microsoft.com/office/drawing/2014/main" id="{6CCF5599-92D3-4073-8FC7-3DBADDDD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440112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C570B3-2BE5-4903-9D15-C8EFDC084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Kaj je jazz?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18CCD2-315F-40EA-8E8D-B2441E5A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Jazz je glasbena zvrst, ki je ob prelomu stoletja nastala z združenjem posvetne in duhovne glasbe severnoameriških črncev s kompozicijsko manj zahtevnimi oblikami evropske glasbe 19.stoletja. Glavne značilnosti so improvizacija in močno poudarjen ritem.</a:t>
            </a:r>
            <a:r>
              <a:rPr lang="sl-SI" altLang="sl-SI" sz="2400" b="1"/>
              <a:t> </a:t>
            </a:r>
            <a:r>
              <a:rPr lang="sl-SI" altLang="sl-SI" sz="2400"/>
              <a:t>Izvajajo ga jazz orkestri- pri manjši zasedbi se imenuje combo, pri večji pa big band. Jazz orkester ponavadi sestavlja ritmična skupina. Iz ZDA se je kmalu razširil po celem svetu. </a:t>
            </a:r>
          </a:p>
        </p:txBody>
      </p:sp>
      <p:pic>
        <p:nvPicPr>
          <p:cNvPr id="8196" name="Picture 4" descr="jazz">
            <a:extLst>
              <a:ext uri="{FF2B5EF4-FFF2-40B4-BE49-F238E27FC236}">
                <a16:creationId xmlns:a16="http://schemas.microsoft.com/office/drawing/2014/main" id="{3908377D-26E4-4956-A0FA-F8115008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087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70E761-C425-48E1-962D-C4D8280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Korenine jazza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48329C7-3672-4E4D-91DC-524D06856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Črnci so si s petjem lajšali tlako na poljih bombaževca. Tako so prišli v stik z inštrumentalno glasbo belih priseljencev imenovano ragtime. Prevzeli so nekatere inštrumente in konec 19. stoletja se je iz povezave ragtimea, duhovnih pesmi, bluesa in inštrumentov rodil jazz.</a:t>
            </a:r>
          </a:p>
          <a:p>
            <a:r>
              <a:rPr lang="sl-SI" altLang="sl-SI" sz="2400"/>
              <a:t>Jazz vsebuje prvine afriške ljudske glasbe, v kateri izstopa ritem, improviziranje in posebne tonske višine, ki so jih imenovali blue notes.</a:t>
            </a:r>
          </a:p>
        </p:txBody>
      </p:sp>
      <p:pic>
        <p:nvPicPr>
          <p:cNvPr id="3076" name="Picture 4" descr="crnci%20na%20poljih">
            <a:extLst>
              <a:ext uri="{FF2B5EF4-FFF2-40B4-BE49-F238E27FC236}">
                <a16:creationId xmlns:a16="http://schemas.microsoft.com/office/drawing/2014/main" id="{BDC46168-97BE-42B0-B353-2E037AAF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7875"/>
            <a:ext cx="302418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1FAC43F-B2EB-4A98-AB3A-94E6BEAEE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Razvoj zvrsti jazza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C1D0EF-3466-4A1C-A0B2-05BBF098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1900 – rojstvo jazza v New Orleansu (središče jazza)</a:t>
            </a:r>
          </a:p>
          <a:p>
            <a:r>
              <a:rPr lang="sl-SI" altLang="sl-SI" sz="2400"/>
              <a:t>1910 – Dixieland je ime za jazz, ki so ga izvajali le belci</a:t>
            </a:r>
          </a:p>
          <a:p>
            <a:r>
              <a:rPr lang="sl-SI" altLang="sl-SI" sz="2400"/>
              <a:t>1920 – Chicago je slog, ki so ga izvajali večinoma le belci po vzoru predhodnih vrst jazza in druge glasbe. V delno spremenjeni inštrumentalni zasedbi so dobili osrednjo vlogo solisti. Poimenovan je po ameriškem mestu Chicago, ki je bil takrat novo središče jazza.</a:t>
            </a:r>
          </a:p>
          <a:p>
            <a:r>
              <a:rPr lang="sl-SI" altLang="sl-SI" sz="2400"/>
              <a:t>1930 – Swing pomeni izmenjava poudarkov v pesmi. Izvaja ga zasedba big benda s saksofonom.</a:t>
            </a:r>
          </a:p>
          <a:p>
            <a:r>
              <a:rPr lang="sl-SI" altLang="sl-SI" sz="2400"/>
              <a:t>1940 – Bebop označuje nemiren, virtuozni slog, ki so ga sprva izvajali črnci.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CE50926-AE32-4037-BF56-F5B3BDF27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r>
              <a:rPr lang="sl-SI" altLang="sl-SI" sz="2400"/>
              <a:t>1950 – Cool jazz je ime za izrazito umirjene skladbe v izvedbi manjših komornih zasedb.</a:t>
            </a:r>
          </a:p>
          <a:p>
            <a:r>
              <a:rPr lang="sl-SI" altLang="sl-SI" sz="2400"/>
              <a:t>1960 – Hard bop označuje trd slog, ki je nadaljevanje bebopa v izrazitejši obliki.</a:t>
            </a:r>
          </a:p>
          <a:p>
            <a:r>
              <a:rPr lang="sl-SI" altLang="sl-SI" sz="2400"/>
              <a:t>1970 – Free jazz poudarja široke glasbene zglede, enakopravnost vseh inštrumentov in popolno improvizacijo.</a:t>
            </a:r>
            <a:br>
              <a:rPr lang="sl-SI" altLang="sl-SI" sz="2400"/>
            </a:br>
            <a:r>
              <a:rPr lang="sl-SI" altLang="sl-SI" sz="2400"/>
              <a:t>            Jazz rock prevzema prvine popularne glasbe in sodobna elektronska glasbila.</a:t>
            </a:r>
            <a:br>
              <a:rPr lang="sl-SI" altLang="sl-SI" sz="2400"/>
            </a:br>
            <a:r>
              <a:rPr lang="sl-SI" altLang="sl-SI" sz="2400"/>
              <a:t>            Fusion je najmlajša smer,                                              ki združuje vse poprejšnje sloge                                            jazza. Povezuje se tudi z etno                                                  in klasično glasbo.</a:t>
            </a:r>
          </a:p>
        </p:txBody>
      </p:sp>
      <p:pic>
        <p:nvPicPr>
          <p:cNvPr id="5124" name="Picture 4" descr="DancingtoJazzPrintC10055746">
            <a:extLst>
              <a:ext uri="{FF2B5EF4-FFF2-40B4-BE49-F238E27FC236}">
                <a16:creationId xmlns:a16="http://schemas.microsoft.com/office/drawing/2014/main" id="{8A409BE5-504F-42BA-B15B-7EFCFA59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2211387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1D9C0A-9773-476E-BAE8-EB6F441B4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Tipi</a:t>
            </a:r>
            <a:r>
              <a:rPr lang="sl-SI" altLang="sl-SI" sz="4400" b="1">
                <a:solidFill>
                  <a:schemeClr val="folHlink"/>
                </a:solidFill>
                <a:latin typeface="Forte" panose="03060902040502070203" pitchFamily="66" charset="0"/>
              </a:rPr>
              <a:t>č</a:t>
            </a:r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na glasbila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243AF29-C42A-4690-9BE1-0E72EB5EE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Kitara</a:t>
            </a:r>
          </a:p>
          <a:p>
            <a:r>
              <a:rPr lang="sl-SI" altLang="sl-SI" sz="2400"/>
              <a:t>Bas kitara</a:t>
            </a:r>
          </a:p>
          <a:p>
            <a:r>
              <a:rPr lang="sl-SI" altLang="sl-SI" sz="2400"/>
              <a:t>Saksofon</a:t>
            </a:r>
          </a:p>
          <a:p>
            <a:r>
              <a:rPr lang="sl-SI" altLang="sl-SI" sz="2400"/>
              <a:t>Pozavna</a:t>
            </a:r>
          </a:p>
          <a:p>
            <a:r>
              <a:rPr lang="sl-SI" altLang="sl-SI" sz="2400"/>
              <a:t>Klavir</a:t>
            </a:r>
          </a:p>
          <a:p>
            <a:r>
              <a:rPr lang="sl-SI" altLang="sl-SI" sz="2400"/>
              <a:t>Klarinet</a:t>
            </a:r>
          </a:p>
          <a:p>
            <a:r>
              <a:rPr lang="sl-SI" altLang="sl-SI" sz="2400"/>
              <a:t>Trobenta</a:t>
            </a:r>
          </a:p>
          <a:p>
            <a:r>
              <a:rPr lang="sl-SI" altLang="sl-SI" sz="2400"/>
              <a:t>Kontrabas</a:t>
            </a:r>
          </a:p>
          <a:p>
            <a:r>
              <a:rPr lang="sl-SI" altLang="sl-SI" sz="2400"/>
              <a:t>Bobni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/>
          </a:p>
          <a:p>
            <a:endParaRPr lang="sl-SI" altLang="sl-SI" sz="2400"/>
          </a:p>
        </p:txBody>
      </p:sp>
      <p:pic>
        <p:nvPicPr>
          <p:cNvPr id="6148" name="Picture 4" descr="images">
            <a:extLst>
              <a:ext uri="{FF2B5EF4-FFF2-40B4-BE49-F238E27FC236}">
                <a16:creationId xmlns:a16="http://schemas.microsoft.com/office/drawing/2014/main" id="{0FFB68B4-08FB-400B-8174-E2A9C196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iano">
            <a:extLst>
              <a:ext uri="{FF2B5EF4-FFF2-40B4-BE49-F238E27FC236}">
                <a16:creationId xmlns:a16="http://schemas.microsoft.com/office/drawing/2014/main" id="{0447C1EA-6666-4008-97F0-9BC4B832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3311525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azzcity">
            <a:extLst>
              <a:ext uri="{FF2B5EF4-FFF2-40B4-BE49-F238E27FC236}">
                <a16:creationId xmlns:a16="http://schemas.microsoft.com/office/drawing/2014/main" id="{DB116580-A0FA-4A83-9CBA-5B48B652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3021013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2827491-0916-4923-A28B-C1343AFBA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Primeri: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5814373-B44B-4864-BFA0-44E8FBFA1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/>
              <a:t>John Coltrane - So what  </a:t>
            </a:r>
            <a:r>
              <a:rPr lang="sl-SI" altLang="sl-SI" sz="2000">
                <a:hlinkClick r:id="rId2"/>
              </a:rPr>
              <a:t>http://www.youtube.com/watch?v=P4TbrgIdm0E&amp;feature=fvst</a:t>
            </a:r>
            <a:r>
              <a:rPr lang="sl-SI" altLang="sl-SI" sz="2000"/>
              <a:t> </a:t>
            </a:r>
          </a:p>
          <a:p>
            <a:endParaRPr lang="sl-SI" altLang="sl-SI" sz="2000"/>
          </a:p>
          <a:p>
            <a:r>
              <a:rPr lang="sl-SI" altLang="sl-SI" sz="2000"/>
              <a:t> Billie Holiday - Strange Fruit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     </a:t>
            </a:r>
            <a:r>
              <a:rPr lang="sl-SI" altLang="sl-SI" sz="2000">
                <a:hlinkClick r:id="rId3"/>
              </a:rPr>
              <a:t>http://www.youtube.com/watch?v=h4ZyuULy9zs</a:t>
            </a:r>
            <a:endParaRPr lang="sl-SI" altLang="sl-SI" sz="2000"/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r>
              <a:rPr lang="sl-SI" altLang="sl-SI" sz="2000"/>
              <a:t> George Gershwin - Rhapsody in Blue </a:t>
            </a:r>
            <a:r>
              <a:rPr lang="sl-SI" altLang="sl-SI" sz="2000">
                <a:hlinkClick r:id="rId4"/>
              </a:rPr>
              <a:t>http://www.youtube.com/watch?v=1U40xBSz6Dc</a:t>
            </a:r>
            <a:r>
              <a:rPr lang="sl-SI" altLang="sl-SI" sz="2000"/>
              <a:t> 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</p:txBody>
      </p:sp>
      <p:pic>
        <p:nvPicPr>
          <p:cNvPr id="67588" name="Picture 4" descr="george_gershwin">
            <a:extLst>
              <a:ext uri="{FF2B5EF4-FFF2-40B4-BE49-F238E27FC236}">
                <a16:creationId xmlns:a16="http://schemas.microsoft.com/office/drawing/2014/main" id="{63449BDB-9A71-4F94-BB2D-D3262AEE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186213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holliday">
            <a:extLst>
              <a:ext uri="{FF2B5EF4-FFF2-40B4-BE49-F238E27FC236}">
                <a16:creationId xmlns:a16="http://schemas.microsoft.com/office/drawing/2014/main" id="{6E6DC5E3-8A97-437D-B718-DA032F34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600325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john-coltrane-france-651">
            <a:extLst>
              <a:ext uri="{FF2B5EF4-FFF2-40B4-BE49-F238E27FC236}">
                <a16:creationId xmlns:a16="http://schemas.microsoft.com/office/drawing/2014/main" id="{B1EB3816-7732-4E2D-9963-50BE2313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271621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B4BA44CA-C6C5-4A92-B697-4E3BD7FAD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400"/>
              <a:t>Billie Holiday – </a:t>
            </a:r>
            <a:br>
              <a:rPr lang="sl-SI" altLang="sl-SI" sz="3400"/>
            </a:br>
            <a:r>
              <a:rPr lang="sl-SI" altLang="sl-SI" sz="3400"/>
              <a:t>Strange Fruit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B5794B27-373E-4F26-8890-DAB4F87080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327275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Southern trees bear strange fruit,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Blood on the leaves and blood at the root,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Black bodies swinging in the southern breeze,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Strange fruit hanging from the poplar trees.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Pastoral scene of the gallant south,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The bulging eyes and the twisted mouth,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Scent of magnolias, sweet and fresh,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Then the sudden smell of burning flesh.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Here is fruit for the crows to pluck,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For the rain to gather, for the wind to suck,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For the sun to rot, for the trees to drop,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Here is a strange and bitter crop.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A0347E72-BDE6-489E-8F11-3F13DF2C31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27275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/>
              <a:t>      Južna drevesa nosijo čudne sadje,</a:t>
            </a:r>
            <a:br>
              <a:rPr lang="sl-SI" altLang="sl-SI" sz="1600"/>
            </a:br>
            <a:r>
              <a:rPr lang="sl-SI" altLang="sl-SI" sz="1600"/>
              <a:t>Kri na listih in kri v koreni,</a:t>
            </a:r>
            <a:br>
              <a:rPr lang="sl-SI" altLang="sl-SI" sz="1600"/>
            </a:br>
            <a:r>
              <a:rPr lang="sl-SI" altLang="sl-SI" sz="1600"/>
              <a:t>Črna telesa nihajo v južnem vetru,</a:t>
            </a:r>
            <a:br>
              <a:rPr lang="sl-SI" altLang="sl-SI" sz="1600"/>
            </a:br>
            <a:r>
              <a:rPr lang="sl-SI" altLang="sl-SI" sz="1600"/>
              <a:t>Čudno sadje visi iz topolov.</a:t>
            </a:r>
            <a:br>
              <a:rPr lang="sl-SI" altLang="sl-SI" sz="1600"/>
            </a:br>
            <a:br>
              <a:rPr lang="sl-SI" altLang="sl-SI" sz="1600"/>
            </a:br>
            <a:r>
              <a:rPr lang="sl-SI" altLang="sl-SI" sz="1600"/>
              <a:t>Pastoralni prizor hrabri jug,</a:t>
            </a:r>
            <a:br>
              <a:rPr lang="sl-SI" altLang="sl-SI" sz="1600"/>
            </a:br>
            <a:r>
              <a:rPr lang="sl-SI" altLang="sl-SI" sz="1600"/>
              <a:t>izbuljenimi očmi in zvita usta,</a:t>
            </a:r>
            <a:br>
              <a:rPr lang="sl-SI" altLang="sl-SI" sz="1600"/>
            </a:br>
            <a:r>
              <a:rPr lang="sl-SI" altLang="sl-SI" sz="1600"/>
              <a:t>Vonj magnolije, sladke in sveže,</a:t>
            </a:r>
            <a:br>
              <a:rPr lang="sl-SI" altLang="sl-SI" sz="1600"/>
            </a:br>
            <a:r>
              <a:rPr lang="sl-SI" altLang="sl-SI" sz="1600"/>
              <a:t>Potem pa nenaden vonj gorečega mesa.</a:t>
            </a:r>
            <a:br>
              <a:rPr lang="sl-SI" altLang="sl-SI" sz="1600"/>
            </a:br>
            <a:br>
              <a:rPr lang="sl-SI" altLang="sl-SI" sz="1600"/>
            </a:br>
            <a:r>
              <a:rPr lang="sl-SI" altLang="sl-SI" sz="1600"/>
              <a:t>Tukaj je sadje za vrane, za hrabrost,</a:t>
            </a:r>
            <a:br>
              <a:rPr lang="sl-SI" altLang="sl-SI" sz="1600"/>
            </a:br>
            <a:r>
              <a:rPr lang="sl-SI" altLang="sl-SI" sz="1600"/>
              <a:t>Za dež za zbiranje, za veter za sesanje,</a:t>
            </a:r>
            <a:br>
              <a:rPr lang="sl-SI" altLang="sl-SI" sz="1600"/>
            </a:br>
            <a:r>
              <a:rPr lang="sl-SI" altLang="sl-SI" sz="1600"/>
              <a:t>Za sonce gnilobe, za drevesa, da padec,</a:t>
            </a:r>
            <a:br>
              <a:rPr lang="sl-SI" altLang="sl-SI" sz="1600"/>
            </a:br>
            <a:r>
              <a:rPr lang="sl-SI" altLang="sl-SI" sz="1600"/>
              <a:t>Tukaj je čudni in grenki pridelek.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600"/>
          </a:p>
        </p:txBody>
      </p:sp>
      <p:pic>
        <p:nvPicPr>
          <p:cNvPr id="69639" name="Picture 7" descr="billie_holiday">
            <a:extLst>
              <a:ext uri="{FF2B5EF4-FFF2-40B4-BE49-F238E27FC236}">
                <a16:creationId xmlns:a16="http://schemas.microsoft.com/office/drawing/2014/main" id="{2E3828D1-3108-462D-967C-91A1F119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5888"/>
            <a:ext cx="2376487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85EFA82-D26F-4C02-BFC5-2BFA18AEE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>
                <a:solidFill>
                  <a:schemeClr val="folHlink"/>
                </a:solidFill>
                <a:latin typeface="Forte" panose="03060902040502070203" pitchFamily="66" charset="0"/>
              </a:rPr>
              <a:t>Viri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B5E2E07-7667-41E6-A09F-3F4A27783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Breda Oblak, Glasba v 20. stoletju, Ljubljana, DZS, 2003</a:t>
            </a:r>
          </a:p>
          <a:p>
            <a:r>
              <a:rPr lang="sl-SI" altLang="sl-SI" sz="2400"/>
              <a:t>Google slike</a:t>
            </a:r>
          </a:p>
          <a:p>
            <a:r>
              <a:rPr lang="sl-SI" altLang="sl-SI" sz="2400">
                <a:hlinkClick r:id="rId2"/>
              </a:rPr>
              <a:t>http://www2.arnes.si/~alah4/Internet/Razvoj.htm</a:t>
            </a:r>
            <a:endParaRPr lang="sl-SI" altLang="sl-SI" sz="2400"/>
          </a:p>
          <a:p>
            <a:r>
              <a:rPr lang="sl-SI" altLang="sl-SI" sz="2400">
                <a:hlinkClick r:id="rId3"/>
              </a:rPr>
              <a:t>http://sl.wikipedia.org/wiki/Jazz</a:t>
            </a:r>
            <a:r>
              <a:rPr lang="sl-SI" altLang="sl-SI" sz="2800"/>
              <a:t> </a:t>
            </a:r>
          </a:p>
        </p:txBody>
      </p:sp>
      <p:pic>
        <p:nvPicPr>
          <p:cNvPr id="68612" name="Picture 4" descr="trobenta">
            <a:extLst>
              <a:ext uri="{FF2B5EF4-FFF2-40B4-BE49-F238E27FC236}">
                <a16:creationId xmlns:a16="http://schemas.microsoft.com/office/drawing/2014/main" id="{5F98402E-44AD-4BA7-9C4E-919733AE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2389187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odni znak">
  <a:themeElements>
    <a:clrScheme name="Vodni zna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ni zn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odni zn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ni zna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ni zna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546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Forte</vt:lpstr>
      <vt:lpstr>Times New Roman</vt:lpstr>
      <vt:lpstr>Wingdings</vt:lpstr>
      <vt:lpstr>Vodni znak</vt:lpstr>
      <vt:lpstr>JAZZ</vt:lpstr>
      <vt:lpstr>Kaj je jazz?</vt:lpstr>
      <vt:lpstr>Korenine jazza</vt:lpstr>
      <vt:lpstr>Razvoj zvrsti jazza</vt:lpstr>
      <vt:lpstr>PowerPoint Presentation</vt:lpstr>
      <vt:lpstr>Tipična glasbila</vt:lpstr>
      <vt:lpstr>Primeri: </vt:lpstr>
      <vt:lpstr>Billie Holiday –  Strange Fruit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2019-05-31T08:42:11Z</dcterms:created>
  <dcterms:modified xsi:type="dcterms:W3CDTF">2019-05-31T08:42:11Z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