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sldIdLst>
    <p:sldId id="256" r:id="rId2"/>
    <p:sldId id="257" r:id="rId3"/>
    <p:sldId id="258" r:id="rId4"/>
    <p:sldId id="267" r:id="rId5"/>
    <p:sldId id="26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2"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id="{3C9F769D-DCD5-455E-BB09-FF81B13B1C81}"/>
              </a:ext>
            </a:extLst>
          </p:cNvPr>
          <p:cNvSpPr>
            <a:spLocks noGrp="1"/>
          </p:cNvSpPr>
          <p:nvPr>
            <p:ph type="sldNum" sz="quarter" idx="10"/>
          </p:nvPr>
        </p:nvSpPr>
        <p:spPr>
          <a:ln/>
        </p:spPr>
        <p:txBody>
          <a:bodyPr/>
          <a:lstStyle>
            <a:lvl1pPr>
              <a:defRPr/>
            </a:lvl1pPr>
          </a:lstStyle>
          <a:p>
            <a:fld id="{F521B4A8-C49E-4E43-99F3-A9B4A009BA06}" type="slidenum">
              <a:rPr lang="sl-SI" altLang="sl-SI"/>
              <a:pPr/>
              <a:t>‹#›</a:t>
            </a:fld>
            <a:endParaRPr lang="sl-SI" altLang="sl-SI"/>
          </a:p>
        </p:txBody>
      </p:sp>
      <p:sp>
        <p:nvSpPr>
          <p:cNvPr id="5" name="Footer Placeholder 4">
            <a:extLst>
              <a:ext uri="{FF2B5EF4-FFF2-40B4-BE49-F238E27FC236}">
                <a16:creationId xmlns:a16="http://schemas.microsoft.com/office/drawing/2014/main" id="{C5A54E55-B7D1-46BB-93BA-DD8F9CA6FA95}"/>
              </a:ext>
            </a:extLst>
          </p:cNvPr>
          <p:cNvSpPr>
            <a:spLocks noGrp="1"/>
          </p:cNvSpPr>
          <p:nvPr>
            <p:ph type="ftr" sz="quarter" idx="11"/>
          </p:nvPr>
        </p:nvSpPr>
        <p:spPr/>
        <p:txBody>
          <a:bodyPr/>
          <a:lstStyle>
            <a:lvl1pPr>
              <a:defRPr/>
            </a:lvl1pPr>
          </a:lstStyle>
          <a:p>
            <a:pPr>
              <a:defRPr/>
            </a:pPr>
            <a:endParaRPr lang="sl-SI"/>
          </a:p>
        </p:txBody>
      </p:sp>
      <p:sp>
        <p:nvSpPr>
          <p:cNvPr id="6" name="Date Placeholder 3">
            <a:extLst>
              <a:ext uri="{FF2B5EF4-FFF2-40B4-BE49-F238E27FC236}">
                <a16:creationId xmlns:a16="http://schemas.microsoft.com/office/drawing/2014/main" id="{E1B8D294-5CE4-4B3F-83F4-8DA67CD50492}"/>
              </a:ext>
            </a:extLst>
          </p:cNvPr>
          <p:cNvSpPr>
            <a:spLocks noGrp="1"/>
          </p:cNvSpPr>
          <p:nvPr>
            <p:ph type="dt" sz="half" idx="12"/>
          </p:nvPr>
        </p:nvSpPr>
        <p:spPr/>
        <p:txBody>
          <a:bodyPr/>
          <a:lstStyle>
            <a:lvl1pPr>
              <a:defRPr/>
            </a:lvl1pPr>
          </a:lstStyle>
          <a:p>
            <a:pPr>
              <a:defRPr/>
            </a:pPr>
            <a:fld id="{3303ACE2-8CB2-4C16-A7E9-5968799AA94F}" type="datetimeFigureOut">
              <a:rPr lang="sl-SI"/>
              <a:pPr>
                <a:defRPr/>
              </a:pPr>
              <a:t>31. 05. 2019</a:t>
            </a:fld>
            <a:endParaRPr lang="sl-SI"/>
          </a:p>
        </p:txBody>
      </p:sp>
    </p:spTree>
    <p:extLst>
      <p:ext uri="{BB962C8B-B14F-4D97-AF65-F5344CB8AC3E}">
        <p14:creationId xmlns:p14="http://schemas.microsoft.com/office/powerpoint/2010/main" val="187553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870CFA94-57A5-470F-9B88-9B1A571B909A}"/>
              </a:ext>
            </a:extLst>
          </p:cNvPr>
          <p:cNvSpPr>
            <a:spLocks noGrp="1"/>
          </p:cNvSpPr>
          <p:nvPr>
            <p:ph type="sldNum" sz="quarter" idx="10"/>
          </p:nvPr>
        </p:nvSpPr>
        <p:spPr>
          <a:ln/>
        </p:spPr>
        <p:txBody>
          <a:bodyPr/>
          <a:lstStyle>
            <a:lvl1pPr>
              <a:defRPr/>
            </a:lvl1pPr>
          </a:lstStyle>
          <a:p>
            <a:fld id="{CD565EE3-7782-4C9A-A7FD-0CD0CEF170E3}" type="slidenum">
              <a:rPr lang="sl-SI" altLang="sl-SI"/>
              <a:pPr/>
              <a:t>‹#›</a:t>
            </a:fld>
            <a:endParaRPr lang="sl-SI" altLang="sl-SI"/>
          </a:p>
        </p:txBody>
      </p:sp>
      <p:sp>
        <p:nvSpPr>
          <p:cNvPr id="5" name="Footer Placeholder 4">
            <a:extLst>
              <a:ext uri="{FF2B5EF4-FFF2-40B4-BE49-F238E27FC236}">
                <a16:creationId xmlns:a16="http://schemas.microsoft.com/office/drawing/2014/main" id="{4662CB4E-415C-4A5C-9A6F-52E8C7459526}"/>
              </a:ext>
            </a:extLst>
          </p:cNvPr>
          <p:cNvSpPr>
            <a:spLocks noGrp="1"/>
          </p:cNvSpPr>
          <p:nvPr>
            <p:ph type="ftr" sz="quarter" idx="11"/>
          </p:nvPr>
        </p:nvSpPr>
        <p:spPr/>
        <p:txBody>
          <a:bodyPr/>
          <a:lstStyle>
            <a:lvl1pPr>
              <a:defRPr/>
            </a:lvl1pPr>
          </a:lstStyle>
          <a:p>
            <a:pPr>
              <a:defRPr/>
            </a:pPr>
            <a:endParaRPr lang="sl-SI"/>
          </a:p>
        </p:txBody>
      </p:sp>
      <p:sp>
        <p:nvSpPr>
          <p:cNvPr id="6" name="Date Placeholder 3">
            <a:extLst>
              <a:ext uri="{FF2B5EF4-FFF2-40B4-BE49-F238E27FC236}">
                <a16:creationId xmlns:a16="http://schemas.microsoft.com/office/drawing/2014/main" id="{5F4ADBDC-D551-4828-8650-C18887B9F389}"/>
              </a:ext>
            </a:extLst>
          </p:cNvPr>
          <p:cNvSpPr>
            <a:spLocks noGrp="1"/>
          </p:cNvSpPr>
          <p:nvPr>
            <p:ph type="dt" sz="half" idx="12"/>
          </p:nvPr>
        </p:nvSpPr>
        <p:spPr/>
        <p:txBody>
          <a:bodyPr/>
          <a:lstStyle>
            <a:lvl1pPr>
              <a:defRPr/>
            </a:lvl1pPr>
          </a:lstStyle>
          <a:p>
            <a:pPr>
              <a:defRPr/>
            </a:pPr>
            <a:fld id="{1390FFC5-BECB-4798-83D4-0A9855DDD362}" type="datetimeFigureOut">
              <a:rPr lang="sl-SI"/>
              <a:pPr>
                <a:defRPr/>
              </a:pPr>
              <a:t>31. 05. 2019</a:t>
            </a:fld>
            <a:endParaRPr lang="sl-SI"/>
          </a:p>
        </p:txBody>
      </p:sp>
    </p:spTree>
    <p:extLst>
      <p:ext uri="{BB962C8B-B14F-4D97-AF65-F5344CB8AC3E}">
        <p14:creationId xmlns:p14="http://schemas.microsoft.com/office/powerpoint/2010/main" val="372446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C14E088B-70B9-48CA-ADFE-B02A1313D447}"/>
              </a:ext>
            </a:extLst>
          </p:cNvPr>
          <p:cNvSpPr>
            <a:spLocks noGrp="1"/>
          </p:cNvSpPr>
          <p:nvPr>
            <p:ph type="sldNum" sz="quarter" idx="10"/>
          </p:nvPr>
        </p:nvSpPr>
        <p:spPr>
          <a:ln/>
        </p:spPr>
        <p:txBody>
          <a:bodyPr/>
          <a:lstStyle>
            <a:lvl1pPr>
              <a:defRPr/>
            </a:lvl1pPr>
          </a:lstStyle>
          <a:p>
            <a:fld id="{2EB17103-15F7-45EA-87A9-0A088005B6CE}" type="slidenum">
              <a:rPr lang="sl-SI" altLang="sl-SI"/>
              <a:pPr/>
              <a:t>‹#›</a:t>
            </a:fld>
            <a:endParaRPr lang="sl-SI" altLang="sl-SI"/>
          </a:p>
        </p:txBody>
      </p:sp>
      <p:sp>
        <p:nvSpPr>
          <p:cNvPr id="5" name="Footer Placeholder 4">
            <a:extLst>
              <a:ext uri="{FF2B5EF4-FFF2-40B4-BE49-F238E27FC236}">
                <a16:creationId xmlns:a16="http://schemas.microsoft.com/office/drawing/2014/main" id="{A8A285B0-A5DC-42F5-989F-BBE24593D6CC}"/>
              </a:ext>
            </a:extLst>
          </p:cNvPr>
          <p:cNvSpPr>
            <a:spLocks noGrp="1"/>
          </p:cNvSpPr>
          <p:nvPr>
            <p:ph type="ftr" sz="quarter" idx="11"/>
          </p:nvPr>
        </p:nvSpPr>
        <p:spPr/>
        <p:txBody>
          <a:bodyPr/>
          <a:lstStyle>
            <a:lvl1pPr>
              <a:defRPr/>
            </a:lvl1pPr>
          </a:lstStyle>
          <a:p>
            <a:pPr>
              <a:defRPr/>
            </a:pPr>
            <a:endParaRPr lang="sl-SI"/>
          </a:p>
        </p:txBody>
      </p:sp>
      <p:sp>
        <p:nvSpPr>
          <p:cNvPr id="6" name="Date Placeholder 3">
            <a:extLst>
              <a:ext uri="{FF2B5EF4-FFF2-40B4-BE49-F238E27FC236}">
                <a16:creationId xmlns:a16="http://schemas.microsoft.com/office/drawing/2014/main" id="{20D5E880-8EC8-457A-ADFD-4F7BBB1A0082}"/>
              </a:ext>
            </a:extLst>
          </p:cNvPr>
          <p:cNvSpPr>
            <a:spLocks noGrp="1"/>
          </p:cNvSpPr>
          <p:nvPr>
            <p:ph type="dt" sz="half" idx="12"/>
          </p:nvPr>
        </p:nvSpPr>
        <p:spPr/>
        <p:txBody>
          <a:bodyPr/>
          <a:lstStyle>
            <a:lvl1pPr>
              <a:defRPr/>
            </a:lvl1pPr>
          </a:lstStyle>
          <a:p>
            <a:pPr>
              <a:defRPr/>
            </a:pPr>
            <a:fld id="{37D4C56E-A53C-4065-9E77-076D09E1E627}" type="datetimeFigureOut">
              <a:rPr lang="sl-SI"/>
              <a:pPr>
                <a:defRPr/>
              </a:pPr>
              <a:t>31. 05. 2019</a:t>
            </a:fld>
            <a:endParaRPr lang="sl-SI"/>
          </a:p>
        </p:txBody>
      </p:sp>
    </p:spTree>
    <p:extLst>
      <p:ext uri="{BB962C8B-B14F-4D97-AF65-F5344CB8AC3E}">
        <p14:creationId xmlns:p14="http://schemas.microsoft.com/office/powerpoint/2010/main" val="24545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8606EBE5-944A-4575-90A4-75B3B3FB7641}"/>
              </a:ext>
            </a:extLst>
          </p:cNvPr>
          <p:cNvSpPr>
            <a:spLocks noGrp="1"/>
          </p:cNvSpPr>
          <p:nvPr>
            <p:ph type="sldNum" sz="quarter" idx="10"/>
          </p:nvPr>
        </p:nvSpPr>
        <p:spPr>
          <a:ln/>
        </p:spPr>
        <p:txBody>
          <a:bodyPr/>
          <a:lstStyle>
            <a:lvl1pPr>
              <a:defRPr/>
            </a:lvl1pPr>
          </a:lstStyle>
          <a:p>
            <a:fld id="{D4298655-1812-4ECD-A0BE-BFCA5C8B3FA4}" type="slidenum">
              <a:rPr lang="sl-SI" altLang="sl-SI"/>
              <a:pPr/>
              <a:t>‹#›</a:t>
            </a:fld>
            <a:endParaRPr lang="sl-SI" altLang="sl-SI"/>
          </a:p>
        </p:txBody>
      </p:sp>
      <p:sp>
        <p:nvSpPr>
          <p:cNvPr id="5" name="Footer Placeholder 4">
            <a:extLst>
              <a:ext uri="{FF2B5EF4-FFF2-40B4-BE49-F238E27FC236}">
                <a16:creationId xmlns:a16="http://schemas.microsoft.com/office/drawing/2014/main" id="{A374762B-5F16-41DB-A664-E9A028C5A696}"/>
              </a:ext>
            </a:extLst>
          </p:cNvPr>
          <p:cNvSpPr>
            <a:spLocks noGrp="1"/>
          </p:cNvSpPr>
          <p:nvPr>
            <p:ph type="ftr" sz="quarter" idx="11"/>
          </p:nvPr>
        </p:nvSpPr>
        <p:spPr/>
        <p:txBody>
          <a:bodyPr/>
          <a:lstStyle>
            <a:lvl1pPr>
              <a:defRPr/>
            </a:lvl1pPr>
          </a:lstStyle>
          <a:p>
            <a:pPr>
              <a:defRPr/>
            </a:pPr>
            <a:endParaRPr lang="sl-SI"/>
          </a:p>
        </p:txBody>
      </p:sp>
      <p:sp>
        <p:nvSpPr>
          <p:cNvPr id="6" name="Date Placeholder 3">
            <a:extLst>
              <a:ext uri="{FF2B5EF4-FFF2-40B4-BE49-F238E27FC236}">
                <a16:creationId xmlns:a16="http://schemas.microsoft.com/office/drawing/2014/main" id="{673CD3CC-BD05-42F3-8593-2AB7EAB37308}"/>
              </a:ext>
            </a:extLst>
          </p:cNvPr>
          <p:cNvSpPr>
            <a:spLocks noGrp="1"/>
          </p:cNvSpPr>
          <p:nvPr>
            <p:ph type="dt" sz="half" idx="12"/>
          </p:nvPr>
        </p:nvSpPr>
        <p:spPr/>
        <p:txBody>
          <a:bodyPr/>
          <a:lstStyle>
            <a:lvl1pPr>
              <a:defRPr/>
            </a:lvl1pPr>
          </a:lstStyle>
          <a:p>
            <a:pPr>
              <a:defRPr/>
            </a:pPr>
            <a:fld id="{AD2B66D6-B52F-48BD-BA38-1ADA30B7C093}" type="datetimeFigureOut">
              <a:rPr lang="sl-SI"/>
              <a:pPr>
                <a:defRPr/>
              </a:pPr>
              <a:t>31. 05. 2019</a:t>
            </a:fld>
            <a:endParaRPr lang="sl-SI"/>
          </a:p>
        </p:txBody>
      </p:sp>
    </p:spTree>
    <p:extLst>
      <p:ext uri="{BB962C8B-B14F-4D97-AF65-F5344CB8AC3E}">
        <p14:creationId xmlns:p14="http://schemas.microsoft.com/office/powerpoint/2010/main" val="4201685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0870A30B-95F3-457F-B817-144217CEC384}"/>
              </a:ext>
            </a:extLst>
          </p:cNvPr>
          <p:cNvSpPr>
            <a:spLocks noGrp="1"/>
          </p:cNvSpPr>
          <p:nvPr>
            <p:ph type="sldNum" sz="quarter" idx="10"/>
          </p:nvPr>
        </p:nvSpPr>
        <p:spPr>
          <a:ln/>
        </p:spPr>
        <p:txBody>
          <a:bodyPr/>
          <a:lstStyle>
            <a:lvl1pPr>
              <a:defRPr/>
            </a:lvl1pPr>
          </a:lstStyle>
          <a:p>
            <a:fld id="{90C2C2EC-A207-470B-B6E9-1FF0B3D8B01A}" type="slidenum">
              <a:rPr lang="sl-SI" altLang="sl-SI"/>
              <a:pPr/>
              <a:t>‹#›</a:t>
            </a:fld>
            <a:endParaRPr lang="sl-SI" altLang="sl-SI"/>
          </a:p>
        </p:txBody>
      </p:sp>
      <p:sp>
        <p:nvSpPr>
          <p:cNvPr id="5" name="Footer Placeholder 4">
            <a:extLst>
              <a:ext uri="{FF2B5EF4-FFF2-40B4-BE49-F238E27FC236}">
                <a16:creationId xmlns:a16="http://schemas.microsoft.com/office/drawing/2014/main" id="{6CC90A3C-323A-4346-B2D7-561016B5C801}"/>
              </a:ext>
            </a:extLst>
          </p:cNvPr>
          <p:cNvSpPr>
            <a:spLocks noGrp="1"/>
          </p:cNvSpPr>
          <p:nvPr>
            <p:ph type="ftr" sz="quarter" idx="11"/>
          </p:nvPr>
        </p:nvSpPr>
        <p:spPr/>
        <p:txBody>
          <a:bodyPr/>
          <a:lstStyle>
            <a:lvl1pPr>
              <a:defRPr/>
            </a:lvl1pPr>
          </a:lstStyle>
          <a:p>
            <a:pPr>
              <a:defRPr/>
            </a:pPr>
            <a:endParaRPr lang="sl-SI"/>
          </a:p>
        </p:txBody>
      </p:sp>
      <p:sp>
        <p:nvSpPr>
          <p:cNvPr id="6" name="Date Placeholder 3">
            <a:extLst>
              <a:ext uri="{FF2B5EF4-FFF2-40B4-BE49-F238E27FC236}">
                <a16:creationId xmlns:a16="http://schemas.microsoft.com/office/drawing/2014/main" id="{D0C4E184-9E3F-4843-86BF-2C28F1AAB129}"/>
              </a:ext>
            </a:extLst>
          </p:cNvPr>
          <p:cNvSpPr>
            <a:spLocks noGrp="1"/>
          </p:cNvSpPr>
          <p:nvPr>
            <p:ph type="dt" sz="half" idx="12"/>
          </p:nvPr>
        </p:nvSpPr>
        <p:spPr/>
        <p:txBody>
          <a:bodyPr/>
          <a:lstStyle>
            <a:lvl1pPr>
              <a:defRPr/>
            </a:lvl1pPr>
          </a:lstStyle>
          <a:p>
            <a:pPr>
              <a:defRPr/>
            </a:pPr>
            <a:fld id="{222FDD8C-833F-4785-89C3-F9FD0299EB4D}" type="datetimeFigureOut">
              <a:rPr lang="sl-SI"/>
              <a:pPr>
                <a:defRPr/>
              </a:pPr>
              <a:t>31. 05. 2019</a:t>
            </a:fld>
            <a:endParaRPr lang="sl-SI"/>
          </a:p>
        </p:txBody>
      </p:sp>
    </p:spTree>
    <p:extLst>
      <p:ext uri="{BB962C8B-B14F-4D97-AF65-F5344CB8AC3E}">
        <p14:creationId xmlns:p14="http://schemas.microsoft.com/office/powerpoint/2010/main" val="290670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09AFA18F-FE1E-41AC-AA15-E4000D1C9825}"/>
              </a:ext>
            </a:extLst>
          </p:cNvPr>
          <p:cNvSpPr>
            <a:spLocks noGrp="1"/>
          </p:cNvSpPr>
          <p:nvPr>
            <p:ph type="sldNum" sz="quarter" idx="10"/>
          </p:nvPr>
        </p:nvSpPr>
        <p:spPr>
          <a:ln/>
        </p:spPr>
        <p:txBody>
          <a:bodyPr/>
          <a:lstStyle>
            <a:lvl1pPr>
              <a:defRPr/>
            </a:lvl1pPr>
          </a:lstStyle>
          <a:p>
            <a:fld id="{F93A76EE-8D84-49F3-9F6D-D65A38B03E91}" type="slidenum">
              <a:rPr lang="sl-SI" altLang="sl-SI"/>
              <a:pPr/>
              <a:t>‹#›</a:t>
            </a:fld>
            <a:endParaRPr lang="sl-SI" altLang="sl-SI"/>
          </a:p>
        </p:txBody>
      </p:sp>
      <p:sp>
        <p:nvSpPr>
          <p:cNvPr id="6" name="Footer Placeholder 4">
            <a:extLst>
              <a:ext uri="{FF2B5EF4-FFF2-40B4-BE49-F238E27FC236}">
                <a16:creationId xmlns:a16="http://schemas.microsoft.com/office/drawing/2014/main" id="{62D24712-917C-4D3F-9FDD-7CD281C52758}"/>
              </a:ext>
            </a:extLst>
          </p:cNvPr>
          <p:cNvSpPr>
            <a:spLocks noGrp="1"/>
          </p:cNvSpPr>
          <p:nvPr>
            <p:ph type="ftr" sz="quarter" idx="11"/>
          </p:nvPr>
        </p:nvSpPr>
        <p:spPr/>
        <p:txBody>
          <a:bodyPr/>
          <a:lstStyle>
            <a:lvl1pPr>
              <a:defRPr/>
            </a:lvl1pPr>
          </a:lstStyle>
          <a:p>
            <a:pPr>
              <a:defRPr/>
            </a:pPr>
            <a:endParaRPr lang="sl-SI"/>
          </a:p>
        </p:txBody>
      </p:sp>
      <p:sp>
        <p:nvSpPr>
          <p:cNvPr id="7" name="Date Placeholder 3">
            <a:extLst>
              <a:ext uri="{FF2B5EF4-FFF2-40B4-BE49-F238E27FC236}">
                <a16:creationId xmlns:a16="http://schemas.microsoft.com/office/drawing/2014/main" id="{3122962D-6F7E-4ADC-A748-8BA8930B4BD2}"/>
              </a:ext>
            </a:extLst>
          </p:cNvPr>
          <p:cNvSpPr>
            <a:spLocks noGrp="1"/>
          </p:cNvSpPr>
          <p:nvPr>
            <p:ph type="dt" sz="half" idx="12"/>
          </p:nvPr>
        </p:nvSpPr>
        <p:spPr/>
        <p:txBody>
          <a:bodyPr/>
          <a:lstStyle>
            <a:lvl1pPr>
              <a:defRPr/>
            </a:lvl1pPr>
          </a:lstStyle>
          <a:p>
            <a:pPr>
              <a:defRPr/>
            </a:pPr>
            <a:fld id="{C2CEFD21-DDB5-4015-905F-51FF97A4EDAF}" type="datetimeFigureOut">
              <a:rPr lang="sl-SI"/>
              <a:pPr>
                <a:defRPr/>
              </a:pPr>
              <a:t>31. 05. 2019</a:t>
            </a:fld>
            <a:endParaRPr lang="sl-SI"/>
          </a:p>
        </p:txBody>
      </p:sp>
    </p:spTree>
    <p:extLst>
      <p:ext uri="{BB962C8B-B14F-4D97-AF65-F5344CB8AC3E}">
        <p14:creationId xmlns:p14="http://schemas.microsoft.com/office/powerpoint/2010/main" val="330764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D3BE49F0-086F-4081-8421-4EE3C5ECCFE7}"/>
              </a:ext>
            </a:extLst>
          </p:cNvPr>
          <p:cNvSpPr>
            <a:spLocks noGrp="1"/>
          </p:cNvSpPr>
          <p:nvPr>
            <p:ph type="sldNum" sz="quarter" idx="10"/>
          </p:nvPr>
        </p:nvSpPr>
        <p:spPr>
          <a:ln/>
        </p:spPr>
        <p:txBody>
          <a:bodyPr/>
          <a:lstStyle>
            <a:lvl1pPr>
              <a:defRPr/>
            </a:lvl1pPr>
          </a:lstStyle>
          <a:p>
            <a:fld id="{DE83BA5E-7692-474F-805B-1A6A681EB8CB}" type="slidenum">
              <a:rPr lang="sl-SI" altLang="sl-SI"/>
              <a:pPr/>
              <a:t>‹#›</a:t>
            </a:fld>
            <a:endParaRPr lang="sl-SI" altLang="sl-SI"/>
          </a:p>
        </p:txBody>
      </p:sp>
      <p:sp>
        <p:nvSpPr>
          <p:cNvPr id="8" name="Footer Placeholder 4">
            <a:extLst>
              <a:ext uri="{FF2B5EF4-FFF2-40B4-BE49-F238E27FC236}">
                <a16:creationId xmlns:a16="http://schemas.microsoft.com/office/drawing/2014/main" id="{F118CDFB-9B9E-498B-BEC6-D98EA0EBB1BD}"/>
              </a:ext>
            </a:extLst>
          </p:cNvPr>
          <p:cNvSpPr>
            <a:spLocks noGrp="1"/>
          </p:cNvSpPr>
          <p:nvPr>
            <p:ph type="ftr" sz="quarter" idx="11"/>
          </p:nvPr>
        </p:nvSpPr>
        <p:spPr/>
        <p:txBody>
          <a:bodyPr/>
          <a:lstStyle>
            <a:lvl1pPr>
              <a:defRPr/>
            </a:lvl1pPr>
          </a:lstStyle>
          <a:p>
            <a:pPr>
              <a:defRPr/>
            </a:pPr>
            <a:endParaRPr lang="sl-SI"/>
          </a:p>
        </p:txBody>
      </p:sp>
      <p:sp>
        <p:nvSpPr>
          <p:cNvPr id="9" name="Date Placeholder 3">
            <a:extLst>
              <a:ext uri="{FF2B5EF4-FFF2-40B4-BE49-F238E27FC236}">
                <a16:creationId xmlns:a16="http://schemas.microsoft.com/office/drawing/2014/main" id="{462305E2-8866-44AC-A044-5DE5ED3D2E3E}"/>
              </a:ext>
            </a:extLst>
          </p:cNvPr>
          <p:cNvSpPr>
            <a:spLocks noGrp="1"/>
          </p:cNvSpPr>
          <p:nvPr>
            <p:ph type="dt" sz="half" idx="12"/>
          </p:nvPr>
        </p:nvSpPr>
        <p:spPr/>
        <p:txBody>
          <a:bodyPr/>
          <a:lstStyle>
            <a:lvl1pPr>
              <a:defRPr/>
            </a:lvl1pPr>
          </a:lstStyle>
          <a:p>
            <a:pPr>
              <a:defRPr/>
            </a:pPr>
            <a:fld id="{67F4D373-2342-4062-814E-0529C1BF9F5B}" type="datetimeFigureOut">
              <a:rPr lang="sl-SI"/>
              <a:pPr>
                <a:defRPr/>
              </a:pPr>
              <a:t>31. 05. 2019</a:t>
            </a:fld>
            <a:endParaRPr lang="sl-SI"/>
          </a:p>
        </p:txBody>
      </p:sp>
    </p:spTree>
    <p:extLst>
      <p:ext uri="{BB962C8B-B14F-4D97-AF65-F5344CB8AC3E}">
        <p14:creationId xmlns:p14="http://schemas.microsoft.com/office/powerpoint/2010/main" val="2847872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BE7F784D-DFA7-41FE-84DA-2DBFACCB6277}"/>
              </a:ext>
            </a:extLst>
          </p:cNvPr>
          <p:cNvSpPr>
            <a:spLocks noGrp="1"/>
          </p:cNvSpPr>
          <p:nvPr>
            <p:ph type="sldNum" sz="quarter" idx="10"/>
          </p:nvPr>
        </p:nvSpPr>
        <p:spPr>
          <a:ln/>
        </p:spPr>
        <p:txBody>
          <a:bodyPr/>
          <a:lstStyle>
            <a:lvl1pPr>
              <a:defRPr/>
            </a:lvl1pPr>
          </a:lstStyle>
          <a:p>
            <a:fld id="{E27D3981-DD74-428C-8407-0B6161EB8B5A}" type="slidenum">
              <a:rPr lang="sl-SI" altLang="sl-SI"/>
              <a:pPr/>
              <a:t>‹#›</a:t>
            </a:fld>
            <a:endParaRPr lang="sl-SI" altLang="sl-SI"/>
          </a:p>
        </p:txBody>
      </p:sp>
      <p:sp>
        <p:nvSpPr>
          <p:cNvPr id="4" name="Footer Placeholder 4">
            <a:extLst>
              <a:ext uri="{FF2B5EF4-FFF2-40B4-BE49-F238E27FC236}">
                <a16:creationId xmlns:a16="http://schemas.microsoft.com/office/drawing/2014/main" id="{83ADE223-283E-4D30-B60E-CB97DD2A0F39}"/>
              </a:ext>
            </a:extLst>
          </p:cNvPr>
          <p:cNvSpPr>
            <a:spLocks noGrp="1"/>
          </p:cNvSpPr>
          <p:nvPr>
            <p:ph type="ftr" sz="quarter" idx="11"/>
          </p:nvPr>
        </p:nvSpPr>
        <p:spPr/>
        <p:txBody>
          <a:bodyPr/>
          <a:lstStyle>
            <a:lvl1pPr>
              <a:defRPr/>
            </a:lvl1pPr>
          </a:lstStyle>
          <a:p>
            <a:pPr>
              <a:defRPr/>
            </a:pPr>
            <a:endParaRPr lang="sl-SI"/>
          </a:p>
        </p:txBody>
      </p:sp>
      <p:sp>
        <p:nvSpPr>
          <p:cNvPr id="5" name="Date Placeholder 3">
            <a:extLst>
              <a:ext uri="{FF2B5EF4-FFF2-40B4-BE49-F238E27FC236}">
                <a16:creationId xmlns:a16="http://schemas.microsoft.com/office/drawing/2014/main" id="{95E4AB21-31AF-4AAB-A18D-195EC55D6E4D}"/>
              </a:ext>
            </a:extLst>
          </p:cNvPr>
          <p:cNvSpPr>
            <a:spLocks noGrp="1"/>
          </p:cNvSpPr>
          <p:nvPr>
            <p:ph type="dt" sz="half" idx="12"/>
          </p:nvPr>
        </p:nvSpPr>
        <p:spPr/>
        <p:txBody>
          <a:bodyPr/>
          <a:lstStyle>
            <a:lvl1pPr>
              <a:defRPr/>
            </a:lvl1pPr>
          </a:lstStyle>
          <a:p>
            <a:pPr>
              <a:defRPr/>
            </a:pPr>
            <a:fld id="{2C05DF17-F9E5-431D-9C53-B9CE5C00BB94}" type="datetimeFigureOut">
              <a:rPr lang="sl-SI"/>
              <a:pPr>
                <a:defRPr/>
              </a:pPr>
              <a:t>31. 05. 2019</a:t>
            </a:fld>
            <a:endParaRPr lang="sl-SI"/>
          </a:p>
        </p:txBody>
      </p:sp>
    </p:spTree>
    <p:extLst>
      <p:ext uri="{BB962C8B-B14F-4D97-AF65-F5344CB8AC3E}">
        <p14:creationId xmlns:p14="http://schemas.microsoft.com/office/powerpoint/2010/main" val="55754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CA51466D-6741-4F64-BD5B-7754442222A3}"/>
              </a:ext>
            </a:extLst>
          </p:cNvPr>
          <p:cNvSpPr>
            <a:spLocks noGrp="1"/>
          </p:cNvSpPr>
          <p:nvPr>
            <p:ph type="sldNum" sz="quarter" idx="10"/>
          </p:nvPr>
        </p:nvSpPr>
        <p:spPr>
          <a:ln/>
        </p:spPr>
        <p:txBody>
          <a:bodyPr/>
          <a:lstStyle>
            <a:lvl1pPr>
              <a:defRPr/>
            </a:lvl1pPr>
          </a:lstStyle>
          <a:p>
            <a:fld id="{69E41C2A-297C-4B0A-96D0-1D3921DD48B0}" type="slidenum">
              <a:rPr lang="sl-SI" altLang="sl-SI"/>
              <a:pPr/>
              <a:t>‹#›</a:t>
            </a:fld>
            <a:endParaRPr lang="sl-SI" altLang="sl-SI"/>
          </a:p>
        </p:txBody>
      </p:sp>
      <p:sp>
        <p:nvSpPr>
          <p:cNvPr id="3" name="Footer Placeholder 4">
            <a:extLst>
              <a:ext uri="{FF2B5EF4-FFF2-40B4-BE49-F238E27FC236}">
                <a16:creationId xmlns:a16="http://schemas.microsoft.com/office/drawing/2014/main" id="{73A768D7-AA7A-4012-BB1B-B36DF4FB0E80}"/>
              </a:ext>
            </a:extLst>
          </p:cNvPr>
          <p:cNvSpPr>
            <a:spLocks noGrp="1"/>
          </p:cNvSpPr>
          <p:nvPr>
            <p:ph type="ftr" sz="quarter" idx="11"/>
          </p:nvPr>
        </p:nvSpPr>
        <p:spPr/>
        <p:txBody>
          <a:bodyPr/>
          <a:lstStyle>
            <a:lvl1pPr>
              <a:defRPr/>
            </a:lvl1pPr>
          </a:lstStyle>
          <a:p>
            <a:pPr>
              <a:defRPr/>
            </a:pPr>
            <a:endParaRPr lang="sl-SI"/>
          </a:p>
        </p:txBody>
      </p:sp>
      <p:sp>
        <p:nvSpPr>
          <p:cNvPr id="4" name="Date Placeholder 3">
            <a:extLst>
              <a:ext uri="{FF2B5EF4-FFF2-40B4-BE49-F238E27FC236}">
                <a16:creationId xmlns:a16="http://schemas.microsoft.com/office/drawing/2014/main" id="{4C8B8010-BC32-40BE-B3E4-A2B037A51E15}"/>
              </a:ext>
            </a:extLst>
          </p:cNvPr>
          <p:cNvSpPr>
            <a:spLocks noGrp="1"/>
          </p:cNvSpPr>
          <p:nvPr>
            <p:ph type="dt" sz="half" idx="12"/>
          </p:nvPr>
        </p:nvSpPr>
        <p:spPr/>
        <p:txBody>
          <a:bodyPr/>
          <a:lstStyle>
            <a:lvl1pPr>
              <a:defRPr/>
            </a:lvl1pPr>
          </a:lstStyle>
          <a:p>
            <a:pPr>
              <a:defRPr/>
            </a:pPr>
            <a:fld id="{7C7B14D2-342C-4791-8362-795B60F4E859}" type="datetimeFigureOut">
              <a:rPr lang="sl-SI"/>
              <a:pPr>
                <a:defRPr/>
              </a:pPr>
              <a:t>31. 05. 2019</a:t>
            </a:fld>
            <a:endParaRPr lang="sl-SI"/>
          </a:p>
        </p:txBody>
      </p:sp>
    </p:spTree>
    <p:extLst>
      <p:ext uri="{BB962C8B-B14F-4D97-AF65-F5344CB8AC3E}">
        <p14:creationId xmlns:p14="http://schemas.microsoft.com/office/powerpoint/2010/main" val="376611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E7125DF1-FEBB-43C0-AB5B-15831FD71F2C}"/>
              </a:ext>
            </a:extLst>
          </p:cNvPr>
          <p:cNvSpPr>
            <a:spLocks noGrp="1"/>
          </p:cNvSpPr>
          <p:nvPr>
            <p:ph type="sldNum" sz="quarter" idx="14"/>
          </p:nvPr>
        </p:nvSpPr>
        <p:spPr>
          <a:ln/>
        </p:spPr>
        <p:txBody>
          <a:bodyPr/>
          <a:lstStyle>
            <a:lvl1pPr>
              <a:defRPr/>
            </a:lvl1pPr>
          </a:lstStyle>
          <a:p>
            <a:fld id="{ACB2AC94-BBD0-46A9-8B1D-F4324B173402}" type="slidenum">
              <a:rPr lang="sl-SI" altLang="sl-SI"/>
              <a:pPr/>
              <a:t>‹#›</a:t>
            </a:fld>
            <a:endParaRPr lang="sl-SI" altLang="sl-SI"/>
          </a:p>
        </p:txBody>
      </p:sp>
      <p:sp>
        <p:nvSpPr>
          <p:cNvPr id="6" name="Footer Placeholder 4">
            <a:extLst>
              <a:ext uri="{FF2B5EF4-FFF2-40B4-BE49-F238E27FC236}">
                <a16:creationId xmlns:a16="http://schemas.microsoft.com/office/drawing/2014/main" id="{3F0E5827-A36A-43FA-8349-7115672029A8}"/>
              </a:ext>
            </a:extLst>
          </p:cNvPr>
          <p:cNvSpPr>
            <a:spLocks noGrp="1"/>
          </p:cNvSpPr>
          <p:nvPr>
            <p:ph type="ftr" sz="quarter" idx="15"/>
          </p:nvPr>
        </p:nvSpPr>
        <p:spPr/>
        <p:txBody>
          <a:bodyPr/>
          <a:lstStyle>
            <a:lvl1pPr>
              <a:defRPr/>
            </a:lvl1pPr>
          </a:lstStyle>
          <a:p>
            <a:pPr>
              <a:defRPr/>
            </a:pPr>
            <a:endParaRPr lang="sl-SI"/>
          </a:p>
        </p:txBody>
      </p:sp>
      <p:sp>
        <p:nvSpPr>
          <p:cNvPr id="7" name="Date Placeholder 3">
            <a:extLst>
              <a:ext uri="{FF2B5EF4-FFF2-40B4-BE49-F238E27FC236}">
                <a16:creationId xmlns:a16="http://schemas.microsoft.com/office/drawing/2014/main" id="{BA44D4F9-ED3E-4433-AF41-4515A0789D1D}"/>
              </a:ext>
            </a:extLst>
          </p:cNvPr>
          <p:cNvSpPr>
            <a:spLocks noGrp="1"/>
          </p:cNvSpPr>
          <p:nvPr>
            <p:ph type="dt" sz="half" idx="16"/>
          </p:nvPr>
        </p:nvSpPr>
        <p:spPr/>
        <p:txBody>
          <a:bodyPr/>
          <a:lstStyle>
            <a:lvl1pPr>
              <a:defRPr/>
            </a:lvl1pPr>
          </a:lstStyle>
          <a:p>
            <a:pPr>
              <a:defRPr/>
            </a:pPr>
            <a:fld id="{66BD9F30-35A1-465C-91E5-36B4814EB06A}" type="datetimeFigureOut">
              <a:rPr lang="sl-SI"/>
              <a:pPr>
                <a:defRPr/>
              </a:pPr>
              <a:t>31. 05. 2019</a:t>
            </a:fld>
            <a:endParaRPr lang="sl-SI"/>
          </a:p>
        </p:txBody>
      </p:sp>
    </p:spTree>
    <p:extLst>
      <p:ext uri="{BB962C8B-B14F-4D97-AF65-F5344CB8AC3E}">
        <p14:creationId xmlns:p14="http://schemas.microsoft.com/office/powerpoint/2010/main" val="36471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E4B8A0F8-216E-412C-99B3-A47DFA4B31BF}"/>
              </a:ext>
            </a:extLst>
          </p:cNvPr>
          <p:cNvSpPr>
            <a:spLocks noGrp="1"/>
          </p:cNvSpPr>
          <p:nvPr>
            <p:ph type="sldNum" sz="quarter" idx="10"/>
          </p:nvPr>
        </p:nvSpPr>
        <p:spPr>
          <a:ln/>
        </p:spPr>
        <p:txBody>
          <a:bodyPr/>
          <a:lstStyle>
            <a:lvl1pPr>
              <a:defRPr/>
            </a:lvl1pPr>
          </a:lstStyle>
          <a:p>
            <a:fld id="{4C42801A-6E52-4D1E-8513-FBEE0857DC11}" type="slidenum">
              <a:rPr lang="sl-SI" altLang="sl-SI"/>
              <a:pPr/>
              <a:t>‹#›</a:t>
            </a:fld>
            <a:endParaRPr lang="sl-SI" altLang="sl-SI"/>
          </a:p>
        </p:txBody>
      </p:sp>
      <p:sp>
        <p:nvSpPr>
          <p:cNvPr id="6" name="Footer Placeholder 4">
            <a:extLst>
              <a:ext uri="{FF2B5EF4-FFF2-40B4-BE49-F238E27FC236}">
                <a16:creationId xmlns:a16="http://schemas.microsoft.com/office/drawing/2014/main" id="{A55CF616-1262-4677-B4A3-669A3A33613D}"/>
              </a:ext>
            </a:extLst>
          </p:cNvPr>
          <p:cNvSpPr>
            <a:spLocks noGrp="1"/>
          </p:cNvSpPr>
          <p:nvPr>
            <p:ph type="ftr" sz="quarter" idx="11"/>
          </p:nvPr>
        </p:nvSpPr>
        <p:spPr/>
        <p:txBody>
          <a:bodyPr/>
          <a:lstStyle>
            <a:lvl1pPr>
              <a:defRPr/>
            </a:lvl1pPr>
          </a:lstStyle>
          <a:p>
            <a:pPr>
              <a:defRPr/>
            </a:pPr>
            <a:endParaRPr lang="sl-SI"/>
          </a:p>
        </p:txBody>
      </p:sp>
      <p:sp>
        <p:nvSpPr>
          <p:cNvPr id="7" name="Date Placeholder 3">
            <a:extLst>
              <a:ext uri="{FF2B5EF4-FFF2-40B4-BE49-F238E27FC236}">
                <a16:creationId xmlns:a16="http://schemas.microsoft.com/office/drawing/2014/main" id="{A8344AFB-2357-4220-A63A-597A24A754D2}"/>
              </a:ext>
            </a:extLst>
          </p:cNvPr>
          <p:cNvSpPr>
            <a:spLocks noGrp="1"/>
          </p:cNvSpPr>
          <p:nvPr>
            <p:ph type="dt" sz="half" idx="12"/>
          </p:nvPr>
        </p:nvSpPr>
        <p:spPr/>
        <p:txBody>
          <a:bodyPr/>
          <a:lstStyle>
            <a:lvl1pPr>
              <a:defRPr/>
            </a:lvl1pPr>
          </a:lstStyle>
          <a:p>
            <a:pPr>
              <a:defRPr/>
            </a:pPr>
            <a:fld id="{3ABF7D0B-21EF-4020-A046-34B3F37037E0}" type="datetimeFigureOut">
              <a:rPr lang="sl-SI"/>
              <a:pPr>
                <a:defRPr/>
              </a:pPr>
              <a:t>31. 05. 2019</a:t>
            </a:fld>
            <a:endParaRPr lang="sl-SI"/>
          </a:p>
        </p:txBody>
      </p:sp>
    </p:spTree>
    <p:extLst>
      <p:ext uri="{BB962C8B-B14F-4D97-AF65-F5344CB8AC3E}">
        <p14:creationId xmlns:p14="http://schemas.microsoft.com/office/powerpoint/2010/main" val="200377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4526FA-A255-4E65-9359-4F06834FB1A6}"/>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57AE6CF7-1F98-4FA9-915C-BE6BF8FA0E5C}"/>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7" name="Rectangle 6">
            <a:extLst>
              <a:ext uri="{FF2B5EF4-FFF2-40B4-BE49-F238E27FC236}">
                <a16:creationId xmlns:a16="http://schemas.microsoft.com/office/drawing/2014/main" id="{0B49EEA5-6CA2-4052-81FC-01221317CABA}"/>
              </a:ext>
            </a:extLst>
          </p:cNvPr>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F30938B5-6233-4869-B978-963F927EE1D7}"/>
              </a:ext>
            </a:extLst>
          </p:cNvPr>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a:extLst>
              <a:ext uri="{FF2B5EF4-FFF2-40B4-BE49-F238E27FC236}">
                <a16:creationId xmlns:a16="http://schemas.microsoft.com/office/drawing/2014/main" id="{2203501C-8020-4D2C-B664-874F2838FA55}"/>
              </a:ext>
            </a:extLst>
          </p:cNvPr>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36780892-FE53-41AD-AE65-E93DE732CAC9}" type="slidenum">
              <a:rPr lang="sl-SI" altLang="sl-SI"/>
              <a:pPr/>
              <a:t>‹#›</a:t>
            </a:fld>
            <a:endParaRPr lang="sl-SI" altLang="sl-SI"/>
          </a:p>
        </p:txBody>
      </p:sp>
      <p:sp>
        <p:nvSpPr>
          <p:cNvPr id="5" name="Footer Placeholder 4">
            <a:extLst>
              <a:ext uri="{FF2B5EF4-FFF2-40B4-BE49-F238E27FC236}">
                <a16:creationId xmlns:a16="http://schemas.microsoft.com/office/drawing/2014/main" id="{44961333-04E5-43D5-BBB2-42A10CF42BFF}"/>
              </a:ext>
            </a:extLst>
          </p:cNvPr>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sl-SI"/>
          </a:p>
        </p:txBody>
      </p:sp>
      <p:sp>
        <p:nvSpPr>
          <p:cNvPr id="4" name="Date Placeholder 3">
            <a:extLst>
              <a:ext uri="{FF2B5EF4-FFF2-40B4-BE49-F238E27FC236}">
                <a16:creationId xmlns:a16="http://schemas.microsoft.com/office/drawing/2014/main" id="{323B46D9-4164-4002-9076-79B5F1B8412D}"/>
              </a:ext>
            </a:extLst>
          </p:cNvPr>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cs typeface="+mn-cs"/>
              </a:defRPr>
            </a:lvl1pPr>
          </a:lstStyle>
          <a:p>
            <a:pPr>
              <a:defRPr/>
            </a:pPr>
            <a:fld id="{0B770D5E-7DEE-4E86-9E76-F327E72BE4D8}" type="datetimeFigureOut">
              <a:rPr lang="sl-SI"/>
              <a:pPr>
                <a:defRPr/>
              </a:pPr>
              <a:t>31. 05. 2019</a:t>
            </a:fld>
            <a:endParaRPr lang="sl-SI"/>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anose="02040503050406030204" pitchFamily="18" charset="0"/>
        </a:defRPr>
      </a:lvl2pPr>
      <a:lvl3pPr algn="l" rtl="0" fontAlgn="base">
        <a:spcBef>
          <a:spcPct val="0"/>
        </a:spcBef>
        <a:spcAft>
          <a:spcPct val="0"/>
        </a:spcAft>
        <a:defRPr sz="4600">
          <a:solidFill>
            <a:schemeClr val="tx2"/>
          </a:solidFill>
          <a:latin typeface="Cambria" panose="02040503050406030204" pitchFamily="18" charset="0"/>
        </a:defRPr>
      </a:lvl3pPr>
      <a:lvl4pPr algn="l" rtl="0" fontAlgn="base">
        <a:spcBef>
          <a:spcPct val="0"/>
        </a:spcBef>
        <a:spcAft>
          <a:spcPct val="0"/>
        </a:spcAft>
        <a:defRPr sz="4600">
          <a:solidFill>
            <a:schemeClr val="tx2"/>
          </a:solidFill>
          <a:latin typeface="Cambria" panose="02040503050406030204" pitchFamily="18" charset="0"/>
        </a:defRPr>
      </a:lvl4pPr>
      <a:lvl5pPr algn="l" rtl="0" fontAlgn="base">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jCdWvCblaW8" TargetMode="External"/><Relationship Id="rId2" Type="http://schemas.openxmlformats.org/officeDocument/2006/relationships/hyperlink" Target="http://www.youtube.com/watch?v=aVmRkngg1ps" TargetMode="Externa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hyperlink" Target="http://www.youtube.com/watch?v=vfDW2XnT2A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3Ko852-LS9Y" TargetMode="External"/><Relationship Id="rId2" Type="http://schemas.openxmlformats.org/officeDocument/2006/relationships/hyperlink" Target="http://www.youtube.com/watch?v=ScME4cv2qXI" TargetMode="External"/><Relationship Id="rId1" Type="http://schemas.openxmlformats.org/officeDocument/2006/relationships/slideLayout" Target="../slideLayouts/slideLayout2.xml"/><Relationship Id="rId5" Type="http://schemas.openxmlformats.org/officeDocument/2006/relationships/hyperlink" Target="http://www.youtube.com/watch?v=zSps20EXZlA" TargetMode="External"/><Relationship Id="rId4" Type="http://schemas.openxmlformats.org/officeDocument/2006/relationships/hyperlink" Target="http://www.youtube.com/watch?v=Ai3l-0WwGw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whN5PXsrP6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1BD-B3FE-49FB-BBAC-12D00CC322DF}"/>
              </a:ext>
            </a:extLst>
          </p:cNvPr>
          <p:cNvSpPr>
            <a:spLocks noGrp="1"/>
          </p:cNvSpPr>
          <p:nvPr>
            <p:ph type="ctrTitle"/>
          </p:nvPr>
        </p:nvSpPr>
        <p:spPr/>
        <p:txBody>
          <a:bodyPr/>
          <a:lstStyle/>
          <a:p>
            <a:pPr fontAlgn="auto">
              <a:spcAft>
                <a:spcPts val="0"/>
              </a:spcAft>
              <a:defRPr/>
            </a:pPr>
            <a:r>
              <a:rPr lang="sl-SI" dirty="0"/>
              <a:t>JAZZ</a:t>
            </a:r>
          </a:p>
        </p:txBody>
      </p:sp>
      <p:sp>
        <p:nvSpPr>
          <p:cNvPr id="3" name="Subtitle 2">
            <a:extLst>
              <a:ext uri="{FF2B5EF4-FFF2-40B4-BE49-F238E27FC236}">
                <a16:creationId xmlns:a16="http://schemas.microsoft.com/office/drawing/2014/main" id="{73857B2F-74EC-4F3E-90E3-93B198A03042}"/>
              </a:ext>
            </a:extLst>
          </p:cNvPr>
          <p:cNvSpPr>
            <a:spLocks noGrp="1"/>
          </p:cNvSpPr>
          <p:nvPr>
            <p:ph type="subTitle" idx="1"/>
          </p:nvPr>
        </p:nvSpPr>
        <p:spPr>
          <a:xfrm>
            <a:off x="685800" y="4572000"/>
            <a:ext cx="6461125" cy="1066800"/>
          </a:xfrm>
        </p:spPr>
        <p:txBody>
          <a:bodyPr rtlCol="0"/>
          <a:lstStyle/>
          <a:p>
            <a:pPr fontAlgn="auto">
              <a:spcAft>
                <a:spcPts val="0"/>
              </a:spcAft>
              <a:defRPr/>
            </a:pPr>
            <a:r>
              <a:rPr lang="sl-SI" dirty="0"/>
              <a:t>PRIPRAVIL</a:t>
            </a:r>
            <a:r>
              <a:rPr lang="sl-SI"/>
              <a:t>:  </a:t>
            </a:r>
            <a:endParaRPr 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34EF9C-CC48-4789-B63E-0E984A7EB355}"/>
              </a:ext>
            </a:extLst>
          </p:cNvPr>
          <p:cNvSpPr>
            <a:spLocks noGrp="1"/>
          </p:cNvSpPr>
          <p:nvPr>
            <p:ph idx="1"/>
          </p:nvPr>
        </p:nvSpPr>
        <p:spPr>
          <a:xfrm>
            <a:off x="457200" y="333375"/>
            <a:ext cx="7620000" cy="6067425"/>
          </a:xfrm>
        </p:spPr>
        <p:txBody>
          <a:bodyPr rtlCol="0">
            <a:normAutofit/>
          </a:bodyPr>
          <a:lstStyle/>
          <a:p>
            <a:pPr fontAlgn="auto">
              <a:spcAft>
                <a:spcPts val="0"/>
              </a:spcAft>
              <a:defRPr/>
            </a:pPr>
            <a:r>
              <a:rPr lang="sl-SI" dirty="0">
                <a:solidFill>
                  <a:srgbClr val="FF0000"/>
                </a:solidFill>
              </a:rPr>
              <a:t>1980 – ACID JAZZ:</a:t>
            </a:r>
          </a:p>
          <a:p>
            <a:pPr marL="114300" indent="0" fontAlgn="auto">
              <a:spcAft>
                <a:spcPts val="0"/>
              </a:spcAft>
              <a:buFont typeface="Arial" panose="020B0604020202020204" pitchFamily="34" charset="0"/>
              <a:buNone/>
              <a:defRPr/>
            </a:pPr>
            <a:r>
              <a:rPr lang="sl-SI" dirty="0"/>
              <a:t>Acid Jazz odstopa od tradicionalnega pojmovanja jazza. Predstavniki Acid Jazza so bili The James Taylor Quartet (skupina).</a:t>
            </a:r>
          </a:p>
          <a:p>
            <a:pPr fontAlgn="auto">
              <a:spcAft>
                <a:spcPts val="0"/>
              </a:spcAft>
              <a:defRPr/>
            </a:pPr>
            <a:r>
              <a:rPr lang="sl-SI" dirty="0">
                <a:solidFill>
                  <a:srgbClr val="FF0000"/>
                </a:solidFill>
              </a:rPr>
              <a:t>1990 – SMOOTH JAZZ:</a:t>
            </a:r>
          </a:p>
          <a:p>
            <a:pPr marL="114300" indent="0" fontAlgn="auto">
              <a:spcAft>
                <a:spcPts val="0"/>
              </a:spcAft>
              <a:buFont typeface="Arial" panose="020B0604020202020204" pitchFamily="34" charset="0"/>
              <a:buNone/>
              <a:defRPr/>
            </a:pPr>
            <a:r>
              <a:rPr lang="sl-SI" dirty="0"/>
              <a:t>To je večinoma inštrumentalna glasba v zmernejšem tempu, ki združuje elemente popa in jazza. Korenine ime že iz sedemdesetih let. Predstavniki so skupina Fourplay, zelo uspešne pa so tudi predstavnice ženskega spola saksofonistka Candy Dufler.</a:t>
            </a:r>
          </a:p>
          <a:p>
            <a:pPr marL="114300" indent="0" fontAlgn="auto">
              <a:spcAft>
                <a:spcPts val="0"/>
              </a:spcAft>
              <a:buFont typeface="Arial" panose="020B0604020202020204" pitchFamily="34" charset="0"/>
              <a:buNone/>
              <a:defRPr/>
            </a:pPr>
            <a:r>
              <a:rPr lang="sl-SI" dirty="0">
                <a:solidFill>
                  <a:srgbClr val="FF0000"/>
                </a:solidFill>
              </a:rPr>
              <a:t> </a:t>
            </a:r>
          </a:p>
          <a:p>
            <a:pPr marL="114300" indent="0" fontAlgn="auto">
              <a:spcAft>
                <a:spcPts val="0"/>
              </a:spcAft>
              <a:buFont typeface="Arial" panose="020B0604020202020204" pitchFamily="34" charset="0"/>
              <a:buNone/>
              <a:defRPr/>
            </a:pPr>
            <a:endParaRPr lang="sl-SI"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D713F86E-7788-47D7-B9E3-465D997DCF28}"/>
              </a:ext>
            </a:extLst>
          </p:cNvPr>
          <p:cNvSpPr>
            <a:spLocks noGrp="1"/>
          </p:cNvSpPr>
          <p:nvPr>
            <p:ph idx="1"/>
          </p:nvPr>
        </p:nvSpPr>
        <p:spPr>
          <a:xfrm>
            <a:off x="250825" y="2133600"/>
            <a:ext cx="2592388" cy="647700"/>
          </a:xfrm>
        </p:spPr>
        <p:txBody>
          <a:bodyPr/>
          <a:lstStyle/>
          <a:p>
            <a:r>
              <a:rPr lang="sl-SI" altLang="sl-SI"/>
              <a:t>CHICAGO (1920)</a:t>
            </a:r>
          </a:p>
        </p:txBody>
      </p:sp>
      <p:sp>
        <p:nvSpPr>
          <p:cNvPr id="4" name="Action Button: Movie 3">
            <a:hlinkClick r:id="rId2" highlightClick="1"/>
            <a:extLst>
              <a:ext uri="{FF2B5EF4-FFF2-40B4-BE49-F238E27FC236}">
                <a16:creationId xmlns:a16="http://schemas.microsoft.com/office/drawing/2014/main" id="{20F1EB6B-CB50-4B7A-8302-671AC19ADF66}"/>
              </a:ext>
            </a:extLst>
          </p:cNvPr>
          <p:cNvSpPr/>
          <p:nvPr/>
        </p:nvSpPr>
        <p:spPr>
          <a:xfrm>
            <a:off x="250825" y="188913"/>
            <a:ext cx="2592388" cy="1871662"/>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5" name="Action Button: Return 4">
            <a:hlinkClick r:id="rId3" highlightClick="1"/>
            <a:extLst>
              <a:ext uri="{FF2B5EF4-FFF2-40B4-BE49-F238E27FC236}">
                <a16:creationId xmlns:a16="http://schemas.microsoft.com/office/drawing/2014/main" id="{EF429476-38DA-48BD-8F1A-1F18C9C1FD66}"/>
              </a:ext>
            </a:extLst>
          </p:cNvPr>
          <p:cNvSpPr/>
          <p:nvPr/>
        </p:nvSpPr>
        <p:spPr>
          <a:xfrm>
            <a:off x="3708400" y="188913"/>
            <a:ext cx="2519363" cy="172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7" name="Content Placeholder 2">
            <a:extLst>
              <a:ext uri="{FF2B5EF4-FFF2-40B4-BE49-F238E27FC236}">
                <a16:creationId xmlns:a16="http://schemas.microsoft.com/office/drawing/2014/main" id="{499F903D-5C2E-4CC1-AE1B-B44AB7AFAC02}"/>
              </a:ext>
            </a:extLst>
          </p:cNvPr>
          <p:cNvSpPr txBox="1">
            <a:spLocks/>
          </p:cNvSpPr>
          <p:nvPr/>
        </p:nvSpPr>
        <p:spPr>
          <a:xfrm>
            <a:off x="3671888" y="2065338"/>
            <a:ext cx="2592387" cy="647700"/>
          </a:xfrm>
          <a:prstGeom prst="rect">
            <a:avLst/>
          </a:prstGeom>
        </p:spPr>
        <p:txBody>
          <a:bodyPr>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defRPr/>
            </a:pPr>
            <a:r>
              <a:rPr lang="sl-SI" dirty="0"/>
              <a:t>NEW ORLEANS (1900)</a:t>
            </a:r>
          </a:p>
        </p:txBody>
      </p:sp>
      <p:sp>
        <p:nvSpPr>
          <p:cNvPr id="6" name="Action Button: Information 5">
            <a:hlinkClick r:id="rId4" highlightClick="1"/>
            <a:extLst>
              <a:ext uri="{FF2B5EF4-FFF2-40B4-BE49-F238E27FC236}">
                <a16:creationId xmlns:a16="http://schemas.microsoft.com/office/drawing/2014/main" id="{794FE798-98D4-4261-BC84-04DF1A9C37C4}"/>
              </a:ext>
            </a:extLst>
          </p:cNvPr>
          <p:cNvSpPr/>
          <p:nvPr/>
        </p:nvSpPr>
        <p:spPr>
          <a:xfrm>
            <a:off x="323850" y="2997200"/>
            <a:ext cx="2663825" cy="172720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2295" name="Content Placeholder 2">
            <a:extLst>
              <a:ext uri="{FF2B5EF4-FFF2-40B4-BE49-F238E27FC236}">
                <a16:creationId xmlns:a16="http://schemas.microsoft.com/office/drawing/2014/main" id="{F2F4219E-7745-45AA-8147-351E396E3EB2}"/>
              </a:ext>
            </a:extLst>
          </p:cNvPr>
          <p:cNvSpPr txBox="1">
            <a:spLocks/>
          </p:cNvSpPr>
          <p:nvPr/>
        </p:nvSpPr>
        <p:spPr bwMode="auto">
          <a:xfrm>
            <a:off x="358775" y="4941888"/>
            <a:ext cx="25923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2286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639763" indent="-22860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004888"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279525"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1554163"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0113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4685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29257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3829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r>
              <a:rPr lang="sl-SI" altLang="sl-SI"/>
              <a:t>BEBOP (1940)</a:t>
            </a:r>
          </a:p>
        </p:txBody>
      </p:sp>
      <p:sp>
        <p:nvSpPr>
          <p:cNvPr id="8" name="Action Button: Sound 7">
            <a:hlinkClick r:id="" action="ppaction://noaction" highlightClick="1">
              <a:snd r:embed="rId5" name="applause.wav"/>
            </a:hlinkClick>
            <a:extLst>
              <a:ext uri="{FF2B5EF4-FFF2-40B4-BE49-F238E27FC236}">
                <a16:creationId xmlns:a16="http://schemas.microsoft.com/office/drawing/2014/main" id="{9181CCB3-8119-4694-B4B8-F937FE94C384}"/>
              </a:ext>
            </a:extLst>
          </p:cNvPr>
          <p:cNvSpPr/>
          <p:nvPr/>
        </p:nvSpPr>
        <p:spPr>
          <a:xfrm>
            <a:off x="3708400" y="3068638"/>
            <a:ext cx="2663825" cy="1655762"/>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2297" name="Content Placeholder 2">
            <a:extLst>
              <a:ext uri="{FF2B5EF4-FFF2-40B4-BE49-F238E27FC236}">
                <a16:creationId xmlns:a16="http://schemas.microsoft.com/office/drawing/2014/main" id="{88F7CA6D-15B8-4E63-B168-5BEAEDF3EDC3}"/>
              </a:ext>
            </a:extLst>
          </p:cNvPr>
          <p:cNvSpPr txBox="1">
            <a:spLocks/>
          </p:cNvSpPr>
          <p:nvPr/>
        </p:nvSpPr>
        <p:spPr bwMode="auto">
          <a:xfrm>
            <a:off x="3705225" y="4941888"/>
            <a:ext cx="25923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2286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639763" indent="-22860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004888"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279525"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1554163"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0113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4685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29257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3829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r>
              <a:rPr lang="sl-SI" altLang="sl-SI"/>
              <a:t>FREE JAZZ (1960)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18B8346C-BF8C-4A11-9A20-1B6B68900712}"/>
              </a:ext>
            </a:extLst>
          </p:cNvPr>
          <p:cNvSpPr>
            <a:spLocks noGrp="1"/>
          </p:cNvSpPr>
          <p:nvPr>
            <p:ph idx="1"/>
          </p:nvPr>
        </p:nvSpPr>
        <p:spPr>
          <a:xfrm>
            <a:off x="3851275" y="2205038"/>
            <a:ext cx="2786063" cy="719137"/>
          </a:xfrm>
        </p:spPr>
        <p:txBody>
          <a:bodyPr/>
          <a:lstStyle/>
          <a:p>
            <a:r>
              <a:rPr lang="sl-SI" altLang="sl-SI"/>
              <a:t>COOL JAZZ (1950)</a:t>
            </a:r>
          </a:p>
        </p:txBody>
      </p:sp>
      <p:sp>
        <p:nvSpPr>
          <p:cNvPr id="5" name="Action Button: Document 4">
            <a:hlinkClick r:id="rId2" highlightClick="1"/>
            <a:extLst>
              <a:ext uri="{FF2B5EF4-FFF2-40B4-BE49-F238E27FC236}">
                <a16:creationId xmlns:a16="http://schemas.microsoft.com/office/drawing/2014/main" id="{CA2D104D-FAA3-4D9A-8CC4-1DC6C3733137}"/>
              </a:ext>
            </a:extLst>
          </p:cNvPr>
          <p:cNvSpPr/>
          <p:nvPr/>
        </p:nvSpPr>
        <p:spPr>
          <a:xfrm>
            <a:off x="468313" y="188913"/>
            <a:ext cx="2232025" cy="1944687"/>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6" name="Action Button: End 5">
            <a:hlinkClick r:id="rId3" highlightClick="1"/>
            <a:extLst>
              <a:ext uri="{FF2B5EF4-FFF2-40B4-BE49-F238E27FC236}">
                <a16:creationId xmlns:a16="http://schemas.microsoft.com/office/drawing/2014/main" id="{969DE404-937C-46ED-AEFA-4695654A784F}"/>
              </a:ext>
            </a:extLst>
          </p:cNvPr>
          <p:cNvSpPr/>
          <p:nvPr/>
        </p:nvSpPr>
        <p:spPr>
          <a:xfrm>
            <a:off x="4284663" y="341313"/>
            <a:ext cx="2232025" cy="1582737"/>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3317" name="Content Placeholder 2">
            <a:extLst>
              <a:ext uri="{FF2B5EF4-FFF2-40B4-BE49-F238E27FC236}">
                <a16:creationId xmlns:a16="http://schemas.microsoft.com/office/drawing/2014/main" id="{2A071C75-9C31-4F86-9D66-692ED12CD6A5}"/>
              </a:ext>
            </a:extLst>
          </p:cNvPr>
          <p:cNvSpPr txBox="1">
            <a:spLocks/>
          </p:cNvSpPr>
          <p:nvPr/>
        </p:nvSpPr>
        <p:spPr bwMode="auto">
          <a:xfrm>
            <a:off x="190500" y="2349500"/>
            <a:ext cx="278606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2286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639763" indent="-22860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004888"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279525"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1554163"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0113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4685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29257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3829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r>
              <a:rPr lang="sl-SI" altLang="sl-SI"/>
              <a:t>FREE JAZZ (1960)</a:t>
            </a:r>
          </a:p>
        </p:txBody>
      </p:sp>
      <p:sp>
        <p:nvSpPr>
          <p:cNvPr id="8" name="Action Button: Information 7">
            <a:hlinkClick r:id="" action="ppaction://noaction" highlightClick="1"/>
            <a:hlinkHover r:id="rId4"/>
            <a:extLst>
              <a:ext uri="{FF2B5EF4-FFF2-40B4-BE49-F238E27FC236}">
                <a16:creationId xmlns:a16="http://schemas.microsoft.com/office/drawing/2014/main" id="{63AE2D80-08CB-46DF-9E88-85ADBC0872BF}"/>
              </a:ext>
            </a:extLst>
          </p:cNvPr>
          <p:cNvSpPr/>
          <p:nvPr/>
        </p:nvSpPr>
        <p:spPr>
          <a:xfrm>
            <a:off x="755650" y="3357563"/>
            <a:ext cx="2220913" cy="215900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3319" name="Content Placeholder 2">
            <a:extLst>
              <a:ext uri="{FF2B5EF4-FFF2-40B4-BE49-F238E27FC236}">
                <a16:creationId xmlns:a16="http://schemas.microsoft.com/office/drawing/2014/main" id="{ABA532EE-8C88-40E2-A42D-BF116D73CCC9}"/>
              </a:ext>
            </a:extLst>
          </p:cNvPr>
          <p:cNvSpPr txBox="1">
            <a:spLocks/>
          </p:cNvSpPr>
          <p:nvPr/>
        </p:nvSpPr>
        <p:spPr bwMode="auto">
          <a:xfrm>
            <a:off x="455613" y="5732463"/>
            <a:ext cx="278606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2286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639763" indent="-22860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004888"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279525"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1554163"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0113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4685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29257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382963"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r>
              <a:rPr lang="sl-SI" altLang="sl-SI"/>
              <a:t>FUSION (1970)</a:t>
            </a:r>
          </a:p>
        </p:txBody>
      </p:sp>
      <p:sp>
        <p:nvSpPr>
          <p:cNvPr id="10" name="Action Button: Home 9">
            <a:hlinkClick r:id="rId5" highlightClick="1"/>
            <a:extLst>
              <a:ext uri="{FF2B5EF4-FFF2-40B4-BE49-F238E27FC236}">
                <a16:creationId xmlns:a16="http://schemas.microsoft.com/office/drawing/2014/main" id="{0EBBCE42-E6EE-4E9E-A671-078E12C6EA8E}"/>
              </a:ext>
            </a:extLst>
          </p:cNvPr>
          <p:cNvSpPr/>
          <p:nvPr/>
        </p:nvSpPr>
        <p:spPr>
          <a:xfrm>
            <a:off x="4427538" y="3644900"/>
            <a:ext cx="2160587" cy="180022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1" name="Content Placeholder 2">
            <a:extLst>
              <a:ext uri="{FF2B5EF4-FFF2-40B4-BE49-F238E27FC236}">
                <a16:creationId xmlns:a16="http://schemas.microsoft.com/office/drawing/2014/main" id="{58479BC2-7350-4FA6-A33F-33D38882D74C}"/>
              </a:ext>
            </a:extLst>
          </p:cNvPr>
          <p:cNvSpPr txBox="1">
            <a:spLocks/>
          </p:cNvSpPr>
          <p:nvPr/>
        </p:nvSpPr>
        <p:spPr>
          <a:xfrm>
            <a:off x="3924300" y="5707063"/>
            <a:ext cx="2784475" cy="720725"/>
          </a:xfrm>
          <a:prstGeom prst="rect">
            <a:avLst/>
          </a:prstGeom>
        </p:spPr>
        <p:txBody>
          <a:bodyPr>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defRPr/>
            </a:pPr>
            <a:r>
              <a:rPr lang="sl-SI" dirty="0"/>
              <a:t>SMOOTH JAZZ (1990)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2F52-6C3B-4557-96BC-FCDB606F4018}"/>
              </a:ext>
            </a:extLst>
          </p:cNvPr>
          <p:cNvSpPr>
            <a:spLocks noGrp="1"/>
          </p:cNvSpPr>
          <p:nvPr>
            <p:ph type="title"/>
          </p:nvPr>
        </p:nvSpPr>
        <p:spPr>
          <a:xfrm>
            <a:off x="1116013" y="333375"/>
            <a:ext cx="5986462" cy="1143000"/>
          </a:xfrm>
        </p:spPr>
        <p:txBody>
          <a:bodyPr/>
          <a:lstStyle/>
          <a:p>
            <a:pPr fontAlgn="auto">
              <a:spcAft>
                <a:spcPts val="0"/>
              </a:spcAft>
              <a:defRPr/>
            </a:pPr>
            <a:r>
              <a:rPr lang="sl-SI" dirty="0">
                <a:solidFill>
                  <a:srgbClr val="00B050"/>
                </a:solidFill>
              </a:rPr>
              <a:t>HVALA ZA POZORNOST!</a:t>
            </a:r>
          </a:p>
        </p:txBody>
      </p:sp>
      <p:pic>
        <p:nvPicPr>
          <p:cNvPr id="14339" name="Picture 2">
            <a:extLst>
              <a:ext uri="{FF2B5EF4-FFF2-40B4-BE49-F238E27FC236}">
                <a16:creationId xmlns:a16="http://schemas.microsoft.com/office/drawing/2014/main" id="{069D0822-ED8B-4996-9917-D94D1C216F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335088"/>
            <a:ext cx="5986462"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7198-A779-4063-94E3-31F4E28868DF}"/>
              </a:ext>
            </a:extLst>
          </p:cNvPr>
          <p:cNvSpPr>
            <a:spLocks noGrp="1"/>
          </p:cNvSpPr>
          <p:nvPr>
            <p:ph type="title"/>
          </p:nvPr>
        </p:nvSpPr>
        <p:spPr/>
        <p:txBody>
          <a:bodyPr/>
          <a:lstStyle/>
          <a:p>
            <a:pPr algn="ctr" fontAlgn="auto">
              <a:spcAft>
                <a:spcPts val="0"/>
              </a:spcAft>
              <a:defRPr/>
            </a:pPr>
            <a:r>
              <a:rPr lang="sl-SI" dirty="0"/>
              <a:t>Kaj je Jazz?</a:t>
            </a:r>
          </a:p>
        </p:txBody>
      </p:sp>
      <p:sp>
        <p:nvSpPr>
          <p:cNvPr id="3075" name="Content Placeholder 2">
            <a:extLst>
              <a:ext uri="{FF2B5EF4-FFF2-40B4-BE49-F238E27FC236}">
                <a16:creationId xmlns:a16="http://schemas.microsoft.com/office/drawing/2014/main" id="{A9E28C19-8D69-4DA0-B6AA-76D3F9118FE6}"/>
              </a:ext>
            </a:extLst>
          </p:cNvPr>
          <p:cNvSpPr>
            <a:spLocks noGrp="1"/>
          </p:cNvSpPr>
          <p:nvPr>
            <p:ph idx="1"/>
          </p:nvPr>
        </p:nvSpPr>
        <p:spPr/>
        <p:txBody>
          <a:bodyPr/>
          <a:lstStyle/>
          <a:p>
            <a:r>
              <a:rPr lang="sl-SI" altLang="sl-SI" b="1"/>
              <a:t>Jazz</a:t>
            </a:r>
            <a:r>
              <a:rPr lang="sl-SI" altLang="sl-SI"/>
              <a:t> (</a:t>
            </a:r>
            <a:r>
              <a:rPr lang="sl-SI" altLang="sl-SI" b="1"/>
              <a:t>džez)</a:t>
            </a:r>
            <a:r>
              <a:rPr lang="sl-SI" altLang="sl-SI"/>
              <a:t> je glasbena zvrst, ki je dobila prvotno podobo okoli leta 1920.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09397-EB8C-49FF-BEBC-927CC9532788}"/>
              </a:ext>
            </a:extLst>
          </p:cNvPr>
          <p:cNvSpPr>
            <a:spLocks noGrp="1"/>
          </p:cNvSpPr>
          <p:nvPr>
            <p:ph type="title"/>
          </p:nvPr>
        </p:nvSpPr>
        <p:spPr/>
        <p:txBody>
          <a:bodyPr/>
          <a:lstStyle/>
          <a:p>
            <a:pPr algn="ctr" fontAlgn="auto">
              <a:spcAft>
                <a:spcPts val="0"/>
              </a:spcAft>
              <a:defRPr/>
            </a:pPr>
            <a:r>
              <a:rPr lang="sl-SI" dirty="0"/>
              <a:t>Kdaj se je pojavil?</a:t>
            </a:r>
          </a:p>
        </p:txBody>
      </p:sp>
      <p:sp>
        <p:nvSpPr>
          <p:cNvPr id="4099" name="Content Placeholder 2">
            <a:extLst>
              <a:ext uri="{FF2B5EF4-FFF2-40B4-BE49-F238E27FC236}">
                <a16:creationId xmlns:a16="http://schemas.microsoft.com/office/drawing/2014/main" id="{C695FB4B-4132-4E6E-AD9D-827ED4E408C6}"/>
              </a:ext>
            </a:extLst>
          </p:cNvPr>
          <p:cNvSpPr>
            <a:spLocks noGrp="1"/>
          </p:cNvSpPr>
          <p:nvPr>
            <p:ph idx="1"/>
          </p:nvPr>
        </p:nvSpPr>
        <p:spPr/>
        <p:txBody>
          <a:bodyPr/>
          <a:lstStyle/>
          <a:p>
            <a:r>
              <a:rPr lang="sl-SI" altLang="sl-SI" sz="2400"/>
              <a:t>Jazz se je pojavil na prehodu iz 19. v 20. stoletje v Združenih državah Amerike, ko so ukinili suženjstvo. Mnogi črnci so ustanovili skupine in igrali po ulicah, pogrebih in veselicah. Skupine so se imenovale Marching Bands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E3F4E-EE9E-40F0-8219-82288F456215}"/>
              </a:ext>
            </a:extLst>
          </p:cNvPr>
          <p:cNvSpPr>
            <a:spLocks noGrp="1"/>
          </p:cNvSpPr>
          <p:nvPr>
            <p:ph type="title"/>
          </p:nvPr>
        </p:nvSpPr>
        <p:spPr/>
        <p:txBody>
          <a:bodyPr/>
          <a:lstStyle/>
          <a:p>
            <a:pPr algn="ctr" fontAlgn="auto">
              <a:spcAft>
                <a:spcPts val="0"/>
              </a:spcAft>
              <a:defRPr/>
            </a:pPr>
            <a:r>
              <a:rPr lang="sl-SI" dirty="0"/>
              <a:t>Kako se je jazz sploh razvil?</a:t>
            </a:r>
          </a:p>
        </p:txBody>
      </p:sp>
      <p:sp>
        <p:nvSpPr>
          <p:cNvPr id="5123" name="Content Placeholder 2">
            <a:extLst>
              <a:ext uri="{FF2B5EF4-FFF2-40B4-BE49-F238E27FC236}">
                <a16:creationId xmlns:a16="http://schemas.microsoft.com/office/drawing/2014/main" id="{9D4B79DE-D22B-4A90-9DFF-5E51BC2EE407}"/>
              </a:ext>
            </a:extLst>
          </p:cNvPr>
          <p:cNvSpPr>
            <a:spLocks noGrp="1"/>
          </p:cNvSpPr>
          <p:nvPr>
            <p:ph idx="1"/>
          </p:nvPr>
        </p:nvSpPr>
        <p:spPr>
          <a:xfrm>
            <a:off x="457200" y="1600200"/>
            <a:ext cx="7643813" cy="4997450"/>
          </a:xfrm>
        </p:spPr>
        <p:txBody>
          <a:bodyPr/>
          <a:lstStyle/>
          <a:p>
            <a:r>
              <a:rPr lang="sl-SI" altLang="sl-SI" sz="2400"/>
              <a:t>Do leta 1808 je s trgovino s sužnji v ZDA prišlo skoraj pol milijona Afričanov. Sužnji so v glavnem prihajali iz Zahodne Afrike in so s seboj prinesli tudi plemenske glasbene tradicije. Do leta 1843 so ob nedeljah v New Orleansu na trgu Congo prirejali velike festivale, na katerih so izvajali tudi afriške plese in glasbo. Afriška glasba je bila funkcionalne narave, igrali so jo ob delu in obredih, pogoste so bile delovne pesmi. Za to glasbo je bila značilna enostavna melodija in vzorec call and response, niso pa poznali evropskega koncepta harmonije. Ritmi so odražali afriške vzorce govore, uporaba pentatonike pa je vodila do modrih not v bluesu in jazzu.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77D6-1B4F-4A24-926E-1C50F6954311}"/>
              </a:ext>
            </a:extLst>
          </p:cNvPr>
          <p:cNvSpPr>
            <a:spLocks noGrp="1"/>
          </p:cNvSpPr>
          <p:nvPr>
            <p:ph type="title"/>
          </p:nvPr>
        </p:nvSpPr>
        <p:spPr/>
        <p:txBody>
          <a:bodyPr/>
          <a:lstStyle/>
          <a:p>
            <a:pPr fontAlgn="auto">
              <a:spcAft>
                <a:spcPts val="0"/>
              </a:spcAft>
              <a:defRPr/>
            </a:pPr>
            <a:endParaRPr lang="sl-SI"/>
          </a:p>
        </p:txBody>
      </p:sp>
      <p:sp>
        <p:nvSpPr>
          <p:cNvPr id="6147" name="Content Placeholder 2">
            <a:extLst>
              <a:ext uri="{FF2B5EF4-FFF2-40B4-BE49-F238E27FC236}">
                <a16:creationId xmlns:a16="http://schemas.microsoft.com/office/drawing/2014/main" id="{D4626D7C-D108-45E1-A7B0-ED63144A7E7F}"/>
              </a:ext>
            </a:extLst>
          </p:cNvPr>
          <p:cNvSpPr>
            <a:spLocks noGrp="1"/>
          </p:cNvSpPr>
          <p:nvPr>
            <p:ph idx="1"/>
          </p:nvPr>
        </p:nvSpPr>
        <p:spPr>
          <a:xfrm>
            <a:off x="1223963" y="2708275"/>
            <a:ext cx="2376487" cy="576263"/>
          </a:xfrm>
        </p:spPr>
        <p:txBody>
          <a:bodyPr/>
          <a:lstStyle/>
          <a:p>
            <a:r>
              <a:rPr lang="sl-SI" altLang="sl-SI"/>
              <a:t>Zgodovina jazza</a:t>
            </a:r>
          </a:p>
        </p:txBody>
      </p:sp>
      <p:sp>
        <p:nvSpPr>
          <p:cNvPr id="4" name="Action Button: Information 3">
            <a:hlinkClick r:id="rId2" highlightClick="1"/>
            <a:extLst>
              <a:ext uri="{FF2B5EF4-FFF2-40B4-BE49-F238E27FC236}">
                <a16:creationId xmlns:a16="http://schemas.microsoft.com/office/drawing/2014/main" id="{8F1DFC09-B88F-40CA-AC20-675C6412A8DC}"/>
              </a:ext>
            </a:extLst>
          </p:cNvPr>
          <p:cNvSpPr/>
          <p:nvPr/>
        </p:nvSpPr>
        <p:spPr>
          <a:xfrm>
            <a:off x="1403350" y="765175"/>
            <a:ext cx="2016125" cy="1800225"/>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04F9B-4D70-4611-86E5-AB40C197E1F8}"/>
              </a:ext>
            </a:extLst>
          </p:cNvPr>
          <p:cNvSpPr>
            <a:spLocks noGrp="1"/>
          </p:cNvSpPr>
          <p:nvPr>
            <p:ph type="title"/>
          </p:nvPr>
        </p:nvSpPr>
        <p:spPr/>
        <p:txBody>
          <a:bodyPr/>
          <a:lstStyle/>
          <a:p>
            <a:pPr algn="ctr" fontAlgn="auto">
              <a:spcAft>
                <a:spcPts val="0"/>
              </a:spcAft>
              <a:defRPr/>
            </a:pPr>
            <a:r>
              <a:rPr lang="sl-SI" dirty="0"/>
              <a:t>Značilnosti Jazz-a</a:t>
            </a:r>
          </a:p>
        </p:txBody>
      </p:sp>
      <p:sp>
        <p:nvSpPr>
          <p:cNvPr id="7171" name="Content Placeholder 2">
            <a:extLst>
              <a:ext uri="{FF2B5EF4-FFF2-40B4-BE49-F238E27FC236}">
                <a16:creationId xmlns:a16="http://schemas.microsoft.com/office/drawing/2014/main" id="{5A9B58B6-48B2-4E1D-B88E-B2355EE340C7}"/>
              </a:ext>
            </a:extLst>
          </p:cNvPr>
          <p:cNvSpPr>
            <a:spLocks noGrp="1"/>
          </p:cNvSpPr>
          <p:nvPr>
            <p:ph idx="1"/>
          </p:nvPr>
        </p:nvSpPr>
        <p:spPr/>
        <p:txBody>
          <a:bodyPr/>
          <a:lstStyle/>
          <a:p>
            <a:r>
              <a:rPr lang="sl-SI" altLang="sl-SI" sz="2400"/>
              <a:t>Jazz je združeval elemente črnskih duhovnih pesmi, bluesa, ragtime in glasbe belcev. Njegove glavne značilnosti so improvizacija, močno poudarjen ritem, stalen metrični utrip in pogosta uporaba sinkop.</a:t>
            </a:r>
          </a:p>
          <a:p>
            <a:r>
              <a:rPr lang="sl-SI" altLang="sl-SI" sz="2400"/>
              <a:t>Izraz jazz je bil sprejet leta 1917, ko je Original Dixieland Jazz Band prodal svojo prvo ploščo v več kot milijon izvodih. Samo v nekaj tednih je jazz osvojil vso Ameriko.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53380-CB3C-4FFD-ADBF-585D995499BA}"/>
              </a:ext>
            </a:extLst>
          </p:cNvPr>
          <p:cNvSpPr>
            <a:spLocks noGrp="1"/>
          </p:cNvSpPr>
          <p:nvPr>
            <p:ph type="title"/>
          </p:nvPr>
        </p:nvSpPr>
        <p:spPr/>
        <p:txBody>
          <a:bodyPr/>
          <a:lstStyle/>
          <a:p>
            <a:pPr algn="ctr" fontAlgn="auto">
              <a:spcAft>
                <a:spcPts val="0"/>
              </a:spcAft>
              <a:defRPr/>
            </a:pPr>
            <a:r>
              <a:rPr lang="sl-SI" dirty="0"/>
              <a:t>Najpopularnejši Jazzovski slogi</a:t>
            </a:r>
          </a:p>
        </p:txBody>
      </p:sp>
      <p:sp>
        <p:nvSpPr>
          <p:cNvPr id="3" name="Content Placeholder 2">
            <a:extLst>
              <a:ext uri="{FF2B5EF4-FFF2-40B4-BE49-F238E27FC236}">
                <a16:creationId xmlns:a16="http://schemas.microsoft.com/office/drawing/2014/main" id="{5BAB20C8-C872-4FC3-9403-5E81174EEC76}"/>
              </a:ext>
            </a:extLst>
          </p:cNvPr>
          <p:cNvSpPr>
            <a:spLocks noGrp="1"/>
          </p:cNvSpPr>
          <p:nvPr>
            <p:ph idx="1"/>
          </p:nvPr>
        </p:nvSpPr>
        <p:spPr/>
        <p:txBody>
          <a:bodyPr rtlCol="0">
            <a:normAutofit/>
          </a:bodyPr>
          <a:lstStyle/>
          <a:p>
            <a:pPr fontAlgn="auto">
              <a:spcAft>
                <a:spcPts val="0"/>
              </a:spcAft>
              <a:defRPr/>
            </a:pPr>
            <a:r>
              <a:rPr lang="sl-SI" sz="2400" dirty="0"/>
              <a:t>Jazz ima več slogov, a najpopularnejši so naslednji:</a:t>
            </a:r>
          </a:p>
          <a:p>
            <a:pPr fontAlgn="auto">
              <a:spcAft>
                <a:spcPts val="0"/>
              </a:spcAft>
              <a:defRPr/>
            </a:pPr>
            <a:endParaRPr lang="sl-SI" sz="2400" dirty="0"/>
          </a:p>
          <a:p>
            <a:pPr fontAlgn="auto">
              <a:spcAft>
                <a:spcPts val="0"/>
              </a:spcAft>
              <a:defRPr/>
            </a:pPr>
            <a:r>
              <a:rPr lang="sl-SI" sz="2400" dirty="0">
                <a:solidFill>
                  <a:srgbClr val="FF0000"/>
                </a:solidFill>
              </a:rPr>
              <a:t>1900 – NEW ORLEANS:</a:t>
            </a:r>
            <a:br>
              <a:rPr lang="sl-SI" sz="2400" dirty="0"/>
            </a:br>
            <a:r>
              <a:rPr lang="sl-SI" sz="2400" dirty="0"/>
              <a:t>Prvi slog v jazzu, ki so ga poimenovali po mestu nastanka. Izvajala ga je manjša skupina glasbenikov (5-8), ki jo poimenujemo combo.</a:t>
            </a:r>
          </a:p>
          <a:p>
            <a:pPr fontAlgn="auto">
              <a:spcAft>
                <a:spcPts val="0"/>
              </a:spcAft>
              <a:defRPr/>
            </a:pPr>
            <a:r>
              <a:rPr lang="sl-SI" sz="2400" dirty="0">
                <a:solidFill>
                  <a:srgbClr val="FF0000"/>
                </a:solidFill>
              </a:rPr>
              <a:t>1910 – DIXIELAND:</a:t>
            </a:r>
          </a:p>
          <a:p>
            <a:pPr marL="114300" indent="0" fontAlgn="auto">
              <a:spcAft>
                <a:spcPts val="0"/>
              </a:spcAft>
              <a:buFont typeface="Arial" panose="020B0604020202020204" pitchFamily="34" charset="0"/>
              <a:buNone/>
              <a:defRPr/>
            </a:pPr>
            <a:r>
              <a:rPr lang="sl-SI" sz="2400" dirty="0"/>
              <a:t>   Je ime za slog, ki so ga izvajali belci, posnemajoč   neworleanski jazz.</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6A0FF7-1AE7-43F2-BC49-BD6F9971A9CE}"/>
              </a:ext>
            </a:extLst>
          </p:cNvPr>
          <p:cNvSpPr>
            <a:spLocks noGrp="1"/>
          </p:cNvSpPr>
          <p:nvPr>
            <p:ph idx="1"/>
          </p:nvPr>
        </p:nvSpPr>
        <p:spPr>
          <a:xfrm>
            <a:off x="457200" y="333375"/>
            <a:ext cx="7620000" cy="6067425"/>
          </a:xfrm>
        </p:spPr>
        <p:txBody>
          <a:bodyPr rtlCol="0">
            <a:normAutofit lnSpcReduction="10000"/>
          </a:bodyPr>
          <a:lstStyle/>
          <a:p>
            <a:pPr fontAlgn="auto">
              <a:spcAft>
                <a:spcPts val="0"/>
              </a:spcAft>
              <a:defRPr/>
            </a:pPr>
            <a:r>
              <a:rPr lang="sl-SI" dirty="0">
                <a:solidFill>
                  <a:srgbClr val="FF0000"/>
                </a:solidFill>
              </a:rPr>
              <a:t>1920 – CHICAGO:</a:t>
            </a:r>
          </a:p>
          <a:p>
            <a:pPr marL="114300" indent="0" fontAlgn="auto">
              <a:spcAft>
                <a:spcPts val="0"/>
              </a:spcAft>
              <a:buFont typeface="Arial" panose="020B0604020202020204" pitchFamily="34" charset="0"/>
              <a:buNone/>
              <a:defRPr/>
            </a:pPr>
            <a:r>
              <a:rPr lang="sl-SI" dirty="0"/>
              <a:t>Številni glasbeniki odidejo v Chicago, belci in črnci pa začnejo igrati skupaj. Jazz preplavi ameriške radijske postaje, prodre pa tudi v Evropo. Med največjimi zvezdami je bil Louis Armstrong</a:t>
            </a:r>
          </a:p>
          <a:p>
            <a:pPr fontAlgn="auto">
              <a:spcAft>
                <a:spcPts val="0"/>
              </a:spcAft>
              <a:defRPr/>
            </a:pPr>
            <a:r>
              <a:rPr lang="sl-SI" dirty="0">
                <a:solidFill>
                  <a:srgbClr val="FF0000"/>
                </a:solidFill>
              </a:rPr>
              <a:t>1930 – SWING:</a:t>
            </a:r>
          </a:p>
          <a:p>
            <a:pPr marL="114300" indent="0" fontAlgn="auto">
              <a:spcAft>
                <a:spcPts val="0"/>
              </a:spcAft>
              <a:buFont typeface="Arial" panose="020B0604020202020204" pitchFamily="34" charset="0"/>
              <a:buNone/>
              <a:defRPr/>
            </a:pPr>
            <a:r>
              <a:rPr lang="sl-SI" dirty="0"/>
              <a:t>Swing izvaja v glavnem velika zasedba imenovana Big Band, eden najpomembnejših inštrumentov pa postane saksofon. Swing doseže velikansko popularnost. Med najpopularnejšimi izvajalci so Glenn Miller, Benny Goodman, Count Basie in Duke Ellington.</a:t>
            </a:r>
          </a:p>
          <a:p>
            <a:pPr fontAlgn="auto">
              <a:spcAft>
                <a:spcPts val="0"/>
              </a:spcAft>
              <a:defRPr/>
            </a:pPr>
            <a:r>
              <a:rPr lang="sl-SI" dirty="0">
                <a:solidFill>
                  <a:srgbClr val="FF0000"/>
                </a:solidFill>
              </a:rPr>
              <a:t>1940 – BEBOP:</a:t>
            </a:r>
          </a:p>
          <a:p>
            <a:pPr marL="114300" indent="0" fontAlgn="auto">
              <a:spcAft>
                <a:spcPts val="0"/>
              </a:spcAft>
              <a:buFont typeface="Arial" panose="020B0604020202020204" pitchFamily="34" charset="0"/>
              <a:buNone/>
              <a:defRPr/>
            </a:pPr>
            <a:r>
              <a:rPr lang="sl-SI" dirty="0"/>
              <a:t>Bebop so izvajale manjše zasedbe, ki so želele prekiniti vezi s plesom in lahko zabavo. Za bebop so značilni hitri in nemirni ritmi ter svobodne improvizacije, za katere je potrebna vrhunska tehnika igranja. Bebop glasbeniki so bili Charlie Parker, Dizzy Gillespie in Thelonious Monk.</a:t>
            </a:r>
          </a:p>
          <a:p>
            <a:pPr marL="114300" indent="0" fontAlgn="auto">
              <a:spcAft>
                <a:spcPts val="0"/>
              </a:spcAft>
              <a:buFont typeface="Arial" panose="020B0604020202020204" pitchFamily="34" charset="0"/>
              <a:buNone/>
              <a:defRPr/>
            </a:pPr>
            <a:r>
              <a:rPr lang="sl-SI"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349F-5106-41F0-8F41-8DB1000F1AF3}"/>
              </a:ext>
            </a:extLst>
          </p:cNvPr>
          <p:cNvSpPr>
            <a:spLocks noGrp="1"/>
          </p:cNvSpPr>
          <p:nvPr>
            <p:ph type="title"/>
          </p:nvPr>
        </p:nvSpPr>
        <p:spPr/>
        <p:txBody>
          <a:bodyPr/>
          <a:lstStyle/>
          <a:p>
            <a:pPr fontAlgn="auto">
              <a:spcAft>
                <a:spcPts val="0"/>
              </a:spcAft>
              <a:defRPr/>
            </a:pPr>
            <a:endParaRPr lang="sl-SI"/>
          </a:p>
        </p:txBody>
      </p:sp>
      <p:sp>
        <p:nvSpPr>
          <p:cNvPr id="3" name="Content Placeholder 2">
            <a:extLst>
              <a:ext uri="{FF2B5EF4-FFF2-40B4-BE49-F238E27FC236}">
                <a16:creationId xmlns:a16="http://schemas.microsoft.com/office/drawing/2014/main" id="{9EFCE947-ADDC-4184-AB7F-E1D7729B76ED}"/>
              </a:ext>
            </a:extLst>
          </p:cNvPr>
          <p:cNvSpPr>
            <a:spLocks noGrp="1"/>
          </p:cNvSpPr>
          <p:nvPr>
            <p:ph idx="1"/>
          </p:nvPr>
        </p:nvSpPr>
        <p:spPr>
          <a:xfrm>
            <a:off x="457200" y="260350"/>
            <a:ext cx="7620000" cy="6140450"/>
          </a:xfrm>
        </p:spPr>
        <p:txBody>
          <a:bodyPr rtlCol="0">
            <a:normAutofit/>
          </a:bodyPr>
          <a:lstStyle/>
          <a:p>
            <a:pPr fontAlgn="auto">
              <a:spcAft>
                <a:spcPts val="0"/>
              </a:spcAft>
              <a:defRPr/>
            </a:pPr>
            <a:r>
              <a:rPr lang="sl-SI" dirty="0">
                <a:solidFill>
                  <a:srgbClr val="FF0000"/>
                </a:solidFill>
              </a:rPr>
              <a:t>1950 – COOL JAZZ:</a:t>
            </a:r>
          </a:p>
          <a:p>
            <a:pPr marL="114300" indent="0" fontAlgn="auto">
              <a:spcAft>
                <a:spcPts val="0"/>
              </a:spcAft>
              <a:buFont typeface="Arial" panose="020B0604020202020204" pitchFamily="34" charset="0"/>
              <a:buNone/>
              <a:defRPr/>
            </a:pPr>
            <a:r>
              <a:rPr lang="sl-SI" dirty="0"/>
              <a:t>V začetku petdesetih se pojavi  Cool Jazz. Je mirnejši in bolj zadržan. Opazen je tudi vpliv evropske klasične glasbe (npr. Bachova polifonija). Pomembni izvajalci so bili Miles Davis, Lester Young in Modern Jazz quartet.</a:t>
            </a:r>
          </a:p>
          <a:p>
            <a:pPr fontAlgn="auto">
              <a:spcAft>
                <a:spcPts val="0"/>
              </a:spcAft>
              <a:defRPr/>
            </a:pPr>
            <a:r>
              <a:rPr lang="sl-SI" dirty="0">
                <a:solidFill>
                  <a:srgbClr val="FF0000"/>
                </a:solidFill>
              </a:rPr>
              <a:t>1960 – FREE JAZZ:</a:t>
            </a:r>
          </a:p>
          <a:p>
            <a:pPr marL="114300" indent="0" fontAlgn="auto">
              <a:spcAft>
                <a:spcPts val="0"/>
              </a:spcAft>
              <a:buFont typeface="Arial" panose="020B0604020202020204" pitchFamily="34" charset="0"/>
              <a:buNone/>
              <a:defRPr/>
            </a:pPr>
            <a:r>
              <a:rPr lang="sl-SI" dirty="0"/>
              <a:t>Za ta slog je značilna popolnoma svobodna improvizacija brez vnaprej določene melodije, harmonije in oblike. Glavna predstavnika spadata John Coltrane in Ornette Coleman.</a:t>
            </a:r>
          </a:p>
          <a:p>
            <a:pPr fontAlgn="auto">
              <a:spcAft>
                <a:spcPts val="0"/>
              </a:spcAft>
              <a:defRPr/>
            </a:pPr>
            <a:r>
              <a:rPr lang="sl-SI" dirty="0">
                <a:solidFill>
                  <a:srgbClr val="FF0000"/>
                </a:solidFill>
              </a:rPr>
              <a:t>1970 – FUSION:</a:t>
            </a:r>
          </a:p>
          <a:p>
            <a:pPr marL="114300" indent="0" fontAlgn="auto">
              <a:spcAft>
                <a:spcPts val="0"/>
              </a:spcAft>
              <a:buFont typeface="Arial" panose="020B0604020202020204" pitchFamily="34" charset="0"/>
              <a:buNone/>
              <a:defRPr/>
            </a:pPr>
            <a:r>
              <a:rPr lang="sl-SI" dirty="0"/>
              <a:t>Pod vplivom rocka nastane novi stil, fusion ali jazz-rock fusion, ki združi jazzovsko improvizacijo z energijo in ćvrstim ritmom rocka ter etno glasbe. Doseže veliko popularnost.</a:t>
            </a:r>
          </a:p>
          <a:p>
            <a:pPr marL="114300" indent="0" fontAlgn="auto">
              <a:spcAft>
                <a:spcPts val="0"/>
              </a:spcAft>
              <a:buFont typeface="Arial" panose="020B0604020202020204" pitchFamily="34" charset="0"/>
              <a:buNone/>
              <a:defRPr/>
            </a:pPr>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647</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Adjacency</vt:lpstr>
      <vt:lpstr>JAZZ</vt:lpstr>
      <vt:lpstr>Kaj je Jazz?</vt:lpstr>
      <vt:lpstr>Kdaj se je pojavil?</vt:lpstr>
      <vt:lpstr>Kako se je jazz sploh razvil?</vt:lpstr>
      <vt:lpstr>PowerPoint Presentation</vt:lpstr>
      <vt:lpstr>Značilnosti Jazz-a</vt:lpstr>
      <vt:lpstr>Najpopularnejši Jazzovski slogi</vt:lpstr>
      <vt:lpstr>PowerPoint Presentation</vt:lpstr>
      <vt:lpstr>PowerPoint Presentation</vt:lpstr>
      <vt:lpstr>PowerPoint Presentation</vt:lpstr>
      <vt:lpstr>PowerPoint Presentation</vt:lpstr>
      <vt:lpstr>PowerPoint Presentation</vt:lpstr>
      <vt:lpstr>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2019-05-31T08:42:11Z</dcterms:created>
  <dcterms:modified xsi:type="dcterms:W3CDTF">2019-05-31T08:42:11Z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