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02" y="15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29098CE6-E592-49ED-945A-1785AB59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7A71A96A-2A4D-4754-9B6B-AFBD584F923C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sl-SI" altLang="sl-SI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2A73F39-9FB1-4C33-B78E-60BDFD0EBB8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sl-SI" altLang="sl-SI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61F3A18-84F2-47D7-9CA2-C822C35ACD3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9B16B197-0054-44EF-9FB7-B378F774A51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sl-SI" altLang="sl-SI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CFBDABC-660B-4F0D-94A2-0421FADCAF1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sl-SI" altLang="sl-SI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AF92AD32-D2A7-43E1-9217-DDAC7234C1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fld id="{17F2D2DB-EB31-4578-A075-F3535570C702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326366-A1A0-4F41-B8FD-135E2E98B4A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A7F97E-DAA8-4999-BE8B-775E122B66DD}" type="slidenum">
              <a:rPr lang="sl-SI" altLang="sl-SI"/>
              <a:pPr/>
              <a:t>1</a:t>
            </a:fld>
            <a:endParaRPr lang="sl-SI" altLang="sl-SI"/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0C6DD36E-523A-41BC-8E0C-83845076D0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8CC3444-4C65-4FAB-96A6-00F13BE1B26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4EB663-165A-4E5D-AF9D-75638A4AC9B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7C070D5-FEEC-4D55-BE9E-44C91CADFFD3}" type="slidenum">
              <a:rPr lang="sl-SI" altLang="sl-SI"/>
              <a:pPr/>
              <a:t>10</a:t>
            </a:fld>
            <a:endParaRPr lang="sl-SI" altLang="sl-SI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29E38E3F-45EC-4B74-BA39-F7BECB8D30D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190C14D-EDFA-4FB8-A508-003A0B356C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altLang="sl-SI" b="1">
              <a:solidFill>
                <a:srgbClr val="FF99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5D87B2-21E5-4F24-B0B7-39BC9F33CE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841029-4A87-41D4-BA00-249882E3818A}" type="slidenum">
              <a:rPr lang="sl-SI" altLang="sl-SI"/>
              <a:pPr/>
              <a:t>11</a:t>
            </a:fld>
            <a:endParaRPr lang="sl-SI" altLang="sl-SI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0AF782FA-034A-44A7-9089-F05696E9ED6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BA937E9-1065-420E-A4DC-99E5C15D1A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A5292B-0058-49F5-BC1E-BC3FC1CF25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BFC8AB-3087-465B-B2C2-87FBD9EA28FC}" type="slidenum">
              <a:rPr lang="sl-SI" altLang="sl-SI"/>
              <a:pPr/>
              <a:t>12</a:t>
            </a:fld>
            <a:endParaRPr lang="sl-SI" altLang="sl-SI"/>
          </a:p>
        </p:txBody>
      </p:sp>
      <p:sp>
        <p:nvSpPr>
          <p:cNvPr id="31745" name="Rectangle 1">
            <a:extLst>
              <a:ext uri="{FF2B5EF4-FFF2-40B4-BE49-F238E27FC236}">
                <a16:creationId xmlns:a16="http://schemas.microsoft.com/office/drawing/2014/main" id="{D76A7420-F67B-498B-B31B-10153C7AC0D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D27E190C-ADBC-4F56-A74E-8C750A2F808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altLang="sl-SI" b="1">
              <a:latin typeface="Comic Sans MS" panose="030F0702030302020204" pitchFamily="66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C29773-7FEC-4B3F-BE3A-4372E42CB88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7257A1-2F58-41E5-96B2-302BDDA03FBD}" type="slidenum">
              <a:rPr lang="sl-SI" altLang="sl-SI"/>
              <a:pPr/>
              <a:t>13</a:t>
            </a:fld>
            <a:endParaRPr lang="sl-SI" altLang="sl-SI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2B2D260D-F655-4543-A377-6551B6B4DEF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D217FD0-35BF-48AE-9867-36B0C94CF5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7BE348-61FD-4BAA-A56D-14E6982229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88D75-692D-4ADC-B660-37CB4E7F6710}" type="slidenum">
              <a:rPr lang="sl-SI" altLang="sl-SI"/>
              <a:pPr/>
              <a:t>14</a:t>
            </a:fld>
            <a:endParaRPr lang="sl-SI" altLang="sl-SI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3ACD2415-A4FC-4AF5-9B5D-DFEC0317175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46CCA50A-3237-458E-B09D-7E7CAE3C1A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altLang="sl-SI" b="1">
              <a:latin typeface="Comic Sans MS" panose="030F0702030302020204" pitchFamily="66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86A56BA-FBDC-49FB-8BD6-425A1F7692B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FF492F-7073-402C-AE4F-CC7AAE0CDB1E}" type="slidenum">
              <a:rPr lang="sl-SI" altLang="sl-SI"/>
              <a:pPr/>
              <a:t>15</a:t>
            </a:fld>
            <a:endParaRPr lang="sl-SI" altLang="sl-SI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C7D27D92-B3C3-4A3A-BB1E-1F7C9044CA9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983AE86-FCA0-4C22-9724-48BCD1DCF74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46E68B-16E7-4E13-8CCC-132A5D7569D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DD3A5C-B28E-4F04-9CA2-35986D5A147B}" type="slidenum">
              <a:rPr lang="sl-SI" altLang="sl-SI"/>
              <a:pPr/>
              <a:t>16</a:t>
            </a:fld>
            <a:endParaRPr lang="sl-SI" altLang="sl-SI"/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B0E95979-931A-43C4-99C8-85D515D309C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6C54C598-5E31-4655-ADFA-16B06EAB8B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24E25D-AD95-4D9A-B5E0-2746CC167F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482A0-248C-42C8-BD3F-08C2468CF336}" type="slidenum">
              <a:rPr lang="sl-SI" altLang="sl-SI"/>
              <a:pPr/>
              <a:t>17</a:t>
            </a:fld>
            <a:endParaRPr lang="sl-SI" altLang="sl-SI"/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7109265F-F7C2-4AE1-A9D9-2BDC831364B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81E0B81-EA16-4079-837E-AE6F142B3D7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4D29B25-FD56-4756-9887-51072EA337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4F2611-E48C-4B5C-9060-2E131AFFA91D}" type="slidenum">
              <a:rPr lang="sl-SI" altLang="sl-SI"/>
              <a:pPr/>
              <a:t>2</a:t>
            </a:fld>
            <a:endParaRPr lang="sl-SI" altLang="sl-SI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02BC848F-845C-47BC-B514-71A3079135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A661150-AA6F-4E7F-8725-4FAAA20E7B5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92D97B-D21A-414C-ACFD-DD9E5D696DE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2F4BD1-3EF1-49B4-80B1-B267115743D5}" type="slidenum">
              <a:rPr lang="sl-SI" altLang="sl-SI"/>
              <a:pPr/>
              <a:t>3</a:t>
            </a:fld>
            <a:endParaRPr lang="sl-SI" altLang="sl-SI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FE2CF0BA-9BF6-4FC1-9B19-1EC8902AA9F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B2A81FDF-4FF8-4BCC-B044-5273CBE6ECB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3CDE5B-7360-465A-A40C-8A3CCA489D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822ACB-A734-4B87-8039-CA91D26B6862}" type="slidenum">
              <a:rPr lang="sl-SI" altLang="sl-SI"/>
              <a:pPr/>
              <a:t>4</a:t>
            </a:fld>
            <a:endParaRPr lang="sl-SI" altLang="sl-SI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30E5B508-380C-4B64-B700-A27E96E1DE0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886C9821-B395-4E33-AFC2-6D9509119BF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altLang="sl-SI">
              <a:latin typeface="Century Gothic" panose="020B0502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6E7785-C220-4A61-8D09-7474EB1E1F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241EC6-EF82-4ED0-B3C4-8E256F00F5CB}" type="slidenum">
              <a:rPr lang="sl-SI" altLang="sl-SI"/>
              <a:pPr/>
              <a:t>5</a:t>
            </a:fld>
            <a:endParaRPr lang="sl-SI" altLang="sl-SI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6A818E10-FEF7-4F68-9E8E-33A4E89DAD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AEBEBB33-F612-4E74-BEC8-6836613CA0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altLang="sl-SI">
              <a:solidFill>
                <a:srgbClr val="FFFFFF"/>
              </a:solidFill>
              <a:latin typeface="Century Gothic" panose="020B0502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56EB8B-2DA5-46FB-85ED-A70610DF2B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116C1F-458F-4DB8-801C-FDD501B7BBF5}" type="slidenum">
              <a:rPr lang="sl-SI" altLang="sl-SI"/>
              <a:pPr/>
              <a:t>6</a:t>
            </a:fld>
            <a:endParaRPr lang="sl-SI" altLang="sl-SI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5DABDB75-5E81-47E3-9552-BEB426C4619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F64EE8C-83A5-48B7-9FA5-AE40B02C18F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77EB96-6CA9-40AD-BADF-0636989E9F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36E4AA-EE6F-45B4-964D-5127DBAD4537}" type="slidenum">
              <a:rPr lang="sl-SI" altLang="sl-SI"/>
              <a:pPr/>
              <a:t>7</a:t>
            </a:fld>
            <a:endParaRPr lang="sl-SI" altLang="sl-SI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D5A9B61C-7AF8-45A6-99B9-01E4BA36B72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2928FC1A-0F63-4E9D-8F09-E23836FB10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altLang="sl-SI" b="1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CD63425-7FD1-4423-9A8B-2288CAB4DD7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268259-9D79-4D53-A6C1-65AF1AB1DEA9}" type="slidenum">
              <a:rPr lang="sl-SI" altLang="sl-SI"/>
              <a:pPr/>
              <a:t>8</a:t>
            </a:fld>
            <a:endParaRPr lang="sl-SI" altLang="sl-SI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A281FF38-126A-4E88-AEC2-18894103C5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CF2376E-20B6-415E-8F67-D800A388DB9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sl-SI" altLang="sl-SI" b="1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66CDE2-0E79-41F0-84E5-1923ED3F1D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6E69B3-D40B-4958-84FF-55B7628CF7D6}" type="slidenum">
              <a:rPr lang="sl-SI" altLang="sl-SI"/>
              <a:pPr/>
              <a:t>9</a:t>
            </a:fld>
            <a:endParaRPr lang="sl-SI" altLang="sl-SI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7927DBAD-928C-4D1B-98E7-C0AC7760739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DBF08689-5E69-4837-8C78-C0B9323EEF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7ACB5-58FC-4567-B3CA-0C0271000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B3861-6422-4049-B3F1-9E2AF20E2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24E-E97B-43DA-886F-1040516ECD9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6BA11-4728-4C71-BAB0-1E6C342979F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09191-360A-4707-9358-3143B1AF33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663B84-D50F-4327-891D-FEE52A1E3B5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0030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9013-1994-4B88-B27F-7F3E8C31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F5A7F-4DC5-440A-826F-AB3AB89A7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A22DD-0506-407A-99D9-DCABF2CB210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16BDB-28A0-4BA3-9BE1-62975AFDCD6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05B6-279A-4FE9-BE4D-34151E8C57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AA7EB16-D308-4DA8-B916-F90250409C7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5542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DBC85F-5E69-4885-95A6-2D3DC9846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C2D6E-1484-4D6C-A997-488980938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782E9-7193-48EE-B82B-07F6F36EC6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69FFA-F3C7-48B6-BC4C-C285BACE1A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84ABA-4ED8-47BE-82B5-460DAC9DD4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87C1B0-97F4-4148-A752-EEEC7A66649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97919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106DF-96C4-4248-925B-61B2EB923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98EA06-64F4-4472-99EF-DA6D6D614B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8F432-7C11-44FE-9CD6-7BE2D5A014A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20BD7-7AC9-40E0-BE72-C6612A6B96E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542DD3E0-94FC-4B30-B996-B164BBF0381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10641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C313C-FFA1-47C1-AEC3-D67E941FE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55770-25AD-4F69-AB6F-994B8314DB9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Online Image Placeholder 3">
            <a:extLst>
              <a:ext uri="{FF2B5EF4-FFF2-40B4-BE49-F238E27FC236}">
                <a16:creationId xmlns:a16="http://schemas.microsoft.com/office/drawing/2014/main" id="{79F72B65-95F9-4FB0-A28E-98FD3A51AC50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29CCB-11D8-4E36-B642-6555636E290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E63CA-421B-422D-A806-887C4710F42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E32E2-0A46-4D16-8E74-A7951D2A14B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E92A914E-E9E0-4201-B5BB-36235C22A9F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5462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AA29A-2D75-4F5B-89CF-2F41C87E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D707A-809E-432B-A820-F89C64391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C4226-36FD-4844-A498-515A6F37E8C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F9F85-5C00-492C-B629-68A8D8FA54F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F07F9-C328-4524-920F-5B5C37E820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9E5C05-FFD6-4336-9E83-127DEE2FA67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6282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3BA07-DF38-4FE9-95FE-3137AB41C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40EE6-C586-445F-B01C-EF19B177B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CA647-DB7F-4CA9-8B2F-A8F07A01AD9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36D6-3A6F-4894-896B-D898477ABD7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941F-2AEB-4DDC-A1F2-C87355B5C9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846864-BFA9-42E5-8C1E-1C2330C242B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85515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E637-D3F6-4FE6-B52E-5DAF309C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8F935-811A-4E8C-8F91-27C19A85D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995B1-649C-4DA5-8659-EFD315426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969B2-4BF1-431F-A108-D6D3826E06E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C6496-63F0-4C89-970A-5342A9C8820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3F75D-32BD-401E-ACF7-B825F63C9C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3BD8C0-9741-44AE-9FF0-A815A594286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5753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FA818-E898-45BA-B64D-729FA805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6EDEF-7E06-47E5-B558-7DD0AF458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FB548-14EB-425A-8FFD-B3852B9F4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B0F4AF-F76B-41FF-928C-54755539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0D4014-E486-40C0-B93F-AFC0AE8F4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6B6767-FBE9-4BBD-9F5E-F8152BADCF4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4C8F29-A04D-4CCF-8730-971CD9D31CC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B0CA9-2D83-458F-972D-32A8E47ED1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E584FFE-B2C0-4E2F-B191-E39B3D5D657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0917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3B84-4CD2-4B86-BB31-CB1D370CF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876199-108C-4252-BAF0-2071A56C11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11A71-7A13-4318-A155-CD2383BB41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8BC8B-B465-4BFD-A4DC-D954EB98FB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1A5112A-55BD-4379-A1A8-3F605ED2A15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3968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8B5AA-7301-4D04-9C9B-4ED90FAA235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DB378-D6D9-4A85-A698-B3F2E66E38F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EA165-19DF-4751-9E2E-0D74EAFE70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1FB8B4-6AAA-4FA4-A8B3-029FB3EE8EC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5643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F5C3F-FB4B-45A3-A7D0-E990B087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65A64-A23C-4F51-A4ED-3C3E23AD5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9D536-37BD-4CFC-869C-A538114B8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30A79-1209-41E0-93B3-7951EC5159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A91B5-0A88-49AE-ACDC-76DC98A84AE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E3A4E-6FBF-4076-A373-90ADFBA63A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F4DEDF8-3A7E-4FC5-85FA-D6A4FDFBE9F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65164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FAB6B-6609-461E-BF53-69AEC0CC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F3546B-00FE-47EC-838F-AEBA68602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A1B44-D0B8-4AC3-B5EC-3889587E5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2026F-2EE6-4A5D-909A-7250D71CAC8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54421-BC1A-4877-A144-40C0C64FF22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0FBE2-0347-41F6-BC6C-B0C607C579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5568E7C-3E68-4B16-9AC2-3AF74FEE8E4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2724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4F157190-7725-4359-A90F-023BDBBB6A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l-SI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A7EE1E30-D8DD-41D2-8ABB-4AC986CDC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l-SI"/>
              <a:t>Click to edit the outline text format</a:t>
            </a:r>
          </a:p>
          <a:p>
            <a:pPr lvl="1"/>
            <a:r>
              <a:rPr lang="en-GB" altLang="sl-SI"/>
              <a:t>Second Outline Level</a:t>
            </a:r>
          </a:p>
          <a:p>
            <a:pPr lvl="2"/>
            <a:r>
              <a:rPr lang="en-GB" altLang="sl-SI"/>
              <a:t>Third Outline Level</a:t>
            </a:r>
          </a:p>
          <a:p>
            <a:pPr lvl="3"/>
            <a:r>
              <a:rPr lang="en-GB" altLang="sl-SI"/>
              <a:t>Fourth Outline Level</a:t>
            </a:r>
          </a:p>
          <a:p>
            <a:pPr lvl="4"/>
            <a:r>
              <a:rPr lang="en-GB" altLang="sl-SI"/>
              <a:t>Fifth Outline Level</a:t>
            </a:r>
          </a:p>
          <a:p>
            <a:pPr lvl="4"/>
            <a:r>
              <a:rPr lang="en-GB" altLang="sl-SI"/>
              <a:t>Sixth Outline Level</a:t>
            </a:r>
          </a:p>
          <a:p>
            <a:pPr lvl="4"/>
            <a:r>
              <a:rPr lang="en-GB" altLang="sl-SI"/>
              <a:t>Seventh Outline Level</a:t>
            </a:r>
          </a:p>
          <a:p>
            <a:pPr lvl="4"/>
            <a:r>
              <a:rPr lang="en-GB" altLang="sl-SI"/>
              <a:t>Eighth Outline Level</a:t>
            </a:r>
          </a:p>
          <a:p>
            <a:pPr lvl="4"/>
            <a:r>
              <a:rPr lang="en-GB" altLang="sl-SI"/>
              <a:t>Ninth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5687F25-D8BA-43B0-818C-F7D28B43925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sl-SI" altLang="sl-SI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97BA374-346C-46A8-A551-1803ABE95BC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Arial Unicode MS" charset="0"/>
              </a:defRPr>
            </a:lvl1pPr>
          </a:lstStyle>
          <a:p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414682-295F-464A-BF2F-5169730CDD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Arial Unicode MS" charset="0"/>
              </a:defRPr>
            </a:lvl1pPr>
          </a:lstStyle>
          <a:p>
            <a:fld id="{1705A597-92CA-41DF-88B4-AB02258BAA08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0B256C81-DAC7-424B-87F7-DAB2BB180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119188"/>
            <a:ext cx="5562600" cy="21050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b="1" i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I. del;</a:t>
            </a:r>
            <a:br>
              <a:rPr lang="sl-SI" altLang="sl-SI" b="1" i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</a:br>
            <a:r>
              <a:rPr lang="sl-SI" altLang="sl-SI" b="1" i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LJUDSKA GLASBENA ZAPUŠČINA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AE8A38EF-BCF6-4246-AC78-BD39A699157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514600" y="4114800"/>
            <a:ext cx="4191000" cy="1219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b="1" i="1">
                <a:solidFill>
                  <a:srgbClr val="F078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  <a:endParaRPr lang="sl-SI" altLang="sl-SI" b="1" i="1" dirty="0">
              <a:solidFill>
                <a:srgbClr val="F078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8EB"/>
            </a:gs>
            <a:gs pos="100000">
              <a:srgbClr val="FFCC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676EA988-677F-4C34-812F-16A9E8774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300413"/>
            <a:ext cx="4859337" cy="355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342C1E0F-0256-4DFA-9BFD-2D645552B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sz="48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TRIO KURJA KOŽA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D74BA8D-123A-4503-B833-32C4A1F9A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24800" cy="4495800"/>
          </a:xfrm>
          <a:ln/>
        </p:spPr>
        <p:txBody>
          <a:bodyPr/>
          <a:lstStyle/>
          <a:p>
            <a:pPr marL="341313" indent="-341313">
              <a:buClr>
                <a:srgbClr val="E481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E48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Štajerski plesi in pesmi</a:t>
            </a:r>
          </a:p>
          <a:p>
            <a:pPr marL="341313" indent="-341313">
              <a:buClr>
                <a:srgbClr val="E481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E48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Z značilnimi ljudskimi glasbili, trstenkami.</a:t>
            </a:r>
          </a:p>
          <a:p>
            <a:pPr marL="341313" indent="-341313">
              <a:buClr>
                <a:srgbClr val="E481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E48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Skupino sestavljajo Drago Kunej, Nenad Firšt in Peter Kunej, delujejo pa od leta 1992.</a:t>
            </a:r>
            <a:r>
              <a:rPr lang="sl-SI" altLang="sl-SI">
                <a:solidFill>
                  <a:srgbClr val="E481FF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8CADB085-9287-49CC-AAA1-42A5FE9E9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514850"/>
            <a:ext cx="48863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D246920C-F380-463B-8EAC-A33012150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"/>
            <a:ext cx="3733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2250"/>
              </a:spcBef>
              <a:buClrTx/>
              <a:buFontTx/>
              <a:buNone/>
            </a:pPr>
            <a:r>
              <a:rPr lang="sl-SI" altLang="sl-SI" sz="3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TRIO KURJA KOŽA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50000">
              <a:srgbClr val="FFEBFA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548B3871-A163-4D3A-A462-C4E3AF75C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51300"/>
            <a:ext cx="441960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Rectangle 2">
            <a:extLst>
              <a:ext uri="{FF2B5EF4-FFF2-40B4-BE49-F238E27FC236}">
                <a16:creationId xmlns:a16="http://schemas.microsoft.com/office/drawing/2014/main" id="{F267DD2B-9960-4B83-96FC-31536DD9A1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37338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sz="54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KATICE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7A5E356-A688-481F-8DFF-1C8FF04CE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382000" cy="3124200"/>
          </a:xfrm>
          <a:ln/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E481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E48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Katice so ženska vokalna skupina iz Ljubljane </a:t>
            </a:r>
          </a:p>
          <a:p>
            <a:pPr marL="341313" indent="-341313">
              <a:spcBef>
                <a:spcPts val="700"/>
              </a:spcBef>
              <a:buClr>
                <a:srgbClr val="E481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E481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Druži jih navdušenje nad pestrostjo slovenske ljudske pesmi in želja po iskanju novih poti, ki povezujejo stare, preproste in lepe pesmi z novimi modernimi okusi.</a:t>
            </a:r>
            <a:r>
              <a:rPr lang="sl-SI" altLang="sl-SI" sz="2800">
                <a:solidFill>
                  <a:srgbClr val="E481FF"/>
                </a:solidFill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4F087B78-46E6-4816-A66B-84AE695AC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b="1">
                <a:effectLst>
                  <a:outerShdw blurRad="38100" dist="38100" dir="2700000" algn="tl">
                    <a:srgbClr val="C0C0C0"/>
                  </a:outerShdw>
                </a:effectLst>
              </a:rPr>
              <a:t>TOLOVAJ MATAJ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9B14EB6-62F4-47A2-8506-1E170E4D9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17526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E5C15629-28D3-4B81-B9D3-7E316DBA1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2057400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50808609-6D9A-4C39-B8AE-6BDCE9A43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25146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Godčevska zapuščina obrobnih slovenskih dežel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 additive="repl">
                                        <p:cTn id="7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99"/>
            </a:gs>
            <a:gs pos="50000">
              <a:srgbClr val="3399FF"/>
            </a:gs>
            <a:gs pos="100000">
              <a:srgbClr val="00669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D2CEED5D-6443-4624-B210-9721B73DE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5486400" cy="10588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sz="6000" b="1">
                <a:solidFill>
                  <a:srgbClr val="FFD0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DRUGI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06C7B30D-7646-42D7-ADDC-D992EC8BB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2971800"/>
          </a:xfrm>
          <a:ln/>
        </p:spPr>
        <p:txBody>
          <a:bodyPr/>
          <a:lstStyle/>
          <a:p>
            <a:pPr marL="341313" indent="-341313">
              <a:buClr>
                <a:srgbClr val="FFD007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pevka in pravlji</a:t>
            </a: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č</a:t>
            </a: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arka Ljoba Jen</a:t>
            </a: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č</a:t>
            </a: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e, </a:t>
            </a:r>
          </a:p>
          <a:p>
            <a:pPr marL="341313" indent="-341313">
              <a:buClr>
                <a:srgbClr val="FFD007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pevka Bogdana Herman</a:t>
            </a: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 …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96410C30-2FDB-423B-A4E2-F1CA017A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76600"/>
            <a:ext cx="44450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FF"/>
            </a:gs>
            <a:gs pos="100000">
              <a:srgbClr val="FF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C008C566-1424-4BDE-9886-D014E2913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39950"/>
            <a:ext cx="7772400" cy="14351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II. del;</a:t>
            </a:r>
            <a:b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</a:b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PREDSTAVITEV SKLADBE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1EAA831-6D2F-4A43-B923-020B50E3BCE2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P!NK:</a:t>
            </a:r>
          </a:p>
          <a:p>
            <a:pPr marL="0" indent="0"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Stupid girls</a:t>
            </a: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5EDE02A0-E0BB-417C-B2A7-FC52AD86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41148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750"/>
              </a:spcBef>
              <a:buClrTx/>
              <a:buFontTx/>
              <a:buNone/>
            </a:pPr>
            <a:r>
              <a:rPr lang="sl-SI" altLang="sl-SI" sz="28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Izvajalka in besedilo: P!NK</a:t>
            </a: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5F2C3A62-CE42-4449-8E60-A95B5F9E7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7200"/>
            <a:ext cx="3733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750"/>
              </a:spcBef>
              <a:buClrTx/>
              <a:buFontTx/>
              <a:buNone/>
            </a:pPr>
            <a:r>
              <a:rPr lang="sl-SI" altLang="sl-SI" sz="28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Glasba: N. OLVSON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0A0B6533-84C9-4170-94CF-717F5FF87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066800"/>
            <a:ext cx="3733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750"/>
              </a:spcBef>
              <a:buClrTx/>
              <a:buFontTx/>
              <a:buNone/>
            </a:pPr>
            <a:r>
              <a:rPr lang="sl-SI" altLang="sl-SI" sz="28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Aranžma: R. LYNCH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01DFCE87-F1C3-4BF9-B6B4-847BFB57A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10200"/>
            <a:ext cx="34290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750"/>
              </a:spcBef>
              <a:buClrTx/>
              <a:buFontTx/>
              <a:buNone/>
            </a:pPr>
            <a:r>
              <a:rPr lang="sl-SI" altLang="sl-SI" sz="28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Glasbena zvrst: POP-ROCK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4F03C37A-7F7A-49A7-B8D8-E4C8090B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486400"/>
            <a:ext cx="32766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750"/>
              </a:spcBef>
              <a:buClrTx/>
              <a:buFontTx/>
              <a:buNone/>
            </a:pPr>
            <a:r>
              <a:rPr lang="sl-SI" altLang="sl-SI" sz="2800" b="1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Album: I’m not dead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F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D68BE994-E1DE-48A0-8906-739CD29596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POSLUŠAMO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1E5DDB3D-0C8C-44A2-B106-BBD3544566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743200"/>
            <a:ext cx="8229600" cy="3276600"/>
          </a:xfrm>
          <a:ln/>
        </p:spPr>
        <p:txBody>
          <a:bodyPr/>
          <a:lstStyle/>
          <a:p>
            <a:pPr indent="-341313" algn="ctr">
              <a:spcBef>
                <a:spcPts val="25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sl-SI" altLang="sl-SI" sz="4000">
                <a:latin typeface="Century Gothic" panose="020B0502020202020204" pitchFamily="34" charset="0"/>
              </a:rPr>
              <a:t>REFREN:</a:t>
            </a:r>
          </a:p>
          <a:p>
            <a:pPr indent="-341313" algn="ctr">
              <a:spcBef>
                <a:spcPts val="17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sl-SI" altLang="sl-SI" sz="2800">
                <a:latin typeface="Century Gothic" panose="020B0502020202020204" pitchFamily="34" charset="0"/>
              </a:rPr>
              <a:t>Maybe if I act like that,</a:t>
            </a:r>
          </a:p>
          <a:p>
            <a:pPr indent="-341313" algn="ctr">
              <a:spcBef>
                <a:spcPts val="17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sl-SI" altLang="sl-SI" sz="2800">
                <a:latin typeface="Century Gothic" panose="020B0502020202020204" pitchFamily="34" charset="0"/>
              </a:rPr>
              <a:t>Flippin’ my blonde hair back </a:t>
            </a:r>
          </a:p>
          <a:p>
            <a:pPr indent="-341313" algn="ctr">
              <a:spcBef>
                <a:spcPts val="17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sl-SI" altLang="sl-SI" sz="2800">
                <a:latin typeface="Century Gothic" panose="020B0502020202020204" pitchFamily="34" charset="0"/>
              </a:rPr>
              <a:t>Push up my bra like that</a:t>
            </a:r>
          </a:p>
          <a:p>
            <a:pPr indent="-341313" algn="ctr">
              <a:spcBef>
                <a:spcPts val="17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sl-SI" altLang="sl-SI" sz="2800">
                <a:latin typeface="Century Gothic" panose="020B0502020202020204" pitchFamily="34" charset="0"/>
              </a:rPr>
              <a:t>I don’t wanna be a stupid girl.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18F04700-F4EE-4F5E-9F41-780B9EC1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45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B5D1FE51-FB23-457C-856A-8694A7CE44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NALOGA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4E4B3460-D3B5-432E-B8AE-05E85E2AC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ln/>
        </p:spPr>
        <p:txBody>
          <a:bodyPr/>
          <a:lstStyle/>
          <a:p>
            <a:pPr marL="341313" indent="-341313"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Vsak dobi bonbon, na katerem je del besedila pesmi. </a:t>
            </a:r>
          </a:p>
          <a:p>
            <a:pPr marL="341313" indent="-341313"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Vsi skupaj morate sestaviti celoten del besedila!</a:t>
            </a:r>
          </a:p>
          <a:p>
            <a:pPr marL="341313" indent="-341313"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Pomagajte si s prevodom pesmi!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3399"/>
            </a:gs>
            <a:gs pos="50000">
              <a:srgbClr val="FFFFFF"/>
            </a:gs>
            <a:gs pos="100000">
              <a:srgbClr val="33339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596574DF-17C1-4F5A-9EA4-3FE72F41E6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b="1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SLOVENIJA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BE47BB6E-59FA-4D28-8897-A7D28FEB39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ln/>
        </p:spPr>
        <p:txBody>
          <a:bodyPr/>
          <a:lstStyle/>
          <a:p>
            <a:pPr marL="341313" indent="-341313">
              <a:buClr>
                <a:srgbClr val="33339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Zelo raznolika država. </a:t>
            </a:r>
          </a:p>
          <a:p>
            <a:pPr marL="341313" indent="-341313">
              <a:buClr>
                <a:srgbClr val="33339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Stičišče Alp, Panonije, Jadranskega morja.</a:t>
            </a:r>
          </a:p>
          <a:p>
            <a:pPr marL="341313" indent="-341313">
              <a:buClr>
                <a:srgbClr val="33339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Povezuje germansko, romansko, ugrofinsko in slovansko kulturo.</a:t>
            </a:r>
          </a:p>
          <a:p>
            <a:pPr marL="341313" indent="-341313">
              <a:buClr>
                <a:srgbClr val="33339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>
                <a:latin typeface="Century Gothic" panose="020B0502020202020204" pitchFamily="34" charset="0"/>
              </a:rPr>
              <a:t>Ima zelo raznoliko dediščino.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 additive="repl"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7" dur="500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3E33146F-7A51-46F6-9372-F1F458DEE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3810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b="1" i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ZGODOVINA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CA4E122F-EDF7-4A7F-B443-C0456ED787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7223125" cy="5257800"/>
          </a:xfrm>
          <a:ln/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L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et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o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1775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 - 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pater Dizma Zakotnik zapi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še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prvih 5 besedil slovenskih ljudskih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 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pesmi.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B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aron 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Ž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iga Zois in pesnik Valentin Vodnik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Andrej Smole, Stank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o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Vraz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dr. Karl Štreklj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 (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štiri knjig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e)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Franc Kramar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Folklorni inštitut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 (1934) =&gt; 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Glasbeno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-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narodopisni inštitut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 (1951)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zbirka "Slovenske ljudske pesmi"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Radi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o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Slovenija</a:t>
            </a:r>
            <a:r>
              <a:rPr lang="sl-SI" altLang="sl-SI" sz="2800" b="1">
                <a:solidFill>
                  <a:srgbClr val="8EB1F6"/>
                </a:solidFill>
                <a:latin typeface="Century Gothic" panose="020B0502020202020204" pitchFamily="34" charset="0"/>
              </a:rPr>
              <a:t> (hrani preko 20 tisoč min gradiva)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53A6BA83-8694-4F69-88D3-7B37D77B4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508500"/>
            <a:ext cx="142875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4C0D5DB-79A9-49DE-8E40-3D44817F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125538"/>
            <a:ext cx="19208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D9B3ECA9-9EDE-4FB4-900E-E174365EFA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b="1" i="1">
                <a:solidFill>
                  <a:srgbClr val="8EB1F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LJUDSKO IZROČILO DANES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7197435-1DFA-4FDD-8559-DC6ECA00FD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483225" cy="4525963"/>
          </a:xfrm>
          <a:ln/>
        </p:spPr>
        <p:txBody>
          <a:bodyPr/>
          <a:lstStyle/>
          <a:p>
            <a:pPr marL="341313" indent="-341313">
              <a:lnSpc>
                <a:spcPct val="90000"/>
              </a:lnSpc>
              <a:buClr>
                <a:srgbClr val="8EB1F6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ljudsko petje in god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</a:rPr>
              <a:t>č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evske vi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</a:rPr>
              <a:t>ž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</a:rPr>
              <a:t> 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ob praznovanjih godov, na novoletnih sre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</a:rPr>
              <a:t>č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anjih, porokah, martinovanjih, koledovanjih, itd. </a:t>
            </a:r>
          </a:p>
          <a:p>
            <a:pPr marL="341313" indent="-341313">
              <a:lnSpc>
                <a:spcPct val="90000"/>
              </a:lnSpc>
              <a:buClr>
                <a:srgbClr val="8EB1F6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preporodna 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</a:rPr>
              <a:t>ali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sodobna ljudska glasba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</a:rPr>
              <a:t> </a:t>
            </a:r>
          </a:p>
          <a:p>
            <a:pPr marL="341313" indent="-341313">
              <a:lnSpc>
                <a:spcPct val="90000"/>
              </a:lnSpc>
              <a:buClr>
                <a:srgbClr val="8EB1F6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narodnozabavna glasba</a:t>
            </a:r>
            <a:r>
              <a:rPr lang="sl-SI" altLang="sl-SI" b="1">
                <a:solidFill>
                  <a:srgbClr val="CFDEFB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F83764C6-1688-4733-B774-10D35525E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20938"/>
            <a:ext cx="2836862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8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AB648BAC-A454-4B04-83C9-5945A30B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266382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37242050-D053-4186-ABB9-F0ECFCC0E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66675"/>
            <a:ext cx="8610600" cy="13128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sz="36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K</a:t>
            </a:r>
            <a:r>
              <a:rPr lang="sl-SI" altLang="sl-SI" sz="3600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</a:t>
            </a:r>
            <a:r>
              <a:rPr lang="sl-SI" altLang="sl-SI" sz="36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ncerti, </a:t>
            </a:r>
            <a:r>
              <a:rPr lang="sl-SI" altLang="sl-SI" sz="3600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</a:t>
            </a:r>
            <a:r>
              <a:rPr lang="sl-SI" altLang="sl-SI" sz="36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rireditve in </a:t>
            </a:r>
            <a:r>
              <a:rPr lang="sl-SI" altLang="sl-SI" sz="3600" b="1">
                <a:solidFill>
                  <a:srgbClr val="CFDEFB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fe</a:t>
            </a:r>
            <a:r>
              <a:rPr lang="sl-SI" altLang="sl-SI" sz="3600" b="1">
                <a:solidFill>
                  <a:srgbClr val="8EB1F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stivali z ljudsko glasbo</a:t>
            </a:r>
            <a:r>
              <a:rPr lang="sl-SI" altLang="sl-SI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97DD6C8-6E4D-4539-A799-5A60B948C1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534400" cy="5181600"/>
          </a:xfrm>
          <a:ln/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Folklorni festival v Beltincih (konec zadnjega tedna v juliju)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Festival Lent - poleti v Mariboru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Druga godba - junij v Ljubljani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Okarina folk festival - julij, avgust na Bledu 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Mediteran festival - poleti na Obali v Izoli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Folkest, mednarodni festival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Festival Ljubljana - mednarodni poletni festival (koncerti, nastopi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)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Festival godcev na ustno harmoniko "Ah, te orglice"- 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1.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sobot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v februarju v Mokronogu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Tekmovanje Zlata harmonika – 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1.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 sobota v septembru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Revija citrarjev Zlate citre - Gri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ž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e pri 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Ž</a:t>
            </a:r>
            <a:r>
              <a:rPr lang="sl-SI" altLang="sl-SI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alcu - julij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3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8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8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3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8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3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8" dur="50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53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58" dur="500"/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AFD47BCA-74D4-44B0-94DD-D26CBEA674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b="1" i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Izobra</a:t>
            </a:r>
            <a:r>
              <a:rPr lang="sl-SI" altLang="sl-SI" b="1" i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ž</a:t>
            </a:r>
            <a:r>
              <a:rPr lang="sl-SI" altLang="sl-SI" b="1" i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evanje o ljudski glasbi</a:t>
            </a:r>
            <a:r>
              <a:rPr lang="sl-SI" altLang="sl-SI" b="1" i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C789767A-6C42-4EF0-ADA9-CB6768A262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525963"/>
          </a:xfrm>
          <a:ln/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>
                <a:latin typeface="Century Gothic" panose="020B0502020202020204" pitchFamily="34" charset="0"/>
              </a:rPr>
              <a:t>Vrtci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>
                <a:latin typeface="Century Gothic" panose="020B0502020202020204" pitchFamily="34" charset="0"/>
              </a:rPr>
              <a:t>Osnovne šole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>
                <a:latin typeface="Century Gothic" panose="020B0502020202020204" pitchFamily="34" charset="0"/>
              </a:rPr>
              <a:t>Srednje šole in gimnazije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>
                <a:latin typeface="Century Gothic" panose="020B0502020202020204" pitchFamily="34" charset="0"/>
              </a:rPr>
              <a:t>Glasbene šole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>
                <a:latin typeface="Century Gothic" panose="020B0502020202020204" pitchFamily="34" charset="0"/>
                <a:cs typeface="Times New Roman" panose="02020603050405020304" pitchFamily="18" charset="0"/>
              </a:rPr>
              <a:t>Glasbena akademija 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>
                <a:latin typeface="Century Gothic" panose="020B0502020202020204" pitchFamily="34" charset="0"/>
                <a:cs typeface="Times New Roman" panose="02020603050405020304" pitchFamily="18" charset="0"/>
              </a:rPr>
              <a:t>Etnomuzikološka katedra na Filozofski fakulteti v Ljubljani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>
                <a:latin typeface="Century Gothic" panose="020B0502020202020204" pitchFamily="34" charset="0"/>
                <a:cs typeface="Times New Roman" panose="02020603050405020304" pitchFamily="18" charset="0"/>
              </a:rPr>
              <a:t>Pedagoška </a:t>
            </a:r>
            <a:r>
              <a:rPr lang="sl-SI" altLang="sl-SI" sz="2800">
                <a:latin typeface="Century Gothic" panose="020B0502020202020204" pitchFamily="34" charset="0"/>
              </a:rPr>
              <a:t>fakulteta</a:t>
            </a:r>
            <a:r>
              <a:rPr lang="sl-SI" altLang="sl-SI" sz="2800">
                <a:latin typeface="Century Gothic" panose="020B0502020202020204" pitchFamily="34" charset="0"/>
                <a:cs typeface="Times New Roman" panose="02020603050405020304" pitchFamily="18" charset="0"/>
              </a:rPr>
              <a:t> v Mariboru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>
                <a:latin typeface="Century Gothic" panose="020B0502020202020204" pitchFamily="34" charset="0"/>
                <a:cs typeface="Times New Roman" panose="02020603050405020304" pitchFamily="18" charset="0"/>
              </a:rPr>
              <a:t>Javni sklad RS za kulturne dejavnosti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>
                <a:srgbClr val="131F79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sz="2800">
                <a:latin typeface="Century Gothic" panose="020B0502020202020204" pitchFamily="34" charset="0"/>
              </a:rPr>
              <a:t>D</a:t>
            </a:r>
            <a:r>
              <a:rPr lang="sl-SI" altLang="sl-SI" sz="2800">
                <a:latin typeface="Century Gothic" panose="020B0502020202020204" pitchFamily="34" charset="0"/>
                <a:cs typeface="Times New Roman" panose="02020603050405020304" pitchFamily="18" charset="0"/>
              </a:rPr>
              <a:t>ruštvo Folk Slovenija.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sl-SI" altLang="sl-SI" sz="280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1390D548-79B2-4F3A-A00E-63F6485B1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12875"/>
            <a:ext cx="224155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2/3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6A428A52-6F1D-4259-81D4-F59693F37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6934200" cy="2895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b="1">
                <a:solidFill>
                  <a:srgbClr val="EBB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IZVAJALCI IN RAZISK</a:t>
            </a:r>
            <a:r>
              <a:rPr lang="sl-SI" altLang="sl-SI" b="1">
                <a:solidFill>
                  <a:srgbClr val="EBB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O</a:t>
            </a:r>
            <a:r>
              <a:rPr lang="sl-SI" altLang="sl-SI" b="1">
                <a:solidFill>
                  <a:srgbClr val="EBB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VALCI SLOVENSKE LJUDSKE GLASBE</a:t>
            </a:r>
            <a:r>
              <a:rPr lang="sl-SI" altLang="sl-SI" b="1">
                <a:solidFill>
                  <a:srgbClr val="EBB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CD6EE9E-D0EF-4973-B03D-2FED1F71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500438"/>
            <a:ext cx="52832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6E5F3727-2FE5-470C-850F-2A712DBF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95800"/>
            <a:ext cx="3022600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90CD9481-1932-4972-A67C-59E1ADDD00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l-SI" altLang="sl-SI" sz="3600" b="1">
                <a:latin typeface="Century Gothic" panose="020B0502020202020204" pitchFamily="34" charset="0"/>
                <a:cs typeface="Times New Roman" panose="02020603050405020304" pitchFamily="18" charset="0"/>
              </a:rPr>
              <a:t>ANSAMBEL TRUTAMORA SLOVENICA</a:t>
            </a:r>
            <a:r>
              <a:rPr lang="sl-SI" altLang="sl-SI" sz="480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86F874B-F59D-4F65-8691-511EBE1D1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ln/>
        </p:spPr>
        <p:txBody>
          <a:bodyPr/>
          <a:lstStyle/>
          <a:p>
            <a:pPr marL="341313" indent="-341313">
              <a:buClr>
                <a:srgbClr val="FF66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30-letnica delovanja</a:t>
            </a:r>
          </a:p>
          <a:p>
            <a:pPr marL="341313" indent="-341313">
              <a:buClr>
                <a:srgbClr val="FF66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Prvotno jedro Omrzel-terlep</a:t>
            </a:r>
          </a:p>
          <a:p>
            <a:pPr marL="341313" indent="-341313">
              <a:buClr>
                <a:srgbClr val="FF66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Dr. Mira Omrzel</a:t>
            </a:r>
          </a:p>
          <a:p>
            <a:pPr marL="341313" indent="-341313">
              <a:buClr>
                <a:srgbClr val="FF66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animacijskih koncertov za mladino, kot predavanja z zvo</a:t>
            </a:r>
            <a:r>
              <a:rPr lang="sl-SI" altLang="sl-SI" b="1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č</a:t>
            </a:r>
            <a:r>
              <a:rPr lang="sl-SI" altLang="sl-SI" b="1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nimi ilustracijami ali s komentiranimi koncerti.</a:t>
            </a:r>
          </a:p>
          <a:p>
            <a:pPr marL="341313" indent="-341313">
              <a:buClr>
                <a:srgbClr val="FF66FF"/>
              </a:buClr>
              <a:buFont typeface="Wingdings" panose="05000000000000000000" pitchFamily="2" charset="2"/>
              <a:buChar char="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sl-SI" altLang="sl-SI" b="1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Simbol TRUTAMORA</a:t>
            </a:r>
            <a:r>
              <a:rPr lang="sl-SI" altLang="sl-SI" b="1">
                <a:solidFill>
                  <a:srgbClr val="FF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F5BCA000-714A-4F29-B8A7-19E4E1AE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5163"/>
            <a:ext cx="5943600" cy="111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C263D670-7F58-4EDA-8CDC-C3275079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9338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l-SI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sl-SI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On-screen Show (4:3)</PresentationFormat>
  <Paragraphs>96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Century Gothic</vt:lpstr>
      <vt:lpstr>Comic Sans MS</vt:lpstr>
      <vt:lpstr>Times New Roman</vt:lpstr>
      <vt:lpstr>Wingdings</vt:lpstr>
      <vt:lpstr>Office Theme</vt:lpstr>
      <vt:lpstr>I. del; LJUDSKA GLASBENA ZAPUŠČINA</vt:lpstr>
      <vt:lpstr>SLOVENIJA</vt:lpstr>
      <vt:lpstr>ZGODOVINA</vt:lpstr>
      <vt:lpstr>LJUDSKO IZROČILO DANES</vt:lpstr>
      <vt:lpstr>Koncerti, prireditve in festivali z ljudsko glasbo </vt:lpstr>
      <vt:lpstr>Izobraževanje o ljudski glasbi </vt:lpstr>
      <vt:lpstr>IZVAJALCI IN RAZISKOVALCI SLOVENSKE LJUDSKE GLASBE </vt:lpstr>
      <vt:lpstr>ANSAMBEL TRUTAMORA SLOVENICA </vt:lpstr>
      <vt:lpstr>PowerPoint Presentation</vt:lpstr>
      <vt:lpstr>TRIO KURJA KOŽA</vt:lpstr>
      <vt:lpstr>PowerPoint Presentation</vt:lpstr>
      <vt:lpstr>KATICE</vt:lpstr>
      <vt:lpstr>TOLOVAJ MATAJ</vt:lpstr>
      <vt:lpstr>DRUGI</vt:lpstr>
      <vt:lpstr>II. del; PREDSTAVITEV SKLADBE</vt:lpstr>
      <vt:lpstr>POSLUŠAMO</vt:lpstr>
      <vt:lpstr>NALOGA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2019-05-31T08:42:16Z</dcterms:created>
  <dcterms:modified xsi:type="dcterms:W3CDTF">2019-05-31T08:42:16Z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