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40" r:id="rId1"/>
  </p:sldMasterIdLst>
  <p:notesMasterIdLst>
    <p:notesMasterId r:id="rId12"/>
  </p:notesMasterIdLst>
  <p:sldIdLst>
    <p:sldId id="256" r:id="rId2"/>
    <p:sldId id="257" r:id="rId3"/>
    <p:sldId id="259" r:id="rId4"/>
    <p:sldId id="258" r:id="rId5"/>
    <p:sldId id="263" r:id="rId6"/>
    <p:sldId id="261" r:id="rId7"/>
    <p:sldId id="260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1B2C91-541D-428C-806B-28B2B7A1D561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709C35-52B7-41E3-B432-2099BC86D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715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09C35-52B7-41E3-B432-2099BC86D8E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306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09C35-52B7-41E3-B432-2099BC86D8E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406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l-SI"/>
              <a:t>Kliknite, če želite urediti slog podnaslova matrice</a:t>
            </a:r>
            <a:endParaRPr kumimoji="0" lang="en-US"/>
          </a:p>
        </p:txBody>
      </p:sp>
      <p:sp>
        <p:nvSpPr>
          <p:cNvPr id="30" name="Ograda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AD453-8D78-4296-872C-8CCA921A3A62}" type="datetimeFigureOut">
              <a:rPr lang="en-US" smtClean="0"/>
              <a:pPr/>
              <a:t>7/1/2019</a:t>
            </a:fld>
            <a:endParaRPr lang="en-US"/>
          </a:p>
        </p:txBody>
      </p:sp>
      <p:sp>
        <p:nvSpPr>
          <p:cNvPr id="19" name="Ograda no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Ograda številke diapoz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6405C-0C03-4290-BE21-CA8C12568E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l-SI"/>
              <a:t>Kliknite, če želite urediti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AD453-8D78-4296-872C-8CCA921A3A62}" type="datetimeFigureOut">
              <a:rPr lang="en-US" smtClean="0"/>
              <a:pPr/>
              <a:t>7/1/2019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6405C-0C03-4290-BE21-CA8C12568E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sl-SI"/>
              <a:t>Kliknite, če želite urediti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AD453-8D78-4296-872C-8CCA921A3A62}" type="datetimeFigureOut">
              <a:rPr lang="en-US" smtClean="0"/>
              <a:pPr/>
              <a:t>7/1/2019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6405C-0C03-4290-BE21-CA8C12568E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l-SI"/>
              <a:t>Kliknite, če želite urediti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AD453-8D78-4296-872C-8CCA921A3A62}" type="datetimeFigureOut">
              <a:rPr lang="en-US" smtClean="0"/>
              <a:pPr/>
              <a:t>7/1/2019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6405C-0C03-4290-BE21-CA8C12568E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l-SI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AD453-8D78-4296-872C-8CCA921A3A62}" type="datetimeFigureOut">
              <a:rPr lang="en-US" smtClean="0"/>
              <a:pPr/>
              <a:t>7/1/2019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6405C-0C03-4290-BE21-CA8C12568E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/>
              <a:t>Kliknite, če želite urediti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/>
              <a:t>Kliknite, če želite urediti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AD453-8D78-4296-872C-8CCA921A3A62}" type="datetimeFigureOut">
              <a:rPr lang="en-US" smtClean="0"/>
              <a:pPr/>
              <a:t>7/1/2019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6405C-0C03-4290-BE21-CA8C12568E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/>
              <a:t>Kliknite, če želite urediti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l-SI"/>
              <a:t>Kliknite, če želite urediti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l-SI"/>
              <a:t>Kliknite, če želite urediti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AD453-8D78-4296-872C-8CCA921A3A62}" type="datetimeFigureOut">
              <a:rPr lang="en-US" smtClean="0"/>
              <a:pPr/>
              <a:t>7/1/2019</a:t>
            </a:fld>
            <a:endParaRPr lang="en-US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6405C-0C03-4290-BE21-CA8C12568E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AD453-8D78-4296-872C-8CCA921A3A62}" type="datetimeFigureOut">
              <a:rPr lang="en-US" smtClean="0"/>
              <a:pPr/>
              <a:t>7/1/2019</a:t>
            </a:fld>
            <a:endParaRPr lang="en-US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6405C-0C03-4290-BE21-CA8C12568E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AD453-8D78-4296-872C-8CCA921A3A62}" type="datetimeFigureOut">
              <a:rPr lang="en-US" smtClean="0"/>
              <a:pPr/>
              <a:t>7/1/2019</a:t>
            </a:fld>
            <a:endParaRPr lang="en-US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6405C-0C03-4290-BE21-CA8C12568E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/>
              <a:t>Kliknite, če želite urediti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AD453-8D78-4296-872C-8CCA921A3A62}" type="datetimeFigureOut">
              <a:rPr lang="en-US" smtClean="0"/>
              <a:pPr/>
              <a:t>7/1/2019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6405C-0C03-4290-BE21-CA8C12568E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dreži in zaokroži en kot pravokotnika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otni trikotni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l-SI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AD453-8D78-4296-872C-8CCA921A3A62}" type="datetimeFigureOut">
              <a:rPr lang="en-US" smtClean="0"/>
              <a:pPr/>
              <a:t>7/1/2019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546405C-0C03-4290-BE21-CA8C12568E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l-SI"/>
              <a:t>Kliknite ikono, če želite dodati sliko</a:t>
            </a:r>
            <a:endParaRPr kumimoji="0" lang="en-US" dirty="0"/>
          </a:p>
        </p:txBody>
      </p:sp>
      <p:sp>
        <p:nvSpPr>
          <p:cNvPr id="10" name="Prostoročno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Prostoročno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očno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rostoročno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Ograda naslova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30" name="Ograda besedila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l-SI"/>
              <a:t>Kliknite, če želite urediti sloge besedila matrice</a:t>
            </a:r>
          </a:p>
          <a:p>
            <a:pPr lvl="1" eaLnBrk="1" latinLnBrk="0" hangingPunct="1"/>
            <a:r>
              <a:rPr kumimoji="0" lang="sl-SI"/>
              <a:t>Druga raven</a:t>
            </a:r>
          </a:p>
          <a:p>
            <a:pPr lvl="2" eaLnBrk="1" latinLnBrk="0" hangingPunct="1"/>
            <a:r>
              <a:rPr kumimoji="0" lang="sl-SI"/>
              <a:t>Tretja raven</a:t>
            </a:r>
          </a:p>
          <a:p>
            <a:pPr lvl="3" eaLnBrk="1" latinLnBrk="0" hangingPunct="1"/>
            <a:r>
              <a:rPr kumimoji="0" lang="sl-SI"/>
              <a:t>Četrta raven</a:t>
            </a:r>
          </a:p>
          <a:p>
            <a:pPr lvl="4" eaLnBrk="1" latinLnBrk="0" hangingPunct="1"/>
            <a:r>
              <a:rPr kumimoji="0" lang="sl-SI"/>
              <a:t>Peta raven</a:t>
            </a:r>
            <a:endParaRPr kumimoji="0" lang="en-US"/>
          </a:p>
        </p:txBody>
      </p:sp>
      <p:sp>
        <p:nvSpPr>
          <p:cNvPr id="10" name="Ograda datum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76AD453-8D78-4296-872C-8CCA921A3A62}" type="datetimeFigureOut">
              <a:rPr lang="en-US" smtClean="0"/>
              <a:pPr/>
              <a:t>7/1/2019</a:t>
            </a:fld>
            <a:endParaRPr lang="en-US"/>
          </a:p>
        </p:txBody>
      </p:sp>
      <p:sp>
        <p:nvSpPr>
          <p:cNvPr id="22" name="Ograda no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Ograda številke diapoz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546405C-0C03-4290-BE21-CA8C12568EE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Prostoročno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Prostoročno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Laura\Downloads\Bob%20Marley%20-%20A%20lalala%20long.mp3" TargetMode="Externa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bmarley.com/" TargetMode="External"/><Relationship Id="rId2" Type="http://schemas.openxmlformats.org/officeDocument/2006/relationships/hyperlink" Target="https://sl.wikipedia.org/wiki/Bob_Marle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iography.com/people/bob-marley-939952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gif"/><Relationship Id="rId9" Type="http://schemas.openxmlformats.org/officeDocument/2006/relationships/image" Target="../media/image1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5" Type="http://schemas.openxmlformats.org/officeDocument/2006/relationships/image" Target="../media/image3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Relationship Id="rId14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file:///C:\Users\Laura\Downloads\Bob%20Marley%20Three%20little%20birds%20(Original).mp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-5437112" y="1268760"/>
            <a:ext cx="8229600" cy="1470025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sl-SI" sz="66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NESTA</a:t>
            </a:r>
            <a:endParaRPr lang="en-US" sz="6600" b="1" dirty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-396552" y="908720"/>
            <a:ext cx="4896544" cy="936104"/>
          </a:xfrm>
        </p:spPr>
        <p:txBody>
          <a:bodyPr>
            <a:normAutofit fontScale="70000" lnSpcReduction="2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sl-SI" sz="9600" b="1" dirty="0">
                <a:ln/>
                <a:solidFill>
                  <a:schemeClr val="accent3"/>
                </a:solidFill>
              </a:rPr>
              <a:t>ROBERT</a:t>
            </a:r>
            <a:endParaRPr lang="en-US" sz="9600" b="1" dirty="0">
              <a:ln/>
              <a:solidFill>
                <a:schemeClr val="accent3"/>
              </a:solidFill>
            </a:endParaRPr>
          </a:p>
        </p:txBody>
      </p:sp>
      <p:sp>
        <p:nvSpPr>
          <p:cNvPr id="9" name="PoljeZBesedilom 8"/>
          <p:cNvSpPr txBox="1"/>
          <p:nvPr/>
        </p:nvSpPr>
        <p:spPr>
          <a:xfrm>
            <a:off x="179512" y="2708920"/>
            <a:ext cx="720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8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MARLEY </a:t>
            </a:r>
            <a:endParaRPr lang="en-US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" name="Slika 9" descr="logo_retin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231761">
            <a:off x="3808207" y="3897858"/>
            <a:ext cx="4996802" cy="975403"/>
          </a:xfrm>
          <a:prstGeom prst="rect">
            <a:avLst/>
          </a:prstGeom>
        </p:spPr>
      </p:pic>
      <p:pic>
        <p:nvPicPr>
          <p:cNvPr id="11" name="Slika 10" descr="HERO-tourhistory7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898571"/>
            <a:ext cx="3918857" cy="1959429"/>
          </a:xfrm>
          <a:prstGeom prst="rect">
            <a:avLst/>
          </a:prstGeom>
        </p:spPr>
      </p:pic>
      <p:pic>
        <p:nvPicPr>
          <p:cNvPr id="12" name="Slika 11" descr="Flag_of_Jamaica.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85880" y="836712"/>
            <a:ext cx="3958120" cy="1709936"/>
          </a:xfrm>
          <a:prstGeom prst="rect">
            <a:avLst/>
          </a:prstGeom>
        </p:spPr>
      </p:pic>
      <p:pic>
        <p:nvPicPr>
          <p:cNvPr id="13" name="Slika 12" descr="Blkxbk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6577621" y="3920578"/>
            <a:ext cx="2566379" cy="2937422"/>
          </a:xfrm>
          <a:prstGeom prst="rect">
            <a:avLst/>
          </a:prstGeom>
        </p:spPr>
      </p:pic>
      <p:pic>
        <p:nvPicPr>
          <p:cNvPr id="14" name="Bob Marley - A lalala long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91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8229600" cy="1143000"/>
          </a:xfrm>
        </p:spPr>
        <p:txBody>
          <a:bodyPr/>
          <a:lstStyle/>
          <a:p>
            <a:r>
              <a:rPr lang="sl-SI" dirty="0">
                <a:solidFill>
                  <a:srgbClr val="FF0000"/>
                </a:solidFill>
              </a:rPr>
              <a:t>VIRI: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https://sl.wikipedia.org/wiki/Bob_Marley</a:t>
            </a:r>
            <a:endParaRPr lang="sl-SI" dirty="0"/>
          </a:p>
          <a:p>
            <a:endParaRPr lang="sl-SI" dirty="0"/>
          </a:p>
          <a:p>
            <a:r>
              <a:rPr lang="en-US" dirty="0">
                <a:hlinkClick r:id="rId3"/>
              </a:rPr>
              <a:t>http://www.bobmarley.com/</a:t>
            </a:r>
            <a:endParaRPr lang="sl-SI" dirty="0"/>
          </a:p>
          <a:p>
            <a:pPr marL="0" indent="0">
              <a:buNone/>
            </a:pPr>
            <a:endParaRPr lang="sl-SI" dirty="0"/>
          </a:p>
          <a:p>
            <a:r>
              <a:rPr lang="en-US" dirty="0">
                <a:hlinkClick r:id="rId4"/>
              </a:rPr>
              <a:t>http://www.biography.com/people/bob-marley-9399524</a:t>
            </a:r>
            <a:endParaRPr lang="sl-SI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l-SI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OSNOVNI PODATKI in ZANIMIVOSTI</a:t>
            </a:r>
            <a:endParaRPr lang="en-US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-604" y="1844824"/>
            <a:ext cx="9144000" cy="5301207"/>
          </a:xfrm>
        </p:spPr>
        <p:txBody>
          <a:bodyPr>
            <a:normAutofit/>
          </a:bodyPr>
          <a:lstStyle/>
          <a:p>
            <a:r>
              <a:rPr lang="sl-SI" sz="1200" dirty="0">
                <a:latin typeface="Andalus" pitchFamily="18" charset="-78"/>
                <a:cs typeface="Andalus" pitchFamily="18" charset="-78"/>
              </a:rPr>
              <a:t>RODIL SE JE 6. FEBRUARJA 1945 NA JAMAJŠKEM PODEŽELJU</a:t>
            </a:r>
          </a:p>
          <a:p>
            <a:endParaRPr lang="sl-SI" sz="1200" dirty="0">
              <a:latin typeface="Andalus" pitchFamily="18" charset="-78"/>
              <a:cs typeface="Andalus" pitchFamily="18" charset="-78"/>
            </a:endParaRPr>
          </a:p>
          <a:p>
            <a:r>
              <a:rPr lang="sl-SI" sz="1200" dirty="0">
                <a:latin typeface="Andalus" pitchFamily="18" charset="-78"/>
                <a:cs typeface="Andalus" pitchFamily="18" charset="-78"/>
              </a:rPr>
              <a:t>MAMA JE BILA JAMAJČANKA, OČE ANGLEŽ</a:t>
            </a:r>
          </a:p>
          <a:p>
            <a:endParaRPr lang="sl-SI" sz="1200" dirty="0">
              <a:latin typeface="Andalus" pitchFamily="18" charset="-78"/>
              <a:cs typeface="Andalus" pitchFamily="18" charset="-78"/>
            </a:endParaRPr>
          </a:p>
          <a:p>
            <a:r>
              <a:rPr lang="sl-SI" sz="1200" dirty="0">
                <a:latin typeface="Andalus" pitchFamily="18" charset="-78"/>
                <a:cs typeface="Andalus" pitchFamily="18" charset="-78"/>
              </a:rPr>
              <a:t>V MLADIH LETIH JE  IMEL TEŽAVE S SOVRSTNIKI IN ZBADANJEM ZARADI SVOJE VELIKOSTI (163CM)</a:t>
            </a:r>
          </a:p>
          <a:p>
            <a:pPr>
              <a:buNone/>
            </a:pPr>
            <a:r>
              <a:rPr lang="sl-SI" sz="1200" dirty="0">
                <a:latin typeface="Andalus" pitchFamily="18" charset="-78"/>
                <a:cs typeface="Andalus" pitchFamily="18" charset="-78"/>
              </a:rPr>
              <a:t> </a:t>
            </a:r>
          </a:p>
          <a:p>
            <a:r>
              <a:rPr lang="sl-SI" sz="1200" dirty="0">
                <a:latin typeface="Andalus" pitchFamily="18" charset="-78"/>
                <a:cs typeface="Andalus" pitchFamily="18" charset="-78"/>
              </a:rPr>
              <a:t>KER JE KASNEJE POSTAL  MOČAN IN NEUSTRAŠEN JE DOBIL VZDEVEK TUFF GONG</a:t>
            </a:r>
          </a:p>
          <a:p>
            <a:endParaRPr lang="sl-SI" sz="1200" dirty="0">
              <a:latin typeface="Andalus" pitchFamily="18" charset="-78"/>
              <a:cs typeface="Andalus" pitchFamily="18" charset="-78"/>
            </a:endParaRPr>
          </a:p>
          <a:p>
            <a:r>
              <a:rPr lang="sl-SI" sz="1200" dirty="0">
                <a:latin typeface="Andalus" pitchFamily="18" charset="-78"/>
                <a:cs typeface="Andalus" pitchFamily="18" charset="-78"/>
              </a:rPr>
              <a:t>HODIL JE V GLASBENO ŠOLO KI JO JE VODIL TAKRAT ZELO CENJENI JAMAJŠKI PEVEC JOE HIGGS</a:t>
            </a:r>
          </a:p>
          <a:p>
            <a:endParaRPr lang="sl-SI" sz="1200" dirty="0">
              <a:latin typeface="Andalus" pitchFamily="18" charset="-78"/>
              <a:cs typeface="Andalus" pitchFamily="18" charset="-78"/>
            </a:endParaRPr>
          </a:p>
          <a:p>
            <a:r>
              <a:rPr lang="sl-SI" sz="1200" dirty="0">
                <a:latin typeface="Andalus" pitchFamily="18" charset="-78"/>
                <a:cs typeface="Andalus" pitchFamily="18" charset="-78"/>
              </a:rPr>
              <a:t>S PRIJATELJEM IZ GLASBENE ŠOLE JE USTVARIL SKUPINO  WAILING WAILERS KJER JE BIL SAM TUDI VODJA</a:t>
            </a:r>
          </a:p>
          <a:p>
            <a:endParaRPr lang="sl-SI" sz="1200" dirty="0">
              <a:latin typeface="Andalus" pitchFamily="18" charset="-78"/>
              <a:cs typeface="Andalus" pitchFamily="18" charset="-78"/>
            </a:endParaRPr>
          </a:p>
          <a:p>
            <a:r>
              <a:rPr lang="sl-SI" sz="1200" dirty="0">
                <a:latin typeface="Andalus" pitchFamily="18" charset="-78"/>
                <a:cs typeface="Andalus" pitchFamily="18" charset="-78"/>
              </a:rPr>
              <a:t>TA SKUPINA JE IMELA TUDI SPREMLJEVALNO Z IMENOM I THREES KJER JE PELA TUDI NJEGOVA ŽENA RITA ANDERSON, S KATERO JE IMEL 9 OTROK</a:t>
            </a:r>
          </a:p>
          <a:p>
            <a:endParaRPr lang="sl-SI" sz="1200" dirty="0">
              <a:latin typeface="Andalus" pitchFamily="18" charset="-78"/>
              <a:cs typeface="Andalus" pitchFamily="18" charset="-78"/>
            </a:endParaRPr>
          </a:p>
          <a:p>
            <a:r>
              <a:rPr lang="en-US" sz="1200" dirty="0"/>
              <a:t>NJEGOVO MOČ  SO NEKATERI DOŽIVLJALI KOT GROŽNJO.</a:t>
            </a:r>
            <a:r>
              <a:rPr lang="sl-SI" sz="1200" dirty="0"/>
              <a:t> </a:t>
            </a:r>
            <a:r>
              <a:rPr lang="en-US" sz="1200" dirty="0"/>
              <a:t>3 JANUARJA</a:t>
            </a:r>
            <a:r>
              <a:rPr lang="sl-SI" sz="1200" dirty="0"/>
              <a:t> </a:t>
            </a:r>
            <a:r>
              <a:rPr lang="en-US" sz="1200" dirty="0"/>
              <a:t>1976</a:t>
            </a:r>
            <a:r>
              <a:rPr lang="sl-SI" sz="1200" dirty="0"/>
              <a:t> </a:t>
            </a:r>
            <a:r>
              <a:rPr lang="en-US" sz="1200" dirty="0"/>
              <a:t>SO GA V MORILSKEM NAPADU</a:t>
            </a:r>
            <a:r>
              <a:rPr lang="sl-SI" sz="1200" dirty="0"/>
              <a:t> </a:t>
            </a:r>
            <a:r>
              <a:rPr lang="en-US" sz="1200" dirty="0"/>
              <a:t>RANILI IN IZGNALI IZ JAMAJKE ZA LETO DNI</a:t>
            </a:r>
            <a:endParaRPr lang="sl-SI" sz="1200" dirty="0"/>
          </a:p>
          <a:p>
            <a:endParaRPr lang="sl-SI" sz="1200" dirty="0">
              <a:latin typeface="Andalus" pitchFamily="18" charset="-78"/>
              <a:cs typeface="Andalus" pitchFamily="18" charset="-78"/>
            </a:endParaRPr>
          </a:p>
          <a:p>
            <a:pPr>
              <a:buNone/>
            </a:pPr>
            <a:endParaRPr lang="sl-SI" sz="1200" dirty="0">
              <a:latin typeface="Andalus" pitchFamily="18" charset="-78"/>
              <a:cs typeface="Andalus" pitchFamily="18" charset="-78"/>
            </a:endParaRPr>
          </a:p>
          <a:p>
            <a:endParaRPr lang="sl-SI" sz="1800" dirty="0"/>
          </a:p>
          <a:p>
            <a:endParaRPr lang="sl-SI" sz="1800" dirty="0"/>
          </a:p>
          <a:p>
            <a:endParaRPr lang="sl-SI" sz="1800" dirty="0"/>
          </a:p>
        </p:txBody>
      </p:sp>
      <p:pic>
        <p:nvPicPr>
          <p:cNvPr id="4" name="Slika 3" descr="Joe Higg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8264" y="2132856"/>
            <a:ext cx="1986679" cy="1578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grada vsebine 3" descr="Bob Marley(80-661-20)7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378128" cy="2617438"/>
          </a:xfrm>
        </p:spPr>
      </p:pic>
      <p:pic>
        <p:nvPicPr>
          <p:cNvPr id="5" name="Slika 4" descr="bob-marley-singing-rasta-501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99415" y="-10924"/>
            <a:ext cx="3644585" cy="2628361"/>
          </a:xfrm>
          <a:prstGeom prst="rect">
            <a:avLst/>
          </a:prstGeom>
        </p:spPr>
      </p:pic>
      <p:pic>
        <p:nvPicPr>
          <p:cNvPr id="6" name="Slika 5" descr="maxresdefaul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617438"/>
            <a:ext cx="2555776" cy="1916832"/>
          </a:xfrm>
          <a:prstGeom prst="rect">
            <a:avLst/>
          </a:prstGeom>
        </p:spPr>
      </p:pic>
      <p:pic>
        <p:nvPicPr>
          <p:cNvPr id="7" name="Slika 6" descr="dac2e0bc9e1746b1ab864636445daaa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30842" y="2617437"/>
            <a:ext cx="3209663" cy="4240563"/>
          </a:xfrm>
          <a:prstGeom prst="rect">
            <a:avLst/>
          </a:prstGeom>
        </p:spPr>
      </p:pic>
      <p:pic>
        <p:nvPicPr>
          <p:cNvPr id="8" name="Slika 7" descr="maxresdefault (1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55776" y="2617438"/>
            <a:ext cx="3375066" cy="1906418"/>
          </a:xfrm>
          <a:prstGeom prst="rect">
            <a:avLst/>
          </a:prstGeom>
        </p:spPr>
      </p:pic>
      <p:pic>
        <p:nvPicPr>
          <p:cNvPr id="9" name="Slika 8" descr="rita-marley-sings-bob-marley-friend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4509120"/>
            <a:ext cx="2555776" cy="2348880"/>
          </a:xfrm>
          <a:prstGeom prst="rect">
            <a:avLst/>
          </a:prstGeom>
        </p:spPr>
      </p:pic>
      <p:pic>
        <p:nvPicPr>
          <p:cNvPr id="10" name="Slika 9" descr="bob-marley-bud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55775" y="4475449"/>
            <a:ext cx="3371571" cy="2508829"/>
          </a:xfrm>
          <a:prstGeom prst="rect">
            <a:avLst/>
          </a:prstGeom>
        </p:spPr>
      </p:pic>
      <p:pic>
        <p:nvPicPr>
          <p:cNvPr id="12" name="Slika 11" descr="homepage_large.73afa938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378128" y="0"/>
            <a:ext cx="2121287" cy="261743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sl-SI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SLOG IN GLASBA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539552" y="1935480"/>
            <a:ext cx="8147248" cy="4389120"/>
          </a:xfrm>
        </p:spPr>
        <p:txBody>
          <a:bodyPr>
            <a:normAutofit fontScale="62500" lnSpcReduction="20000"/>
          </a:bodyPr>
          <a:lstStyle/>
          <a:p>
            <a:pPr>
              <a:buClr>
                <a:schemeClr val="accent4">
                  <a:lumMod val="75000"/>
                </a:schemeClr>
              </a:buClr>
              <a:buFont typeface="Wingdings" pitchFamily="2" charset="2"/>
              <a:buChar char="v"/>
            </a:pPr>
            <a:r>
              <a:rPr lang="sl-SI" sz="2400" dirty="0">
                <a:latin typeface="Agency FB" pitchFamily="34" charset="0"/>
                <a:cs typeface="Vijaya" pitchFamily="34" charset="0"/>
              </a:rPr>
              <a:t>PO POKLICU JE BIL KITARIST, PEVEC, SKLADATELJ IN KANTAVTOR</a:t>
            </a:r>
          </a:p>
          <a:p>
            <a:pPr>
              <a:buClr>
                <a:schemeClr val="accent4">
                  <a:lumMod val="75000"/>
                </a:schemeClr>
              </a:buClr>
              <a:buFont typeface="Wingdings" pitchFamily="2" charset="2"/>
              <a:buChar char="v"/>
            </a:pPr>
            <a:endParaRPr lang="sl-SI" sz="2400" dirty="0">
              <a:latin typeface="Agency FB" pitchFamily="34" charset="0"/>
              <a:cs typeface="Vijaya" pitchFamily="34" charset="0"/>
            </a:endParaRPr>
          </a:p>
          <a:p>
            <a:pPr>
              <a:buClr>
                <a:schemeClr val="accent4">
                  <a:lumMod val="75000"/>
                </a:schemeClr>
              </a:buClr>
              <a:buFont typeface="Wingdings" pitchFamily="2" charset="2"/>
              <a:buChar char="v"/>
            </a:pPr>
            <a:r>
              <a:rPr lang="sl-SI" sz="2400" dirty="0">
                <a:latin typeface="Agency FB" pitchFamily="34" charset="0"/>
                <a:cs typeface="Vijaya" pitchFamily="34" charset="0"/>
              </a:rPr>
              <a:t>USTVARJAL V </a:t>
            </a:r>
            <a:r>
              <a:rPr lang="sl-SI" sz="2400" b="1" dirty="0">
                <a:latin typeface="Agency FB" pitchFamily="34" charset="0"/>
                <a:cs typeface="Vijaya" pitchFamily="34" charset="0"/>
              </a:rPr>
              <a:t>REGGAE</a:t>
            </a:r>
            <a:r>
              <a:rPr lang="sl-SI" sz="2400" dirty="0">
                <a:latin typeface="Agency FB" pitchFamily="34" charset="0"/>
                <a:cs typeface="Vijaya" pitchFamily="34" charset="0"/>
              </a:rPr>
              <a:t> SLOG</a:t>
            </a:r>
            <a:r>
              <a:rPr lang="sl-SI" sz="2400" dirty="0">
                <a:latin typeface="Agency FB" pitchFamily="34" charset="0"/>
              </a:rPr>
              <a:t>U, KI SE DELI ŠE NA NEKAJ PODZVRSTI:</a:t>
            </a:r>
          </a:p>
          <a:p>
            <a:pPr>
              <a:buBlip>
                <a:blip r:embed="rId2"/>
              </a:buBlip>
            </a:pPr>
            <a:r>
              <a:rPr lang="sl-SI" sz="2400" dirty="0"/>
              <a:t>- </a:t>
            </a:r>
            <a:r>
              <a:rPr lang="sl-SI" sz="2400" dirty="0" err="1"/>
              <a:t>Roots</a:t>
            </a:r>
            <a:r>
              <a:rPr lang="sl-SI" sz="2400" dirty="0"/>
              <a:t> </a:t>
            </a:r>
            <a:r>
              <a:rPr lang="sl-SI" sz="2400" dirty="0" err="1"/>
              <a:t>reggae</a:t>
            </a:r>
            <a:r>
              <a:rPr lang="sl-SI" sz="2400" dirty="0"/>
              <a:t> </a:t>
            </a:r>
            <a:endParaRPr lang="en-US" sz="2400" dirty="0"/>
          </a:p>
          <a:p>
            <a:pPr>
              <a:buBlip>
                <a:blip r:embed="rId2"/>
              </a:buBlip>
            </a:pPr>
            <a:r>
              <a:rPr lang="sl-SI" sz="2400" dirty="0"/>
              <a:t>- </a:t>
            </a:r>
            <a:r>
              <a:rPr lang="sl-SI" sz="2400" dirty="0" err="1"/>
              <a:t>Dub</a:t>
            </a:r>
            <a:r>
              <a:rPr lang="sl-SI" sz="2400" dirty="0"/>
              <a:t> </a:t>
            </a:r>
            <a:endParaRPr lang="en-US" sz="2400" dirty="0"/>
          </a:p>
          <a:p>
            <a:pPr>
              <a:buBlip>
                <a:blip r:embed="rId2"/>
              </a:buBlip>
            </a:pPr>
            <a:r>
              <a:rPr lang="sl-SI" sz="2400" dirty="0"/>
              <a:t>- </a:t>
            </a:r>
            <a:r>
              <a:rPr lang="sl-SI" sz="2400" dirty="0" err="1"/>
              <a:t>Dancehall</a:t>
            </a:r>
            <a:r>
              <a:rPr lang="sl-SI" sz="2400" dirty="0"/>
              <a:t> </a:t>
            </a:r>
            <a:endParaRPr lang="en-US" sz="2400" dirty="0"/>
          </a:p>
          <a:p>
            <a:pPr>
              <a:buBlip>
                <a:blip r:embed="rId2"/>
              </a:buBlip>
            </a:pPr>
            <a:r>
              <a:rPr lang="sl-SI" sz="2400" dirty="0"/>
              <a:t>- </a:t>
            </a:r>
            <a:r>
              <a:rPr lang="sl-SI" sz="2400" dirty="0" err="1"/>
              <a:t>Reggaeton</a:t>
            </a:r>
            <a:endParaRPr lang="sl-SI" sz="2400" dirty="0"/>
          </a:p>
          <a:p>
            <a:pPr>
              <a:buClr>
                <a:schemeClr val="accent4">
                  <a:lumMod val="75000"/>
                </a:schemeClr>
              </a:buClr>
              <a:buNone/>
            </a:pPr>
            <a:endParaRPr lang="sl-SI" sz="2400" dirty="0">
              <a:latin typeface="Agency FB" pitchFamily="34" charset="0"/>
              <a:cs typeface="Vijaya" pitchFamily="34" charset="0"/>
            </a:endParaRPr>
          </a:p>
          <a:p>
            <a:pPr>
              <a:buClr>
                <a:schemeClr val="accent4">
                  <a:lumMod val="75000"/>
                </a:schemeClr>
              </a:buClr>
              <a:buFont typeface="Wingdings" pitchFamily="2" charset="2"/>
              <a:buChar char="v"/>
            </a:pPr>
            <a:r>
              <a:rPr lang="sl-SI" sz="2400" dirty="0">
                <a:latin typeface="Agency FB" pitchFamily="34" charset="0"/>
              </a:rPr>
              <a:t>REGGAE  JE MEŠANICA AFRIŠKE, ZAHODNOEVROPSKE, AMERIŠKE IN PREDVSEM JAMAJŠKE GLASBE-</a:t>
            </a:r>
            <a:endParaRPr lang="sl-SI" sz="2400" dirty="0">
              <a:latin typeface="Agency FB" pitchFamily="34" charset="0"/>
              <a:cs typeface="Vijaya" pitchFamily="34" charset="0"/>
            </a:endParaRPr>
          </a:p>
          <a:p>
            <a:pPr>
              <a:buClr>
                <a:schemeClr val="accent4">
                  <a:lumMod val="75000"/>
                </a:schemeClr>
              </a:buClr>
              <a:buNone/>
            </a:pPr>
            <a:r>
              <a:rPr lang="sl-SI" sz="2000" dirty="0" err="1"/>
              <a:t>Reggae</a:t>
            </a:r>
            <a:r>
              <a:rPr lang="sl-SI" sz="2000" dirty="0"/>
              <a:t> je umetniški in kulturni izraz </a:t>
            </a:r>
            <a:r>
              <a:rPr lang="sl-SI" sz="2000" dirty="0" err="1"/>
              <a:t>rastafarijancev</a:t>
            </a:r>
            <a:r>
              <a:rPr lang="sl-SI" sz="2000" dirty="0"/>
              <a:t>, ki odseva zatiranje, izgnanstvo, hrepenenje po domu (zaradi suženjstva), optimizem in ljubezen do Jaha (</a:t>
            </a:r>
            <a:r>
              <a:rPr lang="sl-SI" sz="2000" dirty="0" err="1"/>
              <a:t>rastafarijanski</a:t>
            </a:r>
            <a:r>
              <a:rPr lang="sl-SI" sz="2000" dirty="0"/>
              <a:t> bog). Najbolj vidna značilnost pa so </a:t>
            </a:r>
            <a:r>
              <a:rPr lang="sl-SI" sz="2000" dirty="0" err="1"/>
              <a:t>dreadi</a:t>
            </a:r>
            <a:r>
              <a:rPr lang="sl-SI" sz="2000" dirty="0"/>
              <a:t>- </a:t>
            </a:r>
            <a:r>
              <a:rPr lang="sl-SI" sz="2000" dirty="0" err="1"/>
              <a:t>dreadlocksi</a:t>
            </a:r>
            <a:r>
              <a:rPr lang="sl-SI" sz="2000" dirty="0"/>
              <a:t>. Zelo čaščena je tudi marihuana, katero uživajo moški, ženske in tudi otroci za čaščenje boga Jahe, meditiranje, kot začimbo in podobno.</a:t>
            </a:r>
            <a:endParaRPr lang="sl-SI" sz="2000" dirty="0">
              <a:latin typeface="Agency FB" pitchFamily="34" charset="0"/>
              <a:cs typeface="Vijaya" pitchFamily="34" charset="0"/>
            </a:endParaRPr>
          </a:p>
          <a:p>
            <a:pPr>
              <a:buClr>
                <a:schemeClr val="accent4">
                  <a:lumMod val="75000"/>
                </a:schemeClr>
              </a:buClr>
              <a:buFont typeface="Wingdings" pitchFamily="2" charset="2"/>
              <a:buChar char="v"/>
            </a:pPr>
            <a:endParaRPr lang="sl-SI" sz="2400" dirty="0">
              <a:latin typeface="Agency FB" pitchFamily="34" charset="0"/>
              <a:cs typeface="Vijaya" pitchFamily="34" charset="0"/>
            </a:endParaRPr>
          </a:p>
          <a:p>
            <a:pPr>
              <a:buClr>
                <a:schemeClr val="accent4">
                  <a:lumMod val="75000"/>
                </a:schemeClr>
              </a:buClr>
              <a:buFont typeface="Wingdings" pitchFamily="2" charset="2"/>
              <a:buChar char="v"/>
            </a:pPr>
            <a:r>
              <a:rPr lang="sl-SI" sz="2400" dirty="0">
                <a:latin typeface="Agency FB" pitchFamily="34" charset="0"/>
                <a:cs typeface="Vijaya" pitchFamily="34" charset="0"/>
              </a:rPr>
              <a:t>NJEGOVE SKLADBE </a:t>
            </a:r>
            <a:r>
              <a:rPr lang="en-US" sz="2400" dirty="0">
                <a:latin typeface="Agency FB" pitchFamily="34" charset="0"/>
                <a:cs typeface="Vijaya" pitchFamily="34" charset="0"/>
              </a:rPr>
              <a:t>VSEBUJEJO MO</a:t>
            </a:r>
            <a:r>
              <a:rPr lang="sl-SI" sz="2400" dirty="0">
                <a:latin typeface="Agency FB" pitchFamily="34" charset="0"/>
                <a:cs typeface="Vijaya" pitchFamily="34" charset="0"/>
              </a:rPr>
              <a:t>C</a:t>
            </a:r>
            <a:r>
              <a:rPr lang="en-US" sz="2400" dirty="0">
                <a:latin typeface="Agency FB" pitchFamily="34" charset="0"/>
                <a:cs typeface="Vijaya" pitchFamily="34" charset="0"/>
              </a:rPr>
              <a:t>NE VOKALNE ELEMENTE</a:t>
            </a:r>
            <a:r>
              <a:rPr lang="sl-SI" sz="2400" dirty="0">
                <a:latin typeface="Agency FB" pitchFamily="34" charset="0"/>
                <a:cs typeface="Vijaya" pitchFamily="34" charset="0"/>
              </a:rPr>
              <a:t>, </a:t>
            </a:r>
            <a:r>
              <a:rPr lang="en-US" sz="2400" dirty="0">
                <a:latin typeface="Agency FB" pitchFamily="34" charset="0"/>
                <a:cs typeface="Vijaya" pitchFamily="34" charset="0"/>
              </a:rPr>
              <a:t>PODPRTE PA SO Z DUHOVITIMI RITMI IN SANJAŠKO PRODUKCIJO, KI JE TEMELJ VE</a:t>
            </a:r>
            <a:r>
              <a:rPr lang="sl-SI" sz="2400" dirty="0">
                <a:latin typeface="Agency FB" pitchFamily="34" charset="0"/>
                <a:cs typeface="Vijaya" pitchFamily="34" charset="0"/>
              </a:rPr>
              <a:t>C</a:t>
            </a:r>
            <a:r>
              <a:rPr lang="en-US" sz="2400" dirty="0">
                <a:latin typeface="Agency FB" pitchFamily="34" charset="0"/>
                <a:cs typeface="Vijaya" pitchFamily="34" charset="0"/>
              </a:rPr>
              <a:t>INE JAMAJŠKE GLASB</a:t>
            </a:r>
            <a:r>
              <a:rPr lang="sl-SI" sz="2400" dirty="0">
                <a:latin typeface="Agency FB" pitchFamily="34" charset="0"/>
                <a:cs typeface="Vijaya" pitchFamily="34" charset="0"/>
              </a:rPr>
              <a:t>E</a:t>
            </a:r>
          </a:p>
          <a:p>
            <a:pPr>
              <a:buClr>
                <a:schemeClr val="accent4">
                  <a:lumMod val="75000"/>
                </a:schemeClr>
              </a:buClr>
              <a:buFont typeface="Wingdings" pitchFamily="2" charset="2"/>
              <a:buChar char="v"/>
            </a:pPr>
            <a:endParaRPr lang="sl-SI" sz="2400" dirty="0">
              <a:latin typeface="Agency FB" pitchFamily="34" charset="0"/>
              <a:cs typeface="Vijaya" pitchFamily="34" charset="0"/>
            </a:endParaRPr>
          </a:p>
          <a:p>
            <a:pPr>
              <a:buClr>
                <a:schemeClr val="accent4">
                  <a:lumMod val="75000"/>
                </a:schemeClr>
              </a:buClr>
              <a:buFont typeface="Wingdings" pitchFamily="2" charset="2"/>
              <a:buChar char="v"/>
            </a:pPr>
            <a:r>
              <a:rPr lang="sl-SI" sz="2400" dirty="0">
                <a:latin typeface="Agency FB" pitchFamily="34" charset="0"/>
                <a:cs typeface="Andalus" pitchFamily="18" charset="-78"/>
              </a:rPr>
              <a:t>LETA 1962 NAPISAL SVOJO PRVO PESEM JUDGE NOT  KI JE KASNEJE LETA 1992 IZŠLI V GLASBENI ZBIRKI </a:t>
            </a:r>
            <a:r>
              <a:rPr lang="sl-SI" sz="2400" b="1" u="sng" dirty="0">
                <a:latin typeface="Agency FB" pitchFamily="34" charset="0"/>
                <a:cs typeface="Andalus" pitchFamily="18" charset="-78"/>
              </a:rPr>
              <a:t>SONGS OF FREEDOM</a:t>
            </a:r>
          </a:p>
          <a:p>
            <a:pPr>
              <a:buClr>
                <a:schemeClr val="accent4">
                  <a:lumMod val="75000"/>
                </a:schemeClr>
              </a:buClr>
              <a:buFont typeface="Wingdings" pitchFamily="2" charset="2"/>
              <a:buChar char="v"/>
            </a:pPr>
            <a:endParaRPr lang="sl-SI" sz="2400" dirty="0">
              <a:latin typeface="Vijaya" pitchFamily="34" charset="0"/>
              <a:cs typeface="Vijaya" pitchFamily="34" charset="0"/>
            </a:endParaRPr>
          </a:p>
          <a:p>
            <a:endParaRPr lang="sl-SI" sz="1400" dirty="0"/>
          </a:p>
          <a:p>
            <a:endParaRPr lang="sl-SI" sz="1400" dirty="0"/>
          </a:p>
          <a:p>
            <a:endParaRPr lang="en-US" sz="1400" dirty="0"/>
          </a:p>
          <a:p>
            <a:pPr>
              <a:buClr>
                <a:schemeClr val="accent4">
                  <a:lumMod val="75000"/>
                </a:schemeClr>
              </a:buClr>
              <a:buFont typeface="Wingdings" pitchFamily="2" charset="2"/>
              <a:buChar char="v"/>
            </a:pPr>
            <a:endParaRPr lang="en-US" sz="1400" dirty="0"/>
          </a:p>
        </p:txBody>
      </p:sp>
      <p:pic>
        <p:nvPicPr>
          <p:cNvPr id="4" name="Slika 3" descr="pren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1556792"/>
            <a:ext cx="2733675" cy="1676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Ograda vsebine 5" descr="bob-marley-three-little-bird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645024" cy="3645024"/>
          </a:xfrm>
        </p:spPr>
      </p:pic>
      <p:pic>
        <p:nvPicPr>
          <p:cNvPr id="7" name="Slika 6" descr="giph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-459432"/>
            <a:ext cx="5580112" cy="4253287"/>
          </a:xfrm>
          <a:prstGeom prst="rect">
            <a:avLst/>
          </a:prstGeom>
        </p:spPr>
      </p:pic>
      <p:pic>
        <p:nvPicPr>
          <p:cNvPr id="8" name="Slika 7" descr="no_woman_no_cry_700x2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573017"/>
            <a:ext cx="9144000" cy="328498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r>
              <a:rPr lang="sl-SI" b="1" dirty="0">
                <a:ln/>
                <a:solidFill>
                  <a:srgbClr val="C00000"/>
                </a:solidFill>
              </a:rPr>
              <a:t>Najbolj poznane pesmi:</a:t>
            </a:r>
            <a:endParaRPr lang="en-US" b="1" dirty="0">
              <a:ln/>
              <a:solidFill>
                <a:srgbClr val="C000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3"/>
              </a:buBlip>
            </a:pPr>
            <a:r>
              <a:rPr lang="sl-SI" dirty="0"/>
              <a:t>NO WOMAN NO CRY                 </a:t>
            </a:r>
          </a:p>
          <a:p>
            <a:pPr>
              <a:buBlip>
                <a:blip r:embed="rId3"/>
              </a:buBlip>
            </a:pPr>
            <a:r>
              <a:rPr lang="sl-SI" dirty="0"/>
              <a:t>THREE LITTLE BIRDS</a:t>
            </a:r>
          </a:p>
          <a:p>
            <a:pPr>
              <a:buBlip>
                <a:blip r:embed="rId3"/>
              </a:buBlip>
            </a:pPr>
            <a:r>
              <a:rPr lang="sl-SI" dirty="0"/>
              <a:t>ONE LOVE</a:t>
            </a:r>
          </a:p>
          <a:p>
            <a:pPr>
              <a:buBlip>
                <a:blip r:embed="rId3"/>
              </a:buBlip>
            </a:pPr>
            <a:r>
              <a:rPr lang="sl-SI" dirty="0"/>
              <a:t>IS THIS LOVE</a:t>
            </a:r>
          </a:p>
          <a:p>
            <a:pPr>
              <a:buBlip>
                <a:blip r:embed="rId3"/>
              </a:buBlip>
            </a:pPr>
            <a:r>
              <a:rPr lang="en-US" dirty="0"/>
              <a:t>A LALALA LONG</a:t>
            </a:r>
            <a:endParaRPr lang="sl-SI" dirty="0"/>
          </a:p>
          <a:p>
            <a:pPr>
              <a:buBlip>
                <a:blip r:embed="rId3"/>
              </a:buBlip>
            </a:pPr>
            <a:r>
              <a:rPr lang="sl-SI" dirty="0"/>
              <a:t>SUN IS SHINING</a:t>
            </a:r>
          </a:p>
          <a:p>
            <a:pPr>
              <a:buBlip>
                <a:blip r:embed="rId3"/>
              </a:buBlip>
            </a:pPr>
            <a:r>
              <a:rPr lang="sl-SI" dirty="0"/>
              <a:t>BAD BOYS                             </a:t>
            </a:r>
          </a:p>
          <a:p>
            <a:pPr>
              <a:buBlip>
                <a:blip r:embed="rId3"/>
              </a:buBlip>
            </a:pPr>
            <a:r>
              <a:rPr lang="sl-SI" dirty="0"/>
              <a:t>…</a:t>
            </a:r>
            <a:endParaRPr lang="en-US" dirty="0"/>
          </a:p>
          <a:p>
            <a:pPr>
              <a:buNone/>
            </a:pPr>
            <a:endParaRPr lang="sl-SI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8229600" cy="1143000"/>
          </a:xfrm>
        </p:spPr>
        <p:txBody>
          <a:bodyPr/>
          <a:lstStyle/>
          <a:p>
            <a:r>
              <a:rPr lang="sl-SI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IZDANI ALBUMI: (14)</a:t>
            </a:r>
            <a:endParaRPr lang="en-US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4" name="Ograda vsebine 3" descr="TheWailingWailer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772816"/>
            <a:ext cx="1368152" cy="1368152"/>
          </a:xfrm>
        </p:spPr>
      </p:pic>
      <p:pic>
        <p:nvPicPr>
          <p:cNvPr id="5" name="Slika 4" descr="soul-rebel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1772816"/>
            <a:ext cx="1368152" cy="1368152"/>
          </a:xfrm>
          <a:prstGeom prst="rect">
            <a:avLst/>
          </a:prstGeom>
        </p:spPr>
      </p:pic>
      <p:pic>
        <p:nvPicPr>
          <p:cNvPr id="6" name="Slika 5" descr="soul-revoluti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7904" y="1772816"/>
            <a:ext cx="1368152" cy="1368152"/>
          </a:xfrm>
          <a:prstGeom prst="rect">
            <a:avLst/>
          </a:prstGeom>
        </p:spPr>
      </p:pic>
      <p:pic>
        <p:nvPicPr>
          <p:cNvPr id="7" name="Slika 6" descr="the-best-of-the-wailer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8064" y="1700808"/>
            <a:ext cx="1418456" cy="1418456"/>
          </a:xfrm>
          <a:prstGeom prst="rect">
            <a:avLst/>
          </a:prstGeom>
        </p:spPr>
      </p:pic>
      <p:pic>
        <p:nvPicPr>
          <p:cNvPr id="8" name="Slika 7" descr="catch-a-fire-ORGINA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60232" y="1700808"/>
            <a:ext cx="1440160" cy="1440160"/>
          </a:xfrm>
          <a:prstGeom prst="rect">
            <a:avLst/>
          </a:prstGeom>
        </p:spPr>
      </p:pic>
      <p:pic>
        <p:nvPicPr>
          <p:cNvPr id="9" name="Slika 8" descr="the-wailers-burnin-fron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27584" y="3501008"/>
            <a:ext cx="1324744" cy="1324744"/>
          </a:xfrm>
          <a:prstGeom prst="rect">
            <a:avLst/>
          </a:prstGeom>
        </p:spPr>
      </p:pic>
      <p:pic>
        <p:nvPicPr>
          <p:cNvPr id="10" name="Slika 9" descr="natty-dread-bob-marley-the-wailers-vinile-lp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67744" y="3501008"/>
            <a:ext cx="1296144" cy="1296144"/>
          </a:xfrm>
          <a:prstGeom prst="rect">
            <a:avLst/>
          </a:prstGeom>
        </p:spPr>
      </p:pic>
      <p:pic>
        <p:nvPicPr>
          <p:cNvPr id="11" name="Slika 10" descr="Bob-Marley-Rastaman-Vibration-1994-600x60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779912" y="3501008"/>
            <a:ext cx="1273324" cy="1273324"/>
          </a:xfrm>
          <a:prstGeom prst="rect">
            <a:avLst/>
          </a:prstGeom>
        </p:spPr>
      </p:pic>
      <p:pic>
        <p:nvPicPr>
          <p:cNvPr id="12" name="Slika 11" descr="Bob-Marley_Exodus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220072" y="3501008"/>
            <a:ext cx="1274440" cy="1274440"/>
          </a:xfrm>
          <a:prstGeom prst="rect">
            <a:avLst/>
          </a:prstGeom>
        </p:spPr>
      </p:pic>
      <p:pic>
        <p:nvPicPr>
          <p:cNvPr id="13" name="Slika 12" descr="Kaya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732240" y="3501008"/>
            <a:ext cx="1274440" cy="1274440"/>
          </a:xfrm>
          <a:prstGeom prst="rect">
            <a:avLst/>
          </a:prstGeom>
        </p:spPr>
      </p:pic>
      <p:pic>
        <p:nvPicPr>
          <p:cNvPr id="14" name="Slika 13" descr="bob-marley-10021979-survival-600x600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27584" y="5157192"/>
            <a:ext cx="1273324" cy="1273324"/>
          </a:xfrm>
          <a:prstGeom prst="rect">
            <a:avLst/>
          </a:prstGeom>
        </p:spPr>
      </p:pic>
      <p:pic>
        <p:nvPicPr>
          <p:cNvPr id="15" name="Slika 14" descr="uprising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339752" y="5157192"/>
            <a:ext cx="1296144" cy="1296144"/>
          </a:xfrm>
          <a:prstGeom prst="rect">
            <a:avLst/>
          </a:prstGeom>
        </p:spPr>
      </p:pic>
      <p:pic>
        <p:nvPicPr>
          <p:cNvPr id="16" name="Slika 15" descr="MUDD475-600x600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851920" y="5157192"/>
            <a:ext cx="1273324" cy="1273324"/>
          </a:xfrm>
          <a:prstGeom prst="rect">
            <a:avLst/>
          </a:prstGeom>
        </p:spPr>
      </p:pic>
      <p:pic>
        <p:nvPicPr>
          <p:cNvPr id="18" name="Slika 17" descr="Bob_Marley_and_The_Wailers_-_Bob_Peter_Bunny_and_Rita_Album_Cover-600x600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292080" y="5157192"/>
            <a:ext cx="1273324" cy="127332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4389120"/>
          </a:xfrm>
        </p:spPr>
        <p:txBody>
          <a:bodyPr/>
          <a:lstStyle/>
          <a:p>
            <a:r>
              <a:rPr lang="sl-SI" dirty="0"/>
              <a:t>Umrl je 11.maja 1981 v Miamiju (36 let) zaradi kožnega raka, ki se sicer pri temnopoltih zelo redko pojavi.</a:t>
            </a:r>
          </a:p>
          <a:p>
            <a:pPr>
              <a:buNone/>
            </a:pPr>
            <a:endParaRPr lang="sl-SI" dirty="0"/>
          </a:p>
          <a:p>
            <a:pPr>
              <a:buNone/>
            </a:pPr>
            <a:r>
              <a:rPr lang="sl-SI" dirty="0"/>
              <a:t>Zaradi te bolezni je izgubil tudi </a:t>
            </a:r>
            <a:r>
              <a:rPr lang="sl-SI" dirty="0" err="1"/>
              <a:t>dreadlockse</a:t>
            </a:r>
            <a:r>
              <a:rPr lang="sl-SI" dirty="0"/>
              <a:t>.</a:t>
            </a:r>
          </a:p>
          <a:p>
            <a:pPr>
              <a:buNone/>
            </a:pPr>
            <a:endParaRPr lang="sl-SI" dirty="0"/>
          </a:p>
          <a:p>
            <a:pPr>
              <a:buNone/>
            </a:pPr>
            <a:r>
              <a:rPr lang="sl-SI" dirty="0"/>
              <a:t>Pokopali so ga v rojstni hiši na Jamajki.</a:t>
            </a:r>
            <a:endParaRPr lang="en-US" dirty="0"/>
          </a:p>
        </p:txBody>
      </p:sp>
      <p:pic>
        <p:nvPicPr>
          <p:cNvPr id="4" name="Ograda vsebine 3" descr="a2Jqw5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249" y="3574438"/>
            <a:ext cx="4166321" cy="31247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 descr="bo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3908354"/>
            <a:ext cx="3095625" cy="2790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chemeClr val="accent5">
                    <a:lumMod val="75000"/>
                  </a:schemeClr>
                </a:solidFill>
              </a:rPr>
              <a:t>ZVOČNI PRIMER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Ograda vsebin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https://</a:t>
            </a:r>
            <a:r>
              <a:rPr lang="en-US" dirty="0">
                <a:hlinkClick r:id="rId2" action="ppaction://hlinkfile"/>
              </a:rPr>
              <a:t>www.youtube.com/watch?v=PGYAAsHT4QE</a:t>
            </a:r>
            <a:endParaRPr lang="en-US" dirty="0"/>
          </a:p>
        </p:txBody>
      </p:sp>
      <p:pic>
        <p:nvPicPr>
          <p:cNvPr id="6" name="Slika 5" descr="403x500px-4543bdc4_Bob-Marley-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2708920"/>
            <a:ext cx="2952328" cy="3615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lika 6" descr="Bob+Marley 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7" y="2708920"/>
            <a:ext cx="2448273" cy="36767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Slika 7" descr="Bob-Sta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56176" y="2708920"/>
            <a:ext cx="2448272" cy="3670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tek">
  <a:themeElements>
    <a:clrScheme name="Po meri 19">
      <a:dk1>
        <a:sysClr val="windowText" lastClr="000000"/>
      </a:dk1>
      <a:lt1>
        <a:srgbClr val="FFFF00"/>
      </a:lt1>
      <a:dk2>
        <a:srgbClr val="FFFF00"/>
      </a:dk2>
      <a:lt2>
        <a:srgbClr val="68C449"/>
      </a:lt2>
      <a:accent1>
        <a:srgbClr val="FF0000"/>
      </a:accent1>
      <a:accent2>
        <a:srgbClr val="387025"/>
      </a:accent2>
      <a:accent3>
        <a:srgbClr val="FF0000"/>
      </a:accent3>
      <a:accent4>
        <a:srgbClr val="387025"/>
      </a:accent4>
      <a:accent5>
        <a:srgbClr val="68C449"/>
      </a:accent5>
      <a:accent6>
        <a:srgbClr val="68C449"/>
      </a:accent6>
      <a:hlink>
        <a:srgbClr val="29541B"/>
      </a:hlink>
      <a:folHlink>
        <a:srgbClr val="FF6566"/>
      </a:folHlink>
    </a:clrScheme>
    <a:fontScheme name="Pote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ote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419</Words>
  <Application>Microsoft Office PowerPoint</Application>
  <PresentationFormat>On-screen Show (4:3)</PresentationFormat>
  <Paragraphs>65</Paragraphs>
  <Slides>10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Agency FB</vt:lpstr>
      <vt:lpstr>Andalus</vt:lpstr>
      <vt:lpstr>Calibri</vt:lpstr>
      <vt:lpstr>Constantia</vt:lpstr>
      <vt:lpstr>Vijaya</vt:lpstr>
      <vt:lpstr>Wingdings</vt:lpstr>
      <vt:lpstr>Wingdings 2</vt:lpstr>
      <vt:lpstr>Potek</vt:lpstr>
      <vt:lpstr>NESTA</vt:lpstr>
      <vt:lpstr>OSNOVNI PODATKI in ZANIMIVOSTI</vt:lpstr>
      <vt:lpstr>PowerPoint Presentation</vt:lpstr>
      <vt:lpstr>SLOG IN GLASBA</vt:lpstr>
      <vt:lpstr>PowerPoint Presentation</vt:lpstr>
      <vt:lpstr>Najbolj poznane pesmi:</vt:lpstr>
      <vt:lpstr>IZDANI ALBUMI: (14)</vt:lpstr>
      <vt:lpstr>PowerPoint Presentation</vt:lpstr>
      <vt:lpstr>ZVOČNI PRIMER</vt:lpstr>
      <vt:lpstr>VIRI: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2019-07-01T12:53:53Z</dcterms:created>
  <dcterms:modified xsi:type="dcterms:W3CDTF">2019-07-01T12:53:54Z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